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 id="2147483674" r:id="rId3"/>
  </p:sldMasterIdLst>
  <p:notesMasterIdLst>
    <p:notesMasterId r:id="rId115"/>
  </p:notesMasterIdLst>
  <p:sldIdLst>
    <p:sldId id="351" r:id="rId4"/>
    <p:sldId id="256" r:id="rId5"/>
    <p:sldId id="445" r:id="rId6"/>
    <p:sldId id="355" r:id="rId7"/>
    <p:sldId id="356" r:id="rId8"/>
    <p:sldId id="357" r:id="rId9"/>
    <p:sldId id="358" r:id="rId10"/>
    <p:sldId id="359" r:id="rId11"/>
    <p:sldId id="360" r:id="rId12"/>
    <p:sldId id="361" r:id="rId13"/>
    <p:sldId id="362" r:id="rId14"/>
    <p:sldId id="363" r:id="rId15"/>
    <p:sldId id="364" r:id="rId16"/>
    <p:sldId id="365" r:id="rId17"/>
    <p:sldId id="366" r:id="rId18"/>
    <p:sldId id="446" r:id="rId19"/>
    <p:sldId id="367" r:id="rId20"/>
    <p:sldId id="368" r:id="rId21"/>
    <p:sldId id="369" r:id="rId22"/>
    <p:sldId id="447" r:id="rId23"/>
    <p:sldId id="448" r:id="rId24"/>
    <p:sldId id="370" r:id="rId25"/>
    <p:sldId id="371" r:id="rId26"/>
    <p:sldId id="372" r:id="rId27"/>
    <p:sldId id="373" r:id="rId28"/>
    <p:sldId id="374" r:id="rId29"/>
    <p:sldId id="375" r:id="rId30"/>
    <p:sldId id="376" r:id="rId31"/>
    <p:sldId id="449" r:id="rId32"/>
    <p:sldId id="377" r:id="rId33"/>
    <p:sldId id="378" r:id="rId34"/>
    <p:sldId id="379" r:id="rId35"/>
    <p:sldId id="380" r:id="rId36"/>
    <p:sldId id="381" r:id="rId37"/>
    <p:sldId id="382" r:id="rId38"/>
    <p:sldId id="383" r:id="rId39"/>
    <p:sldId id="450" r:id="rId40"/>
    <p:sldId id="454" r:id="rId41"/>
    <p:sldId id="384" r:id="rId42"/>
    <p:sldId id="456" r:id="rId43"/>
    <p:sldId id="455" r:id="rId44"/>
    <p:sldId id="385" r:id="rId45"/>
    <p:sldId id="457" r:id="rId46"/>
    <p:sldId id="386" r:id="rId47"/>
    <p:sldId id="387" r:id="rId48"/>
    <p:sldId id="453" r:id="rId49"/>
    <p:sldId id="388" r:id="rId50"/>
    <p:sldId id="452" r:id="rId51"/>
    <p:sldId id="389" r:id="rId52"/>
    <p:sldId id="390" r:id="rId53"/>
    <p:sldId id="391" r:id="rId54"/>
    <p:sldId id="392" r:id="rId55"/>
    <p:sldId id="459" r:id="rId56"/>
    <p:sldId id="393" r:id="rId57"/>
    <p:sldId id="467" r:id="rId58"/>
    <p:sldId id="458" r:id="rId59"/>
    <p:sldId id="463" r:id="rId60"/>
    <p:sldId id="464" r:id="rId61"/>
    <p:sldId id="395" r:id="rId62"/>
    <p:sldId id="465" r:id="rId63"/>
    <p:sldId id="399" r:id="rId64"/>
    <p:sldId id="400" r:id="rId65"/>
    <p:sldId id="401" r:id="rId66"/>
    <p:sldId id="402" r:id="rId67"/>
    <p:sldId id="403" r:id="rId68"/>
    <p:sldId id="461" r:id="rId69"/>
    <p:sldId id="460" r:id="rId70"/>
    <p:sldId id="404" r:id="rId71"/>
    <p:sldId id="405" r:id="rId72"/>
    <p:sldId id="406" r:id="rId73"/>
    <p:sldId id="462" r:id="rId74"/>
    <p:sldId id="407" r:id="rId75"/>
    <p:sldId id="408" r:id="rId76"/>
    <p:sldId id="410" r:id="rId77"/>
    <p:sldId id="411" r:id="rId78"/>
    <p:sldId id="412" r:id="rId79"/>
    <p:sldId id="413" r:id="rId80"/>
    <p:sldId id="414" r:id="rId81"/>
    <p:sldId id="415" r:id="rId82"/>
    <p:sldId id="416" r:id="rId83"/>
    <p:sldId id="417" r:id="rId84"/>
    <p:sldId id="418" r:id="rId85"/>
    <p:sldId id="419" r:id="rId86"/>
    <p:sldId id="420" r:id="rId87"/>
    <p:sldId id="421" r:id="rId88"/>
    <p:sldId id="422" r:id="rId89"/>
    <p:sldId id="423" r:id="rId90"/>
    <p:sldId id="424" r:id="rId91"/>
    <p:sldId id="425" r:id="rId92"/>
    <p:sldId id="426" r:id="rId93"/>
    <p:sldId id="427" r:id="rId94"/>
    <p:sldId id="428" r:id="rId95"/>
    <p:sldId id="429" r:id="rId96"/>
    <p:sldId id="430" r:id="rId97"/>
    <p:sldId id="431" r:id="rId98"/>
    <p:sldId id="432" r:id="rId99"/>
    <p:sldId id="433" r:id="rId100"/>
    <p:sldId id="434" r:id="rId101"/>
    <p:sldId id="435" r:id="rId102"/>
    <p:sldId id="436" r:id="rId103"/>
    <p:sldId id="437" r:id="rId104"/>
    <p:sldId id="438" r:id="rId105"/>
    <p:sldId id="439" r:id="rId106"/>
    <p:sldId id="440" r:id="rId107"/>
    <p:sldId id="441" r:id="rId108"/>
    <p:sldId id="466" r:id="rId109"/>
    <p:sldId id="442" r:id="rId110"/>
    <p:sldId id="443" r:id="rId111"/>
    <p:sldId id="444" r:id="rId112"/>
    <p:sldId id="260" r:id="rId113"/>
    <p:sldId id="347" r:id="rId1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9EFF29"/>
    <a:srgbClr val="D6370C"/>
    <a:srgbClr val="C33A1F"/>
    <a:srgbClr val="3333FF"/>
    <a:srgbClr val="003635"/>
    <a:srgbClr val="1D3A00"/>
    <a:srgbClr val="FF856D"/>
    <a:srgbClr val="FF2549"/>
    <a:srgbClr val="005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224" autoAdjust="0"/>
  </p:normalViewPr>
  <p:slideViewPr>
    <p:cSldViewPr snapToGrid="0">
      <p:cViewPr>
        <p:scale>
          <a:sx n="90" d="100"/>
          <a:sy n="90" d="100"/>
        </p:scale>
        <p:origin x="-768" y="-9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ChangeArrowheads="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A42A1A00-6B61-4B98-852F-2A4AF50EB367}" type="slidenum">
              <a:rPr lang="en-US" altLang="en-US"/>
              <a:pPr/>
              <a:t>4</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ChangeArrowheads="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3577411-0B17-4479-8C9B-F1C07A64960E}"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ChangeArrowheads="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2D788B48-42D2-41C2-9716-004F6DDE58BF}" type="slidenum">
              <a:rPr lang="en-US" altLang="en-US"/>
              <a:pPr/>
              <a:t>14</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ChangeArrowheads="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5DAD2788-413B-453B-9ABD-9C33D61D12D2}" type="slidenum">
              <a:rPr lang="en-US" altLang="en-US"/>
              <a:pPr/>
              <a:t>15</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ChangeArrowheads="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6E2877C7-0D77-4F31-84A1-5F365221BE7A}" type="slidenum">
              <a:rPr lang="en-US" altLang="en-US"/>
              <a:pPr/>
              <a:t>17</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C39A1483-0F6B-42EE-BD12-8A0402333852}"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ChangeArrowheads="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6CF27770-EBD8-421E-B432-72C56F060161}" type="slidenum">
              <a:rPr lang="en-US" altLang="en-US"/>
              <a:pPr/>
              <a:t>19</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BB8B0C8-8873-480C-99C2-B11F535B305C}" type="slidenum">
              <a:rPr lang="en-US" altLang="en-US"/>
              <a:pPr/>
              <a:t>22</a:t>
            </a:fld>
            <a:endParaRPr lang="en-US" alt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ChangeArrowheads="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C039D569-5E4F-453F-9721-7EC10502B9DC}" type="slidenum">
              <a:rPr lang="en-US" altLang="en-US"/>
              <a:pPr/>
              <a:t>23</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3AFF0C64-0E1C-4250-9B4F-30950E44ABF7}" type="slidenum">
              <a:rPr lang="en-US" altLang="en-US"/>
              <a:pPr/>
              <a:t>24</a:t>
            </a:fld>
            <a:endParaRPr lang="en-US" alt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ChangeArrowheads="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A48ECEDD-C60A-4706-AF8C-BD973B253E91}" type="slidenum">
              <a:rPr lang="en-US" altLang="en-US"/>
              <a:pPr/>
              <a:t>25</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ChangeArrowheads="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01BF0BF9-1F8A-4455-B82F-07863D3CDFE0}" type="slidenum">
              <a:rPr lang="en-US" altLang="en-US"/>
              <a:pPr/>
              <a:t>5</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ChangeArrowheads="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5227A0AE-9FF0-45D2-AD00-C84773F603C7}" type="slidenum">
              <a:rPr lang="en-US" altLang="en-US"/>
              <a:pPr/>
              <a:t>26</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9633FFB4-ABEA-424C-B91B-54E40210E676}" type="slidenum">
              <a:rPr lang="en-US" altLang="en-US"/>
              <a:pPr/>
              <a:t>27</a:t>
            </a:fld>
            <a:endParaRPr lang="en-US" alt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ChangeArrowheads="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2D69368F-8AB7-4D17-9920-C43E2767D64A}" type="slidenum">
              <a:rPr lang="en-US" altLang="en-US"/>
              <a:pPr/>
              <a:t>28</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ChangeArrowheads="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CCF60B5-6502-48CA-B57E-218C29317EEF}" type="slidenum">
              <a:rPr lang="en-US" altLang="en-US"/>
              <a:pPr/>
              <a:t>30</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ChangeArrowheads="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F2D93B7B-6606-4E4B-AEF2-68A34A970983}" type="slidenum">
              <a:rPr lang="en-US" altLang="en-US"/>
              <a:pPr/>
              <a:t>31</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ChangeArrowheads="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B79FB5DB-D978-43A6-9D65-9435D1FEC05E}" type="slidenum">
              <a:rPr lang="en-US" altLang="en-US"/>
              <a:pPr/>
              <a:t>32</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ChangeArrowheads="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BFE3BD64-747C-4B54-B43D-3EAA7B921994}" type="slidenum">
              <a:rPr lang="en-US" altLang="en-US"/>
              <a:pPr/>
              <a:t>33</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ChangeArrowheads="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3FBF30CC-6325-4D3E-B27F-C6A7AA4C6218}" type="slidenum">
              <a:rPr lang="en-US" altLang="en-US"/>
              <a:pPr/>
              <a:t>34</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ChangeArrowheads="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2501F3F-7417-42AC-ACAB-56DCCD9FF371}" type="slidenum">
              <a:rPr lang="en-US" altLang="en-US"/>
              <a:pPr/>
              <a:t>35</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ChangeArrowheads="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0B69BAE-6F81-4266-8BAE-8F04E930F98F}" type="slidenum">
              <a:rPr lang="en-US" altLang="en-US"/>
              <a:pPr/>
              <a:t>36</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ChangeArrowheads="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9FB3B3FB-BEB5-4CB2-9125-C6046C3CDDB5}" type="slidenum">
              <a:rPr lang="en-US" altLang="en-US"/>
              <a:pPr/>
              <a:t>6</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ChangeArrowheads="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9D28C793-531C-44BB-B463-471CB4922959}" type="slidenum">
              <a:rPr lang="en-US" altLang="en-US"/>
              <a:pPr/>
              <a:t>39</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dirty="0" smtClean="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D231EC81-3DDF-4B7A-9167-874B722517EB}" type="slidenum">
              <a:rPr lang="en-US" altLang="en-US"/>
              <a:pPr/>
              <a:t>42</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ChangeArrowheads="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8A58F36E-2358-402D-ACFA-D6A41F5682C0}" type="slidenum">
              <a:rPr lang="en-US" altLang="en-US"/>
              <a:pPr/>
              <a:t>44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ChangeArrowheads="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823DD59D-093B-4129-BB1A-9B60A81779F7}" type="slidenum">
              <a:rPr lang="en-US" altLang="en-US"/>
              <a:pPr/>
              <a:t>45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ChangeArrowheads="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100FA180-1566-4111-8AEF-D98A4FBCBA5E}" type="slidenum">
              <a:rPr lang="en-US" altLang="en-US"/>
              <a:pPr/>
              <a:t>47</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ChangeArrowheads="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58F08467-549F-4636-B4A6-CE62A7E7FF4D}" type="slidenum">
              <a:rPr lang="en-US" altLang="en-US"/>
              <a:pPr/>
              <a:t>49</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ChangeArrowheads="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0FC949D1-80AE-43C0-9E25-9F6FBB926F76}" type="slidenum">
              <a:rPr lang="en-US" altLang="en-US"/>
              <a:pPr/>
              <a:t>50</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ChangeArrowheads="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755F365C-9A0C-44B5-B685-DD059603012A}" type="slidenum">
              <a:rPr lang="en-US" altLang="en-US"/>
              <a:pPr/>
              <a:t>51</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ChangeArrowheads="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BD052EDE-0F18-4B51-A69C-B2CDAC9D11E7}" type="slidenum">
              <a:rPr lang="en-US" altLang="en-US"/>
              <a:pPr/>
              <a:t>52</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ChangeArrowheads="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A15B7453-6CB8-4305-899B-A51353A8F9F3}" type="slidenum">
              <a:rPr lang="en-US" altLang="en-US"/>
              <a:pPr/>
              <a:t>53</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ChangeArrowheads="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3FD310E7-7A6C-4F47-980D-585196B1B5FA}" type="slidenum">
              <a:rPr lang="en-US" altLang="en-US"/>
              <a:pPr/>
              <a:t>7</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ChangeArrowheads="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B9173090-B80C-413E-B6AF-A80DE8CAFDB4}" type="slidenum">
              <a:rPr lang="en-US" altLang="en-US"/>
              <a:pPr/>
              <a:t>54</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ChangeArrowheads="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5405FD01-4C53-4211-AFFB-D45037D75C2F}" type="slidenum">
              <a:rPr lang="en-US" altLang="en-US"/>
              <a:pPr/>
              <a:t>59</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ChangeArrowheads="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AD158739-1E1D-4F39-80C2-7DB7034B2165}" type="slidenum">
              <a:rPr lang="en-US" altLang="en-US"/>
              <a:pPr/>
              <a:t>61</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87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88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89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ChangeArrowheads="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2C493489-526D-4A79-8B7A-1B28FBCA3BB9}" type="slidenum">
              <a:rPr lang="en-US" altLang="en-US"/>
              <a:pPr/>
              <a:t>8</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96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6770267B-B1EC-44EA-8D01-131978BB0E51}" type="slidenum">
              <a:rPr lang="en-US"/>
              <a:pPr/>
              <a:t>97</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AAE8ECDD-114B-4644-83F6-90678942237D}" type="slidenum">
              <a:rPr lang="en-US"/>
              <a:pPr/>
              <a:t>98</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6AC6CDB-1B79-49BC-89A6-459FF275A044}" type="slidenum">
              <a:rPr lang="en-US"/>
              <a:pPr/>
              <a:t>99</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FC57329-6DA6-4510-902F-84408110C102}" type="slidenum">
              <a:rPr lang="en-US"/>
              <a:pPr/>
              <a:t>100</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2E422476-4144-4091-AA33-2C3615991CF8}" type="slidenum">
              <a:rPr lang="en-US"/>
              <a:pPr/>
              <a:t>101</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102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103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ChangeArrowheads="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694A993C-D843-4960-A73B-BF42323AA857}" type="slidenum">
              <a:rPr lang="en-US" altLang="en-US"/>
              <a:pPr/>
              <a:t>9</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14437"/>
            <a:fld id="{49143BB2-9FAF-404A-A8AF-885CABB9880C}" type="slidenum">
              <a:rPr lang="en-US" smtClean="0"/>
              <a:pPr defTabSz="914437"/>
              <a:t>104</a:t>
            </a:fld>
            <a:endParaRPr lang="en-US"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105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107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28F9C987-43C0-4165-92A1-F4B2DA699611}" type="slidenum">
              <a:rPr lang="en-US" smtClean="0"/>
              <a:pPr/>
              <a:t>108</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110</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ChangeArrowheads="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93BFD986-5CA4-4876-94E3-83AD6519783F}" type="slidenum">
              <a:rPr lang="en-US" altLang="en-US"/>
              <a:pPr/>
              <a:t>10</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6F767C5C-733C-4477-BB21-6D401ADC3DBE}" type="slidenum">
              <a:rPr lang="en-US" altLang="en-US"/>
              <a:pPr/>
              <a:t>11</a:t>
            </a:fld>
            <a:endParaRPr lang="en-US" alt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defRPr>
            </a:lvl1pPr>
            <a:lvl2pPr marL="742950" indent="-285750">
              <a:defRPr sz="1200">
                <a:solidFill>
                  <a:schemeClr val="tx1"/>
                </a:solidFill>
                <a:latin typeface="Arial" charset="0"/>
              </a:defRPr>
            </a:lvl2pPr>
            <a:lvl3pPr marL="1143000" indent="-228600">
              <a:defRPr sz="1200">
                <a:solidFill>
                  <a:schemeClr val="tx1"/>
                </a:solidFill>
                <a:latin typeface="Arial" charset="0"/>
              </a:defRPr>
            </a:lvl3pPr>
            <a:lvl4pPr marL="1600200" indent="-228600">
              <a:defRPr sz="1200">
                <a:solidFill>
                  <a:schemeClr val="tx1"/>
                </a:solidFill>
                <a:latin typeface="Arial" charset="0"/>
              </a:defRPr>
            </a:lvl4pPr>
            <a:lvl5pPr marL="2057400" indent="-228600">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fld id="{0D9D9482-203D-4ED4-987B-DD7DEE7DF297}" type="slidenum">
              <a:rPr lang="en-US" altLang="en-US"/>
              <a:pPr/>
              <a:t>12</a:t>
            </a:fld>
            <a:endParaRPr lang="en-US" alt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4070" y="3104536"/>
            <a:ext cx="8067369" cy="1592825"/>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1446" y="1747684"/>
            <a:ext cx="8082115" cy="678426"/>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0D4E6A5-3443-44D6-BFA7-4B5D71303797}"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4F47F5-E062-4117-878B-8A8F912F48CC}"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B21253-B0AB-4AAA-860F-E4592796572E}"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6DA1ED-FBEE-4A21-B593-40F5A6635767}"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rtlCol="0">
            <a:normAutofit/>
          </a:bodyPr>
          <a:lstStyle/>
          <a:p>
            <a:pPr lvl="0"/>
            <a:endParaRPr lang="en-US" noProof="0"/>
          </a:p>
        </p:txBody>
      </p:sp>
      <p:sp>
        <p:nvSpPr>
          <p:cNvPr id="4" name="Date Placeholder 3">
            <a:extLst>
              <a:ext uri="{FF2B5EF4-FFF2-40B4-BE49-F238E27FC236}">
                <a16:creationId xmlns="" xmlns:a16="http://schemas.microsoft.com/office/drawing/2014/main" id="{1E49E6C8-C85C-861E-DBFC-7B69651A9CA7}"/>
              </a:ext>
            </a:extLst>
          </p:cNvPr>
          <p:cNvSpPr>
            <a:spLocks noGrp="1"/>
          </p:cNvSpPr>
          <p:nvPr>
            <p:ph type="dt" sz="half" idx="10"/>
          </p:nvPr>
        </p:nvSpPr>
        <p:spPr>
          <a:xfrm>
            <a:off x="457200" y="4683919"/>
            <a:ext cx="2133600" cy="357188"/>
          </a:xfrm>
        </p:spPr>
        <p:txBody>
          <a:bodyPr/>
          <a:lstStyle>
            <a:lvl1pPr>
              <a:defRPr/>
            </a:lvl1pPr>
          </a:lstStyle>
          <a:p>
            <a:pPr>
              <a:defRPr/>
            </a:pPr>
            <a:fld id="{C0109C54-DEE4-49F9-9A9B-D69B24E78C0A}" type="datetime1">
              <a:rPr lang="en-US" smtClean="0"/>
              <a:t>5/4/2023</a:t>
            </a:fld>
            <a:endParaRPr lang="en-US"/>
          </a:p>
        </p:txBody>
      </p:sp>
      <p:sp>
        <p:nvSpPr>
          <p:cNvPr id="5" name="Footer Placeholder 4">
            <a:extLst>
              <a:ext uri="{FF2B5EF4-FFF2-40B4-BE49-F238E27FC236}">
                <a16:creationId xmlns="" xmlns:a16="http://schemas.microsoft.com/office/drawing/2014/main" id="{A29777A1-2318-6F35-D9B5-059C438A0C99}"/>
              </a:ext>
            </a:extLst>
          </p:cNvPr>
          <p:cNvSpPr>
            <a:spLocks noGrp="1"/>
          </p:cNvSpPr>
          <p:nvPr>
            <p:ph type="ftr" sz="quarter" idx="11"/>
          </p:nvPr>
        </p:nvSpPr>
        <p:spPr>
          <a:xfrm>
            <a:off x="3124200" y="4683919"/>
            <a:ext cx="2895600" cy="357188"/>
          </a:xfrm>
        </p:spPr>
        <p:txBody>
          <a:bodyPr/>
          <a:lstStyle>
            <a:lvl1pPr>
              <a:defRPr/>
            </a:lvl1pPr>
          </a:lstStyle>
          <a:p>
            <a:pPr>
              <a:defRPr/>
            </a:pPr>
            <a:r>
              <a:rPr lang="en-US" smtClean="0"/>
              <a:t>Fundamentals of Artificial Intelligence</a:t>
            </a:r>
            <a:endParaRPr lang="en-US"/>
          </a:p>
        </p:txBody>
      </p:sp>
      <p:sp>
        <p:nvSpPr>
          <p:cNvPr id="6" name="Slide Number Placeholder 5">
            <a:extLst>
              <a:ext uri="{FF2B5EF4-FFF2-40B4-BE49-F238E27FC236}">
                <a16:creationId xmlns="" xmlns:a16="http://schemas.microsoft.com/office/drawing/2014/main" id="{D9123A57-6551-98B2-4497-88B1898475AA}"/>
              </a:ext>
            </a:extLst>
          </p:cNvPr>
          <p:cNvSpPr>
            <a:spLocks noGrp="1"/>
          </p:cNvSpPr>
          <p:nvPr>
            <p:ph type="sldNum" sz="quarter" idx="12"/>
          </p:nvPr>
        </p:nvSpPr>
        <p:spPr>
          <a:xfrm>
            <a:off x="6553200" y="4683919"/>
            <a:ext cx="2133600" cy="357188"/>
          </a:xfrm>
        </p:spPr>
        <p:txBody>
          <a:bodyPr/>
          <a:lstStyle>
            <a:lvl1pPr>
              <a:defRPr/>
            </a:lvl1pPr>
          </a:lstStyle>
          <a:p>
            <a:fld id="{48B8A0FC-570D-4251-8343-382E9E49F45B}" type="slidenum">
              <a:rPr lang="en-US" altLang="en-US"/>
              <a:pPr/>
              <a:t>‹#›</a:t>
            </a:fld>
            <a:endParaRPr lang="en-US" altLang="en-US"/>
          </a:p>
        </p:txBody>
      </p:sp>
    </p:spTree>
    <p:extLst>
      <p:ext uri="{BB962C8B-B14F-4D97-AF65-F5344CB8AC3E}">
        <p14:creationId xmlns:p14="http://schemas.microsoft.com/office/powerpoint/2010/main" val="2368137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8246070" cy="1679753"/>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640685"/>
            <a:ext cx="8246070" cy="763525"/>
          </a:xfrm>
        </p:spPr>
        <p:txBody>
          <a:bodyPr>
            <a:normAutofit/>
          </a:bodyPr>
          <a:lstStyle>
            <a:lvl1pPr marL="0" indent="0" algn="l">
              <a:buNone/>
              <a:defRPr sz="2800" b="0" i="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2801DD0-DF75-4D86-870A-3119F5F2064A}"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88891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1"/>
            <a:ext cx="7940659"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350110"/>
            <a:ext cx="7940660" cy="335951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B844071-3A92-485C-809E-6ADAF4DB3189}"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16798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31009"/>
            <a:ext cx="6413610" cy="916229"/>
          </a:xfrm>
          <a:noFill/>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10" cy="351106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46ADDB4-FFBC-4C8D-BB0C-2881DEF7FE17}"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4938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86E2EE-73E0-43CA-9991-0135EAED5650}"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48446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5D219D-0C01-48D5-90FC-86D9D1CD3990}"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64972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1"/>
            <a:ext cx="8246070"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41239"/>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41239"/>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98A5795-5236-49B7-B399-02E06F818081}" type="datetime1">
              <a:rPr lang="en-US" smtClean="0"/>
              <a:t>5/4/2023</a:t>
            </a:fld>
            <a:endParaRPr lang="en-US"/>
          </a:p>
        </p:txBody>
      </p:sp>
      <p:sp>
        <p:nvSpPr>
          <p:cNvPr id="8" name="Footer Placeholder 7"/>
          <p:cNvSpPr>
            <a:spLocks noGrp="1"/>
          </p:cNvSpPr>
          <p:nvPr>
            <p:ph type="ftr" sz="quarter" idx="11"/>
          </p:nvPr>
        </p:nvSpPr>
        <p:spPr/>
        <p:txBody>
          <a:bodyPr/>
          <a:lstStyle/>
          <a:p>
            <a:r>
              <a:rPr lang="en-US"/>
              <a:t>Fundamentals of Artificial Intelligence</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4479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078" y="165342"/>
            <a:ext cx="8259098" cy="763526"/>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437968"/>
            <a:ext cx="8246070" cy="3424354"/>
          </a:xfrm>
        </p:spPr>
        <p:txBody>
          <a:bodyPr/>
          <a:lstStyle>
            <a:lvl1pPr algn="ctr">
              <a:defRPr sz="2800">
                <a:solidFill>
                  <a:srgbClr val="003635"/>
                </a:solidFill>
              </a:defRPr>
            </a:lvl1pPr>
            <a:lvl2pPr algn="ctr">
              <a:defRPr>
                <a:solidFill>
                  <a:srgbClr val="003635"/>
                </a:solidFill>
              </a:defRPr>
            </a:lvl2pPr>
            <a:lvl3pPr algn="ctr">
              <a:defRPr>
                <a:solidFill>
                  <a:srgbClr val="003635"/>
                </a:solidFill>
              </a:defRPr>
            </a:lvl3pPr>
            <a:lvl4pPr algn="ctr">
              <a:defRPr>
                <a:solidFill>
                  <a:srgbClr val="003635"/>
                </a:solidFill>
              </a:defRPr>
            </a:lvl4pPr>
            <a:lvl5pPr algn="ctr">
              <a:defRPr>
                <a:solidFill>
                  <a:srgbClr val="00363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D29BA56-2D2F-4EE0-8600-0344CDF221AD}"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1BE486-E36D-4DA5-BE83-988D294A56BE}" type="datetime1">
              <a:rPr lang="en-US" smtClean="0"/>
              <a:t>5/4/2023</a:t>
            </a:fld>
            <a:endParaRPr lang="en-US"/>
          </a:p>
        </p:txBody>
      </p:sp>
      <p:sp>
        <p:nvSpPr>
          <p:cNvPr id="4" name="Footer Placeholder 3"/>
          <p:cNvSpPr>
            <a:spLocks noGrp="1"/>
          </p:cNvSpPr>
          <p:nvPr>
            <p:ph type="ftr" sz="quarter" idx="11"/>
          </p:nvPr>
        </p:nvSpPr>
        <p:spPr/>
        <p:txBody>
          <a:bodyPr/>
          <a:lstStyle/>
          <a:p>
            <a:r>
              <a:rPr lang="en-US"/>
              <a:t>Fundamentals of Artificial Intelligence</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0820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A529F3-2335-4F2E-9CF0-B9DD321570F7}" type="datetime1">
              <a:rPr lang="en-US" smtClean="0"/>
              <a:t>5/4/2023</a:t>
            </a:fld>
            <a:endParaRPr lang="en-US"/>
          </a:p>
        </p:txBody>
      </p:sp>
      <p:sp>
        <p:nvSpPr>
          <p:cNvPr id="3" name="Footer Placeholder 2"/>
          <p:cNvSpPr>
            <a:spLocks noGrp="1"/>
          </p:cNvSpPr>
          <p:nvPr>
            <p:ph type="ftr" sz="quarter" idx="11"/>
          </p:nvPr>
        </p:nvSpPr>
        <p:spPr/>
        <p:txBody>
          <a:bodyPr/>
          <a:lstStyle/>
          <a:p>
            <a:r>
              <a:rPr lang="en-US"/>
              <a:t>Fundamentals of Artificial Intelligence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9287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D34846-9BDA-49E5-8331-808A87BB4A2C}"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74685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6740D7-1A91-438E-979C-97E634852A79}"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76371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BB8B69-2586-4D7B-8181-DF6E7C105844}"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5498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B23B590-C99C-4D3C-A84B-A31A26E24A29}"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311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13"/>
          <p:cNvSpPr>
            <a:spLocks noGrp="1"/>
          </p:cNvSpPr>
          <p:nvPr>
            <p:ph type="dt" sz="half" idx="10"/>
          </p:nvPr>
        </p:nvSpPr>
        <p:spPr/>
        <p:txBody>
          <a:bodyPr/>
          <a:lstStyle>
            <a:lvl1pPr>
              <a:defRPr/>
            </a:lvl1pPr>
          </a:lstStyle>
          <a:p>
            <a:pPr>
              <a:defRPr/>
            </a:pPr>
            <a:fld id="{BED2E040-2807-43A2-86E5-1CD221B3C1E3}" type="datetime1">
              <a:rPr lang="en-US" smtClean="0"/>
              <a:t>5/4/2023</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smtClean="0"/>
              <a:t>Fundamentals of Artificial Intelligence</a:t>
            </a:r>
            <a:endParaRPr lang="en-US"/>
          </a:p>
        </p:txBody>
      </p:sp>
      <p:sp>
        <p:nvSpPr>
          <p:cNvPr id="7" name="Slide Number Placeholder 22"/>
          <p:cNvSpPr>
            <a:spLocks noGrp="1"/>
          </p:cNvSpPr>
          <p:nvPr>
            <p:ph type="sldNum" sz="quarter" idx="12"/>
          </p:nvPr>
        </p:nvSpPr>
        <p:spPr/>
        <p:txBody>
          <a:bodyPr/>
          <a:lstStyle>
            <a:lvl1pPr>
              <a:defRPr/>
            </a:lvl1pPr>
          </a:lstStyle>
          <a:p>
            <a:fld id="{24506AB5-6884-4F3A-9B96-CA9EEF5254C2}" type="slidenum">
              <a:rPr lang="en-US" altLang="en-US"/>
              <a:pPr/>
              <a:t>‹#›</a:t>
            </a:fld>
            <a:endParaRPr lang="en-US" altLang="en-US"/>
          </a:p>
        </p:txBody>
      </p:sp>
    </p:spTree>
    <p:extLst>
      <p:ext uri="{BB962C8B-B14F-4D97-AF65-F5344CB8AC3E}">
        <p14:creationId xmlns:p14="http://schemas.microsoft.com/office/powerpoint/2010/main" val="2236086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200150"/>
            <a:ext cx="8229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2953942"/>
            <a:ext cx="8229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13"/>
          <p:cNvSpPr>
            <a:spLocks noGrp="1"/>
          </p:cNvSpPr>
          <p:nvPr>
            <p:ph type="dt" sz="half" idx="10"/>
          </p:nvPr>
        </p:nvSpPr>
        <p:spPr/>
        <p:txBody>
          <a:bodyPr/>
          <a:lstStyle>
            <a:lvl1pPr>
              <a:defRPr/>
            </a:lvl1pPr>
          </a:lstStyle>
          <a:p>
            <a:pPr>
              <a:defRPr/>
            </a:pPr>
            <a:fld id="{75A2F6FD-DFD0-41F0-BAAB-48FAE099A179}" type="datetime1">
              <a:rPr lang="en-US" smtClean="0"/>
              <a:t>5/4/2023</a:t>
            </a:fld>
            <a:endParaRPr lang="en-US"/>
          </a:p>
        </p:txBody>
      </p:sp>
      <p:sp>
        <p:nvSpPr>
          <p:cNvPr id="6" name="Footer Placeholder 2"/>
          <p:cNvSpPr>
            <a:spLocks noGrp="1"/>
          </p:cNvSpPr>
          <p:nvPr>
            <p:ph type="ftr" sz="quarter" idx="11"/>
          </p:nvPr>
        </p:nvSpPr>
        <p:spPr/>
        <p:txBody>
          <a:bodyPr/>
          <a:lstStyle>
            <a:lvl1pPr>
              <a:defRPr/>
            </a:lvl1pPr>
          </a:lstStyle>
          <a:p>
            <a:pPr>
              <a:defRPr/>
            </a:pPr>
            <a:r>
              <a:rPr lang="en-US" smtClean="0"/>
              <a:t>Fundamentals of Artificial Intelligence</a:t>
            </a:r>
            <a:endParaRPr lang="en-US"/>
          </a:p>
        </p:txBody>
      </p:sp>
      <p:sp>
        <p:nvSpPr>
          <p:cNvPr id="7" name="Slide Number Placeholder 22"/>
          <p:cNvSpPr>
            <a:spLocks noGrp="1"/>
          </p:cNvSpPr>
          <p:nvPr>
            <p:ph type="sldNum" sz="quarter" idx="12"/>
          </p:nvPr>
        </p:nvSpPr>
        <p:spPr/>
        <p:txBody>
          <a:bodyPr/>
          <a:lstStyle>
            <a:lvl1pPr>
              <a:defRPr/>
            </a:lvl1pPr>
          </a:lstStyle>
          <a:p>
            <a:fld id="{09C2051B-EB53-4B78-9CE5-39A8D7691046}" type="slidenum">
              <a:rPr lang="en-US" altLang="en-US"/>
              <a:pPr/>
              <a:t>‹#›</a:t>
            </a:fld>
            <a:endParaRPr lang="en-US" altLang="en-US"/>
          </a:p>
        </p:txBody>
      </p:sp>
    </p:spTree>
    <p:extLst>
      <p:ext uri="{BB962C8B-B14F-4D97-AF65-F5344CB8AC3E}">
        <p14:creationId xmlns:p14="http://schemas.microsoft.com/office/powerpoint/2010/main" val="521229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35011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69" y="2877160"/>
            <a:ext cx="8398775" cy="1374345"/>
          </a:xfrm>
        </p:spPr>
        <p:txBody>
          <a:bodyPr>
            <a:normAutofit/>
          </a:bodyPr>
          <a:lstStyle>
            <a:lvl1pPr marL="0" indent="0" algn="l">
              <a:buNone/>
              <a:defRPr sz="2800" b="0" i="0">
                <a:solidFill>
                  <a:srgbClr val="F2CD4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C3C3BADE-6CD7-49E1-A764-4AE0BB06421A}"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4265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109936C-CF0F-4EBF-B595-4EE473D1BD8A}"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3622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069" y="502400"/>
            <a:ext cx="6571913"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5695" y="1236429"/>
            <a:ext cx="659403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03D8106-97FD-47F9-92EF-ECDFB1CB1182}"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877DDD-E819-423D-B87A-F1A742DA8C8C}"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03231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8FA865-6BC0-4DC6-BB8A-455C590845C1}"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870220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3F57CF-532C-4346-94D1-09A74AB3C297}" type="datetime1">
              <a:rPr lang="en-US" smtClean="0"/>
              <a:t>5/4/2023</a:t>
            </a:fld>
            <a:endParaRPr lang="en-US"/>
          </a:p>
        </p:txBody>
      </p:sp>
      <p:sp>
        <p:nvSpPr>
          <p:cNvPr id="6" name="Footer Placeholder 5"/>
          <p:cNvSpPr>
            <a:spLocks noGrp="1"/>
          </p:cNvSpPr>
          <p:nvPr>
            <p:ph type="ftr" sz="quarter" idx="11"/>
          </p:nvPr>
        </p:nvSpPr>
        <p:spPr/>
        <p:txBody>
          <a:bodyPr/>
          <a:lstStyle/>
          <a:p>
            <a:r>
              <a:rPr lang="en-US" smtClean="0"/>
              <a:t>Fundamentals of Artificial Intelligence</a:t>
            </a:r>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07805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433880"/>
            <a:ext cx="8093365" cy="610820"/>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A03EAF5-36B0-4671-ADC0-BA5AE6436B45}" type="datetime1">
              <a:rPr lang="en-US" smtClean="0"/>
              <a:t>5/4/2023</a:t>
            </a:fld>
            <a:endParaRPr lang="en-US"/>
          </a:p>
        </p:txBody>
      </p:sp>
      <p:sp>
        <p:nvSpPr>
          <p:cNvPr id="8" name="Footer Placeholder 7"/>
          <p:cNvSpPr>
            <a:spLocks noGrp="1"/>
          </p:cNvSpPr>
          <p:nvPr>
            <p:ph type="ftr" sz="quarter" idx="11"/>
          </p:nvPr>
        </p:nvSpPr>
        <p:spPr/>
        <p:txBody>
          <a:bodyPr/>
          <a:lstStyle/>
          <a:p>
            <a:r>
              <a:rPr lang="en-US" smtClean="0"/>
              <a:t>Fundamentals of Artificial Intelligence</a:t>
            </a:r>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031147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F1C9BB-48AA-48A9-9F95-E130958037EA}" type="datetime1">
              <a:rPr lang="en-US" smtClean="0"/>
              <a:t>5/4/2023</a:t>
            </a:fld>
            <a:endParaRPr lang="en-US"/>
          </a:p>
        </p:txBody>
      </p:sp>
      <p:sp>
        <p:nvSpPr>
          <p:cNvPr id="4" name="Footer Placeholder 3"/>
          <p:cNvSpPr>
            <a:spLocks noGrp="1"/>
          </p:cNvSpPr>
          <p:nvPr>
            <p:ph type="ftr" sz="quarter" idx="11"/>
          </p:nvPr>
        </p:nvSpPr>
        <p:spPr/>
        <p:txBody>
          <a:bodyPr/>
          <a:lstStyle/>
          <a:p>
            <a:r>
              <a:rPr lang="en-US" smtClean="0"/>
              <a:t>Fundamentals of Artificial Intelligence</a:t>
            </a:r>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977403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63F90-9C8A-4034-8C2A-9E049024DF09}" type="datetime1">
              <a:rPr lang="en-US" smtClean="0"/>
              <a:t>5/4/2023</a:t>
            </a:fld>
            <a:endParaRPr lang="en-US"/>
          </a:p>
        </p:txBody>
      </p:sp>
      <p:sp>
        <p:nvSpPr>
          <p:cNvPr id="3" name="Footer Placeholder 2"/>
          <p:cNvSpPr>
            <a:spLocks noGrp="1"/>
          </p:cNvSpPr>
          <p:nvPr>
            <p:ph type="ftr" sz="quarter" idx="11"/>
          </p:nvPr>
        </p:nvSpPr>
        <p:spPr/>
        <p:txBody>
          <a:bodyPr/>
          <a:lstStyle/>
          <a:p>
            <a:r>
              <a:rPr lang="en-US" smtClean="0"/>
              <a:t>Fundamentals of Artificial Intelligence</a:t>
            </a:r>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76633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90E844-1820-42B5-A69E-A1D95186818A}" type="datetime1">
              <a:rPr lang="en-US" smtClean="0"/>
              <a:t>5/4/2023</a:t>
            </a:fld>
            <a:endParaRPr lang="en-US"/>
          </a:p>
        </p:txBody>
      </p:sp>
      <p:sp>
        <p:nvSpPr>
          <p:cNvPr id="6" name="Footer Placeholder 5"/>
          <p:cNvSpPr>
            <a:spLocks noGrp="1"/>
          </p:cNvSpPr>
          <p:nvPr>
            <p:ph type="ftr" sz="quarter" idx="11"/>
          </p:nvPr>
        </p:nvSpPr>
        <p:spPr/>
        <p:txBody>
          <a:bodyPr/>
          <a:lstStyle/>
          <a:p>
            <a:r>
              <a:rPr lang="en-US" smtClean="0"/>
              <a:t>Fundamentals of Artificial Intelligence</a:t>
            </a:r>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200057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091417-F75C-45D9-BA19-05444D332F59}" type="datetime1">
              <a:rPr lang="en-US" smtClean="0"/>
              <a:t>5/4/2023</a:t>
            </a:fld>
            <a:endParaRPr lang="en-US"/>
          </a:p>
        </p:txBody>
      </p:sp>
      <p:sp>
        <p:nvSpPr>
          <p:cNvPr id="6" name="Footer Placeholder 5"/>
          <p:cNvSpPr>
            <a:spLocks noGrp="1"/>
          </p:cNvSpPr>
          <p:nvPr>
            <p:ph type="ftr" sz="quarter" idx="11"/>
          </p:nvPr>
        </p:nvSpPr>
        <p:spPr/>
        <p:txBody>
          <a:bodyPr/>
          <a:lstStyle/>
          <a:p>
            <a:r>
              <a:rPr lang="en-US" smtClean="0"/>
              <a:t>Fundamentals of Artificial Intelligence</a:t>
            </a:r>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144016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E84E2E-702F-4D75-9E09-F300E69C8CD1}"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427363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AC617A-ECC0-4CC9-B508-948E406998E4}" type="datetime1">
              <a:rPr lang="en-US" smtClean="0"/>
              <a:t>5/4/2023</a:t>
            </a:fld>
            <a:endParaRPr lang="en-US"/>
          </a:p>
        </p:txBody>
      </p:sp>
      <p:sp>
        <p:nvSpPr>
          <p:cNvPr id="5" name="Footer Placeholder 4"/>
          <p:cNvSpPr>
            <a:spLocks noGrp="1"/>
          </p:cNvSpPr>
          <p:nvPr>
            <p:ph type="ftr" sz="quarter" idx="11"/>
          </p:nvPr>
        </p:nvSpPr>
        <p:spPr/>
        <p:txBody>
          <a:bodyPr/>
          <a:lstStyle/>
          <a:p>
            <a:r>
              <a:rPr lang="en-US" smtClean="0"/>
              <a:t>Fundamentals of Artificial Intelligence</a:t>
            </a:r>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7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F5FB74-2332-4561-8225-66CD77212321}"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7D5773-C98C-410F-92C6-2796212FEA15}"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7943" y="124163"/>
            <a:ext cx="8093365" cy="763525"/>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70265"/>
            <a:ext cx="4040188" cy="479822"/>
          </a:xfrm>
        </p:spPr>
        <p:txBody>
          <a:bodyPr anchor="b"/>
          <a:lstStyle>
            <a:lvl1pPr marL="0" indent="0" algn="ctr">
              <a:buNone/>
              <a:defRPr sz="2400" b="1">
                <a:solidFill>
                  <a:srgbClr val="0036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42662"/>
            <a:ext cx="4040188" cy="2276294"/>
          </a:xfrm>
        </p:spPr>
        <p:txBody>
          <a:bodyPr/>
          <a:lstStyle>
            <a:lvl1pPr algn="ctr">
              <a:defRPr sz="2400">
                <a:solidFill>
                  <a:srgbClr val="003635"/>
                </a:solidFill>
              </a:defRPr>
            </a:lvl1pPr>
            <a:lvl2pPr algn="ctr">
              <a:defRPr sz="2000">
                <a:solidFill>
                  <a:srgbClr val="003635"/>
                </a:solidFill>
              </a:defRPr>
            </a:lvl2pPr>
            <a:lvl3pPr algn="ctr">
              <a:defRPr sz="1800">
                <a:solidFill>
                  <a:srgbClr val="003635"/>
                </a:solidFill>
              </a:defRPr>
            </a:lvl3pPr>
            <a:lvl4pPr algn="ctr">
              <a:defRPr sz="1600">
                <a:solidFill>
                  <a:srgbClr val="003635"/>
                </a:solidFill>
              </a:defRPr>
            </a:lvl4pPr>
            <a:lvl5pPr algn="ctr">
              <a:defRPr sz="1600">
                <a:solidFill>
                  <a:srgbClr val="003635"/>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70265"/>
            <a:ext cx="4041775" cy="479822"/>
          </a:xfrm>
        </p:spPr>
        <p:txBody>
          <a:bodyPr anchor="b"/>
          <a:lstStyle>
            <a:lvl1pPr marL="0" indent="0" algn="ctr">
              <a:buNone/>
              <a:defRPr sz="2400" b="1">
                <a:solidFill>
                  <a:srgbClr val="0036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42662"/>
            <a:ext cx="4041775" cy="2276294"/>
          </a:xfrm>
        </p:spPr>
        <p:txBody>
          <a:bodyPr/>
          <a:lstStyle>
            <a:lvl1pPr algn="ctr">
              <a:defRPr sz="2400">
                <a:solidFill>
                  <a:srgbClr val="003635"/>
                </a:solidFill>
              </a:defRPr>
            </a:lvl1pPr>
            <a:lvl2pPr algn="ctr">
              <a:defRPr sz="2000">
                <a:solidFill>
                  <a:srgbClr val="003635"/>
                </a:solidFill>
              </a:defRPr>
            </a:lvl2pPr>
            <a:lvl3pPr algn="ctr">
              <a:defRPr sz="1800">
                <a:solidFill>
                  <a:srgbClr val="003635"/>
                </a:solidFill>
              </a:defRPr>
            </a:lvl3pPr>
            <a:lvl4pPr algn="ctr">
              <a:defRPr sz="1600">
                <a:solidFill>
                  <a:srgbClr val="003635"/>
                </a:solidFill>
              </a:defRPr>
            </a:lvl4pPr>
            <a:lvl5pPr algn="ctr">
              <a:defRPr sz="1600">
                <a:solidFill>
                  <a:srgbClr val="003635"/>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7C9C297-CE85-46C1-ADD9-82E5C45D4889}" type="datetime1">
              <a:rPr lang="en-US" smtClean="0"/>
              <a:t>5/4/2023</a:t>
            </a:fld>
            <a:endParaRPr lang="en-US"/>
          </a:p>
        </p:txBody>
      </p:sp>
      <p:sp>
        <p:nvSpPr>
          <p:cNvPr id="8" name="Footer Placeholder 7"/>
          <p:cNvSpPr>
            <a:spLocks noGrp="1"/>
          </p:cNvSpPr>
          <p:nvPr>
            <p:ph type="ftr" sz="quarter" idx="11"/>
          </p:nvPr>
        </p:nvSpPr>
        <p:spPr/>
        <p:txBody>
          <a:bodyPr/>
          <a:lstStyle/>
          <a:p>
            <a:r>
              <a:rPr lang="en-US"/>
              <a:t>Fundamentals of Artificial Intelligence</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53320F-5CA2-4D20-82D7-D0008EC9296A}" type="datetime1">
              <a:rPr lang="en-US" smtClean="0"/>
              <a:t>5/4/2023</a:t>
            </a:fld>
            <a:endParaRPr lang="en-US"/>
          </a:p>
        </p:txBody>
      </p:sp>
      <p:sp>
        <p:nvSpPr>
          <p:cNvPr id="4" name="Footer Placeholder 3"/>
          <p:cNvSpPr>
            <a:spLocks noGrp="1"/>
          </p:cNvSpPr>
          <p:nvPr>
            <p:ph type="ftr" sz="quarter" idx="11"/>
          </p:nvPr>
        </p:nvSpPr>
        <p:spPr/>
        <p:txBody>
          <a:bodyPr/>
          <a:lstStyle/>
          <a:p>
            <a:r>
              <a:rPr lang="en-US"/>
              <a:t>Fundamentals of Artificial Intelligence</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22FE3-16AF-48D5-8E5D-73D7BCADD24F}" type="datetime1">
              <a:rPr lang="en-US" smtClean="0"/>
              <a:t>5/4/2023</a:t>
            </a:fld>
            <a:endParaRPr lang="en-US"/>
          </a:p>
        </p:txBody>
      </p:sp>
      <p:sp>
        <p:nvSpPr>
          <p:cNvPr id="3" name="Footer Placeholder 2"/>
          <p:cNvSpPr>
            <a:spLocks noGrp="1"/>
          </p:cNvSpPr>
          <p:nvPr>
            <p:ph type="ftr" sz="quarter" idx="11"/>
          </p:nvPr>
        </p:nvSpPr>
        <p:spPr/>
        <p:txBody>
          <a:bodyPr/>
          <a:lstStyle/>
          <a:p>
            <a:r>
              <a:rPr lang="en-US"/>
              <a:t>Fundamentals of Artificial Intelligence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C97864-9F0A-464E-A0DC-FB49C9ADF0B4}"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5.jp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77A1F76-A02C-44DA-9777-37D065383F48}" type="datetime1">
              <a:rPr lang="en-US" smtClean="0"/>
              <a:t>5/4/2023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Fundamentals of Artificial Intelligence</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87"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207C90B-A8AE-4E8F-A479-907381DC8E80}" type="datetime1">
              <a:rPr lang="en-US" smtClean="0"/>
              <a:t>5/4/2023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Fundamentals of Artificial Intelligence</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960907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88" r:id="rId13"/>
    <p:sldLayoutId id="2147483689"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AA761FF-9D82-47CE-891F-E4673BDB0599}" type="datetime1">
              <a:rPr lang="en-US" smtClean="0"/>
              <a:t>5/4/2023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Fundamentals of Artificial Intelligence</a:t>
            </a: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4132524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mailto:aliazar.deneke@wku.edu.et"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hyperlink" Target="https://www.chilimath.com/lessons/introduction-to-number-theory/truth-tables-of-five-common-logical-connectives/"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vmlDrawing" Target="../drawings/vmlDrawing1.vml"/><Relationship Id="rId5" Type="http://schemas.openxmlformats.org/officeDocument/2006/relationships/image" Target="../media/image24.png"/><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690704" cy="5143500"/>
          </a:xfrm>
          <a:prstGeom prst="rect">
            <a:avLst/>
          </a:prstGeom>
        </p:spPr>
      </p:pic>
    </p:spTree>
    <p:extLst>
      <p:ext uri="{BB962C8B-B14F-4D97-AF65-F5344CB8AC3E}">
        <p14:creationId xmlns:p14="http://schemas.microsoft.com/office/powerpoint/2010/main" val="1028646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24064">
            <a:off x="-291826" y="422541"/>
            <a:ext cx="5461381" cy="763526"/>
          </a:xfrm>
        </p:spPr>
        <p:txBody>
          <a:bodyPr>
            <a:normAutofit fontScale="90000"/>
          </a:bodyPr>
          <a:lstStyle/>
          <a:p>
            <a:r>
              <a:rPr lang="en-US" altLang="en-US" sz="3100" b="1" dirty="0">
                <a:latin typeface="Nyala" pitchFamily="2" charset="0"/>
              </a:rPr>
              <a:t>KB can be viewed at different levels</a:t>
            </a:r>
            <a:r>
              <a:rPr lang="en-US" altLang="en-US" b="1" dirty="0">
                <a:latin typeface="Arial" charset="0"/>
              </a:rPr>
              <a:t/>
            </a:r>
            <a:br>
              <a:rPr lang="en-US" altLang="en-US" b="1" dirty="0">
                <a:latin typeface="Arial" charset="0"/>
              </a:rPr>
            </a:br>
            <a:endParaRPr lang="en-US" dirty="0"/>
          </a:p>
        </p:txBody>
      </p:sp>
      <p:sp>
        <p:nvSpPr>
          <p:cNvPr id="26627" name="Rectangle 1027"/>
          <p:cNvSpPr>
            <a:spLocks noGrp="1"/>
          </p:cNvSpPr>
          <p:nvPr>
            <p:ph idx="1"/>
          </p:nvPr>
        </p:nvSpPr>
        <p:spPr>
          <a:xfrm>
            <a:off x="71278" y="1278942"/>
            <a:ext cx="9072721" cy="3700562"/>
          </a:xfrm>
        </p:spPr>
        <p:txBody>
          <a:bodyPr>
            <a:normAutofit fontScale="92500" lnSpcReduction="10000"/>
          </a:bodyPr>
          <a:lstStyle/>
          <a:p>
            <a:pPr algn="l"/>
            <a:r>
              <a:rPr lang="en-US" altLang="en-US" sz="2200" b="1" dirty="0" smtClean="0">
                <a:latin typeface="Nyala" pitchFamily="2" charset="0"/>
              </a:rPr>
              <a:t>Knowledge Level</a:t>
            </a:r>
            <a:r>
              <a:rPr lang="en-US" altLang="en-US" sz="2200" dirty="0" smtClean="0">
                <a:latin typeface="Nyala" pitchFamily="2" charset="0"/>
              </a:rPr>
              <a:t> </a:t>
            </a:r>
          </a:p>
          <a:p>
            <a:pPr lvl="1" algn="l">
              <a:buFont typeface="Wingdings 2" pitchFamily="18" charset="2"/>
              <a:buChar char="R"/>
            </a:pPr>
            <a:r>
              <a:rPr lang="en-US" altLang="en-US" sz="2000" dirty="0" smtClean="0">
                <a:latin typeface="Nyala" pitchFamily="2" charset="0"/>
              </a:rPr>
              <a:t>The most abstract level -- describe agent by saying </a:t>
            </a:r>
            <a:r>
              <a:rPr lang="en-US" altLang="en-US" sz="2000" b="1" dirty="0" smtClean="0">
                <a:latin typeface="Nyala" pitchFamily="2" charset="0"/>
              </a:rPr>
              <a:t>what it knows</a:t>
            </a:r>
            <a:r>
              <a:rPr lang="en-US" altLang="en-US" sz="2000" dirty="0" smtClean="0">
                <a:latin typeface="Nyala" pitchFamily="2" charset="0"/>
              </a:rPr>
              <a:t>. </a:t>
            </a:r>
          </a:p>
          <a:p>
            <a:pPr lvl="1" algn="l">
              <a:buFont typeface="Wingdings 2" pitchFamily="18" charset="2"/>
              <a:buChar char="R"/>
            </a:pPr>
            <a:r>
              <a:rPr lang="en-US" altLang="en-US" sz="2000" dirty="0" smtClean="0">
                <a:latin typeface="Nyala" pitchFamily="2" charset="0"/>
              </a:rPr>
              <a:t>Example: An automated taxi might be said to know that the </a:t>
            </a:r>
            <a:r>
              <a:rPr lang="en-US" altLang="en-US" sz="2000" b="1" i="1" dirty="0" err="1" smtClean="0">
                <a:latin typeface="Nyala" pitchFamily="2" charset="0"/>
              </a:rPr>
              <a:t>Wabe</a:t>
            </a:r>
            <a:r>
              <a:rPr lang="en-US" altLang="en-US" sz="2000" b="1" i="1" dirty="0" smtClean="0">
                <a:latin typeface="Nyala" pitchFamily="2" charset="0"/>
              </a:rPr>
              <a:t>  </a:t>
            </a:r>
            <a:r>
              <a:rPr lang="en-US" altLang="en-US" sz="2000" dirty="0" smtClean="0">
                <a:latin typeface="Nyala" pitchFamily="2" charset="0"/>
              </a:rPr>
              <a:t>Bridge links </a:t>
            </a:r>
            <a:r>
              <a:rPr lang="en-US" altLang="en-US" sz="2000" b="1" i="1" dirty="0" err="1" smtClean="0">
                <a:latin typeface="Nyala" pitchFamily="2" charset="0"/>
              </a:rPr>
              <a:t>Wolkite</a:t>
            </a:r>
            <a:r>
              <a:rPr lang="en-US" altLang="en-US" sz="2000" dirty="0" smtClean="0">
                <a:latin typeface="Nyala" pitchFamily="2" charset="0"/>
              </a:rPr>
              <a:t> and </a:t>
            </a:r>
            <a:r>
              <a:rPr lang="en-US" altLang="en-US" sz="2000" b="1" i="1" dirty="0" err="1" smtClean="0">
                <a:latin typeface="Nyala" pitchFamily="2" charset="0"/>
              </a:rPr>
              <a:t>Gubre</a:t>
            </a:r>
            <a:r>
              <a:rPr lang="en-US" altLang="en-US" sz="2000" b="1" i="1" dirty="0" smtClean="0">
                <a:latin typeface="Nyala" pitchFamily="2" charset="0"/>
              </a:rPr>
              <a:t>.</a:t>
            </a:r>
          </a:p>
          <a:p>
            <a:pPr algn="l"/>
            <a:r>
              <a:rPr lang="en-US" altLang="en-US" sz="2200" b="1" dirty="0" smtClean="0">
                <a:latin typeface="Nyala" pitchFamily="2" charset="0"/>
              </a:rPr>
              <a:t>Logical Level</a:t>
            </a:r>
            <a:endParaRPr lang="en-US" altLang="en-US" sz="2200" dirty="0" smtClean="0">
              <a:latin typeface="Nyala" pitchFamily="2" charset="0"/>
            </a:endParaRPr>
          </a:p>
          <a:p>
            <a:pPr lvl="1" algn="l">
              <a:buFont typeface="Wingdings 2" pitchFamily="18" charset="2"/>
              <a:buChar char="R"/>
            </a:pPr>
            <a:r>
              <a:rPr lang="en-US" altLang="en-US" sz="2000" dirty="0" smtClean="0">
                <a:latin typeface="Nyala" pitchFamily="2" charset="0"/>
              </a:rPr>
              <a:t>The level at which the knowledge is encoded into sentences.</a:t>
            </a:r>
          </a:p>
          <a:p>
            <a:pPr lvl="1" algn="l">
              <a:buFont typeface="Wingdings 2" pitchFamily="18" charset="2"/>
              <a:buChar char="R"/>
            </a:pPr>
            <a:r>
              <a:rPr lang="en-US" altLang="en-US" sz="2400" dirty="0" smtClean="0">
                <a:latin typeface="Nyala" pitchFamily="2" charset="0"/>
              </a:rPr>
              <a:t>For e.g. The taxi might be described as having the logical sentences.</a:t>
            </a:r>
          </a:p>
          <a:p>
            <a:pPr lvl="2" algn="l" eaLnBrk="1" hangingPunct="1">
              <a:lnSpc>
                <a:spcPct val="90000"/>
              </a:lnSpc>
              <a:buFont typeface="Wingdings 2" pitchFamily="18" charset="2"/>
              <a:buChar char="R"/>
            </a:pPr>
            <a:r>
              <a:rPr lang="en-US" altLang="en-US" sz="2000" dirty="0">
                <a:latin typeface="Nyala" pitchFamily="2" charset="0"/>
              </a:rPr>
              <a:t> </a:t>
            </a:r>
            <a:r>
              <a:rPr lang="en-US" altLang="en-US" sz="2000" dirty="0" smtClean="0">
                <a:latin typeface="Nyala" pitchFamily="2" charset="0"/>
              </a:rPr>
              <a:t>Links(</a:t>
            </a:r>
            <a:r>
              <a:rPr lang="en-US" altLang="en-US" sz="2000" dirty="0" err="1" smtClean="0">
                <a:latin typeface="Nyala" pitchFamily="2" charset="0"/>
              </a:rPr>
              <a:t>Wabe,Wol,Gub</a:t>
            </a:r>
            <a:r>
              <a:rPr lang="en-US" altLang="en-US" sz="2000" dirty="0" smtClean="0">
                <a:latin typeface="Nyala" pitchFamily="2" charset="0"/>
              </a:rPr>
              <a:t>) in the knowledge base.</a:t>
            </a:r>
          </a:p>
          <a:p>
            <a:pPr algn="l"/>
            <a:r>
              <a:rPr lang="en-US" altLang="en-US" sz="2200" b="1" dirty="0" smtClean="0">
                <a:latin typeface="Nyala" pitchFamily="2" charset="0"/>
              </a:rPr>
              <a:t>Implementation Level</a:t>
            </a:r>
            <a:endParaRPr lang="en-US" altLang="en-US" sz="2200" dirty="0" smtClean="0">
              <a:latin typeface="Nyala" pitchFamily="2" charset="0"/>
            </a:endParaRPr>
          </a:p>
          <a:p>
            <a:pPr lvl="1" algn="l">
              <a:buFont typeface="Wingdings 2" pitchFamily="18" charset="2"/>
              <a:buChar char="R"/>
            </a:pPr>
            <a:r>
              <a:rPr lang="en-US" altLang="en-US" sz="2000" dirty="0" smtClean="0">
                <a:latin typeface="Nyala" pitchFamily="2" charset="0"/>
              </a:rPr>
              <a:t>The physical representation of the sentences in the logical level  - how will it be represented in the computer?</a:t>
            </a:r>
          </a:p>
        </p:txBody>
      </p:sp>
      <p:sp>
        <p:nvSpPr>
          <p:cNvPr id="266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r"/>
            <a:fld id="{8D238AD7-62BC-4EA2-BB32-48B11DB43FEE}" type="slidenum">
              <a:rPr lang="en-US" altLang="en-US" sz="1200" b="0">
                <a:solidFill>
                  <a:schemeClr val="tx2"/>
                </a:solidFill>
                <a:latin typeface="Arial" charset="0"/>
              </a:rPr>
              <a:pPr algn="r"/>
              <a:t>10</a:t>
            </a:fld>
            <a:endParaRPr lang="en-US" altLang="en-US" sz="1200" b="0">
              <a:solidFill>
                <a:schemeClr val="tx2"/>
              </a:solidFill>
              <a:latin typeface="Arial" charset="0"/>
            </a:endParaRPr>
          </a:p>
        </p:txBody>
      </p:sp>
    </p:spTree>
    <p:extLst>
      <p:ext uri="{BB962C8B-B14F-4D97-AF65-F5344CB8AC3E}">
        <p14:creationId xmlns:p14="http://schemas.microsoft.com/office/powerpoint/2010/main" val="37034545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p:cNvSpPr>
            <a:spLocks noGrp="1"/>
          </p:cNvSpPr>
          <p:nvPr>
            <p:ph type="sldNum" sz="quarter" idx="11"/>
          </p:nvPr>
        </p:nvSpPr>
        <p:spPr>
          <a:noFill/>
        </p:spPr>
        <p:txBody>
          <a:bodyPr/>
          <a:lstStyle/>
          <a:p>
            <a:fld id="{AB667111-D871-4B42-ABF7-08A6C11A050C}" type="slidenum">
              <a:rPr lang="en-US"/>
              <a:pPr/>
              <a:t>100</a:t>
            </a:fld>
            <a:endParaRPr lang="en-US"/>
          </a:p>
        </p:txBody>
      </p:sp>
      <p:sp>
        <p:nvSpPr>
          <p:cNvPr id="28675" name="Rectangle 2"/>
          <p:cNvSpPr>
            <a:spLocks noGrp="1" noChangeArrowheads="1"/>
          </p:cNvSpPr>
          <p:nvPr>
            <p:ph type="title"/>
          </p:nvPr>
        </p:nvSpPr>
        <p:spPr>
          <a:xfrm>
            <a:off x="0" y="247650"/>
            <a:ext cx="7620000" cy="857250"/>
          </a:xfrm>
        </p:spPr>
        <p:txBody>
          <a:bodyPr>
            <a:normAutofit/>
          </a:bodyPr>
          <a:lstStyle/>
          <a:p>
            <a:pPr eaLnBrk="1" hangingPunct="1"/>
            <a:r>
              <a:rPr lang="en-US" b="1" dirty="0" smtClean="0">
                <a:latin typeface="Nyala" pitchFamily="2" charset="0"/>
              </a:rPr>
              <a:t>Conti..</a:t>
            </a:r>
            <a:endParaRPr lang="en-US" sz="4000" b="1" dirty="0">
              <a:latin typeface="Nyala" pitchFamily="2" charset="0"/>
            </a:endParaRPr>
          </a:p>
        </p:txBody>
      </p:sp>
      <p:pic>
        <p:nvPicPr>
          <p:cNvPr id="28678" name="Picture 6"/>
          <p:cNvPicPr>
            <a:picLocks noChangeAspect="1" noChangeArrowheads="1"/>
          </p:cNvPicPr>
          <p:nvPr/>
        </p:nvPicPr>
        <p:blipFill>
          <a:blip r:embed="rId3"/>
          <a:srcRect/>
          <a:stretch>
            <a:fillRect/>
          </a:stretch>
        </p:blipFill>
        <p:spPr bwMode="auto">
          <a:xfrm>
            <a:off x="276447" y="1267932"/>
            <a:ext cx="8624895" cy="3371850"/>
          </a:xfrm>
          <a:prstGeom prst="snip2DiagRect">
            <a:avLst/>
          </a:prstGeom>
          <a:solidFill>
            <a:srgbClr val="FFFFFF">
              <a:shade val="85000"/>
            </a:srgbClr>
          </a:solidFill>
          <a:ln w="88900" cap="sq">
            <a:noFill/>
            <a:miter lim="800000"/>
          </a:ln>
          <a:effectLst>
            <a:outerShdw blurRad="107950" dist="12700" dir="5400000" algn="ctr">
              <a:srgbClr val="000000"/>
            </a:outerShdw>
          </a:effectLst>
          <a:scene3d>
            <a:camera prst="perspectiveFront"/>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270188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p:cNvSpPr>
            <a:spLocks noGrp="1"/>
          </p:cNvSpPr>
          <p:nvPr>
            <p:ph type="sldNum" sz="quarter" idx="11"/>
          </p:nvPr>
        </p:nvSpPr>
        <p:spPr>
          <a:noFill/>
        </p:spPr>
        <p:txBody>
          <a:bodyPr/>
          <a:lstStyle/>
          <a:p>
            <a:fld id="{FAE11CE2-DF83-4582-B3FA-90D34D4AF192}" type="slidenum">
              <a:rPr lang="en-US"/>
              <a:pPr/>
              <a:t>101</a:t>
            </a:fld>
            <a:endParaRPr lang="en-US"/>
          </a:p>
        </p:txBody>
      </p:sp>
      <p:pic>
        <p:nvPicPr>
          <p:cNvPr id="29702" name="Picture 6"/>
          <p:cNvPicPr>
            <a:picLocks noChangeAspect="1" noChangeArrowheads="1"/>
          </p:cNvPicPr>
          <p:nvPr/>
        </p:nvPicPr>
        <p:blipFill>
          <a:blip r:embed="rId3"/>
          <a:srcRect l="4854" r="8738" b="24460"/>
          <a:stretch>
            <a:fillRect/>
          </a:stretch>
        </p:blipFill>
        <p:spPr bwMode="auto">
          <a:xfrm>
            <a:off x="783264" y="1766113"/>
            <a:ext cx="7750629" cy="2400300"/>
          </a:xfrm>
          <a:prstGeom prst="roundRect">
            <a:avLst>
              <a:gd name="adj" fmla="val 16667"/>
            </a:avLst>
          </a:prstGeom>
          <a:ln>
            <a:noFill/>
          </a:ln>
          <a:effectLst>
            <a:outerShdw blurRad="44450" dist="27940" dir="5400000" algn="ctr">
              <a:srgbClr val="000000">
                <a:alpha val="32000"/>
              </a:srgbClr>
            </a:outerShdw>
          </a:effectLst>
          <a:scene3d>
            <a:camera prst="perspectiveRight"/>
            <a:lightRig rig="balanced" dir="t">
              <a:rot lat="0" lon="0" rev="8700000"/>
            </a:lightRig>
          </a:scene3d>
          <a:sp3d>
            <a:bevelT w="190500" h="38100"/>
          </a:sp3d>
        </p:spPr>
      </p:pic>
      <p:sp>
        <p:nvSpPr>
          <p:cNvPr id="10" name="Rectangle 2"/>
          <p:cNvSpPr>
            <a:spLocks noGrp="1" noChangeArrowheads="1"/>
          </p:cNvSpPr>
          <p:nvPr>
            <p:ph type="title"/>
          </p:nvPr>
        </p:nvSpPr>
        <p:spPr>
          <a:xfrm>
            <a:off x="0" y="137996"/>
            <a:ext cx="7940659" cy="916230"/>
          </a:xfrm>
        </p:spPr>
        <p:txBody>
          <a:bodyPr>
            <a:normAutofit/>
          </a:bodyPr>
          <a:lstStyle/>
          <a:p>
            <a:r>
              <a:rPr lang="en-US" sz="3200" b="1" dirty="0">
                <a:latin typeface="Nyala" pitchFamily="2" charset="0"/>
              </a:rPr>
              <a:t>Conti..</a:t>
            </a:r>
          </a:p>
        </p:txBody>
      </p:sp>
    </p:spTree>
    <p:extLst>
      <p:ext uri="{BB962C8B-B14F-4D97-AF65-F5344CB8AC3E}">
        <p14:creationId xmlns:p14="http://schemas.microsoft.com/office/powerpoint/2010/main" val="73555719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0" y="443405"/>
            <a:ext cx="8246070" cy="610821"/>
          </a:xfrm>
        </p:spPr>
        <p:txBody>
          <a:bodyPr>
            <a:noAutofit/>
          </a:bodyPr>
          <a:lstStyle/>
          <a:p>
            <a:r>
              <a:rPr lang="en-US" sz="3200" b="1" dirty="0">
                <a:latin typeface="Nyala" pitchFamily="2" charset="0"/>
              </a:rPr>
              <a:t>Basic components of Expert systems</a:t>
            </a:r>
          </a:p>
        </p:txBody>
      </p:sp>
      <p:sp>
        <p:nvSpPr>
          <p:cNvPr id="6" name="Slide Number Placeholder 5"/>
          <p:cNvSpPr>
            <a:spLocks noGrp="1"/>
          </p:cNvSpPr>
          <p:nvPr>
            <p:ph type="sldNum" sz="quarter" idx="12"/>
          </p:nvPr>
        </p:nvSpPr>
        <p:spPr/>
        <p:txBody>
          <a:bodyPr/>
          <a:lstStyle/>
          <a:p>
            <a:fld id="{7DF45CF8-F4FE-4174-8CC4-9C7FAE3E47D8}" type="slidenum">
              <a:rPr lang="en-US" smtClean="0"/>
              <a:pPr/>
              <a:t>102</a:t>
            </a:fld>
            <a:endParaRPr lang="en-US"/>
          </a:p>
        </p:txBody>
      </p:sp>
      <p:pic>
        <p:nvPicPr>
          <p:cNvPr id="5" name="Picture 6" descr="figure 1"/>
          <p:cNvPicPr>
            <a:picLocks noChangeAspect="1" noChangeArrowheads="1"/>
          </p:cNvPicPr>
          <p:nvPr/>
        </p:nvPicPr>
        <p:blipFill rotWithShape="1">
          <a:blip r:embed="rId3"/>
          <a:srcRect l="6330" t="10075" r="16370"/>
          <a:stretch/>
        </p:blipFill>
        <p:spPr>
          <a:xfrm>
            <a:off x="297712" y="1852279"/>
            <a:ext cx="3762738" cy="22518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9860" y="1321981"/>
            <a:ext cx="4944140" cy="3844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174690"/>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rmAutofit fontScale="90000"/>
          </a:bodyPr>
          <a:lstStyle/>
          <a:p>
            <a:pPr eaLnBrk="1" hangingPunct="1"/>
            <a:r>
              <a:rPr lang="en-GB" sz="3600" dirty="0">
                <a:latin typeface="Nyala" pitchFamily="2" charset="0"/>
              </a:rPr>
              <a:t>Components of an Expert System</a:t>
            </a:r>
          </a:p>
        </p:txBody>
      </p:sp>
      <p:sp>
        <p:nvSpPr>
          <p:cNvPr id="4" name="Rectangle 3" descr="Rectangle: Click to edit Master text styles&#10;Second level&#10;Third level&#10;Fourth level&#10;Fifth level"/>
          <p:cNvSpPr>
            <a:spLocks noGrp="1" noChangeArrowheads="1"/>
          </p:cNvSpPr>
          <p:nvPr>
            <p:ph idx="1"/>
          </p:nvPr>
        </p:nvSpPr>
        <p:spPr/>
        <p:txBody>
          <a:bodyPr>
            <a:normAutofit fontScale="92500" lnSpcReduction="10000"/>
          </a:bodyPr>
          <a:lstStyle/>
          <a:p>
            <a:pPr eaLnBrk="1" hangingPunct="1">
              <a:lnSpc>
                <a:spcPct val="90000"/>
              </a:lnSpc>
              <a:spcAft>
                <a:spcPct val="5000"/>
              </a:spcAft>
            </a:pPr>
            <a:r>
              <a:rPr lang="en-GB" sz="2800" dirty="0">
                <a:latin typeface="Nyala" pitchFamily="2" charset="0"/>
                <a:cs typeface="Times New Roman" pitchFamily="18" charset="0"/>
              </a:rPr>
              <a:t>The </a:t>
            </a:r>
            <a:r>
              <a:rPr lang="en-GB" sz="2800" b="1" dirty="0">
                <a:latin typeface="Nyala" pitchFamily="2" charset="0"/>
                <a:cs typeface="Times New Roman" pitchFamily="18" charset="0"/>
              </a:rPr>
              <a:t>knowledge base</a:t>
            </a:r>
            <a:r>
              <a:rPr lang="en-GB" sz="2800" dirty="0">
                <a:latin typeface="Nyala" pitchFamily="2" charset="0"/>
                <a:cs typeface="Times New Roman" pitchFamily="18" charset="0"/>
              </a:rPr>
              <a:t> is the collection of facts and rules which describe all the knowledge about the problem </a:t>
            </a:r>
            <a:r>
              <a:rPr lang="en-GB" sz="2800" dirty="0" smtClean="0">
                <a:latin typeface="Nyala" pitchFamily="2" charset="0"/>
                <a:cs typeface="Times New Roman" pitchFamily="18" charset="0"/>
              </a:rPr>
              <a:t>domain.</a:t>
            </a:r>
            <a:endParaRPr lang="en-GB" sz="2800" dirty="0">
              <a:latin typeface="Nyala" pitchFamily="2" charset="0"/>
              <a:cs typeface="Times New Roman" pitchFamily="18" charset="0"/>
            </a:endParaRPr>
          </a:p>
          <a:p>
            <a:pPr eaLnBrk="1" hangingPunct="1">
              <a:lnSpc>
                <a:spcPct val="90000"/>
              </a:lnSpc>
              <a:spcAft>
                <a:spcPct val="5000"/>
              </a:spcAft>
            </a:pPr>
            <a:r>
              <a:rPr lang="en-GB" sz="2800" dirty="0">
                <a:latin typeface="Nyala" pitchFamily="2" charset="0"/>
                <a:cs typeface="Times New Roman" pitchFamily="18" charset="0"/>
              </a:rPr>
              <a:t>The </a:t>
            </a:r>
            <a:r>
              <a:rPr lang="en-GB" sz="2800" b="1" dirty="0">
                <a:latin typeface="Nyala" pitchFamily="2" charset="0"/>
                <a:cs typeface="Times New Roman" pitchFamily="18" charset="0"/>
              </a:rPr>
              <a:t>inference engine</a:t>
            </a:r>
            <a:r>
              <a:rPr lang="en-GB" sz="2800" dirty="0">
                <a:latin typeface="Nyala" pitchFamily="2" charset="0"/>
                <a:cs typeface="Times New Roman" pitchFamily="18" charset="0"/>
              </a:rPr>
              <a:t> is the part of the system that chooses which facts and rules to apply when trying to solve the user’s </a:t>
            </a:r>
            <a:r>
              <a:rPr lang="en-GB" sz="2800" dirty="0" smtClean="0">
                <a:latin typeface="Nyala" pitchFamily="2" charset="0"/>
                <a:cs typeface="Times New Roman" pitchFamily="18" charset="0"/>
              </a:rPr>
              <a:t>query.</a:t>
            </a:r>
            <a:endParaRPr lang="en-GB" sz="2800" dirty="0">
              <a:latin typeface="Nyala" pitchFamily="2" charset="0"/>
              <a:cs typeface="Times New Roman" pitchFamily="18" charset="0"/>
            </a:endParaRPr>
          </a:p>
          <a:p>
            <a:pPr eaLnBrk="1" hangingPunct="1">
              <a:lnSpc>
                <a:spcPct val="90000"/>
              </a:lnSpc>
              <a:spcAft>
                <a:spcPct val="5000"/>
              </a:spcAft>
            </a:pPr>
            <a:r>
              <a:rPr lang="en-GB" sz="2800" dirty="0">
                <a:latin typeface="Nyala" pitchFamily="2" charset="0"/>
                <a:cs typeface="Times New Roman" pitchFamily="18" charset="0"/>
              </a:rPr>
              <a:t>The </a:t>
            </a:r>
            <a:r>
              <a:rPr lang="en-GB" sz="2800" b="1" dirty="0">
                <a:latin typeface="Nyala" pitchFamily="2" charset="0"/>
                <a:cs typeface="Times New Roman" pitchFamily="18" charset="0"/>
              </a:rPr>
              <a:t>user interface</a:t>
            </a:r>
            <a:r>
              <a:rPr lang="en-GB" sz="2800" dirty="0">
                <a:latin typeface="Nyala" pitchFamily="2" charset="0"/>
                <a:cs typeface="Times New Roman" pitchFamily="18" charset="0"/>
              </a:rPr>
              <a:t> is the part of the system which takes in the user’s query in a readable form and passes it to the inference engine.  It then displays the results to the user.</a:t>
            </a:r>
          </a:p>
        </p:txBody>
      </p:sp>
      <p:sp>
        <p:nvSpPr>
          <p:cNvPr id="6" name="Slide Number Placeholder 5"/>
          <p:cNvSpPr>
            <a:spLocks noGrp="1"/>
          </p:cNvSpPr>
          <p:nvPr>
            <p:ph type="sldNum" sz="quarter" idx="12"/>
          </p:nvPr>
        </p:nvSpPr>
        <p:spPr/>
        <p:txBody>
          <a:bodyPr/>
          <a:lstStyle/>
          <a:p>
            <a:fld id="{7DF45CF8-F4FE-4174-8CC4-9C7FAE3E47D8}" type="slidenum">
              <a:rPr lang="en-US" smtClean="0"/>
              <a:pPr/>
              <a:t>103</a:t>
            </a:fld>
            <a:endParaRPr lang="en-US"/>
          </a:p>
        </p:txBody>
      </p:sp>
    </p:spTree>
    <p:extLst>
      <p:ext uri="{BB962C8B-B14F-4D97-AF65-F5344CB8AC3E}">
        <p14:creationId xmlns:p14="http://schemas.microsoft.com/office/powerpoint/2010/main" val="42011330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0" y="120254"/>
            <a:ext cx="7848600" cy="857250"/>
          </a:xfrm>
        </p:spPr>
        <p:txBody>
          <a:bodyPr>
            <a:normAutofit/>
          </a:bodyPr>
          <a:lstStyle/>
          <a:p>
            <a:pPr eaLnBrk="1" hangingPunct="1"/>
            <a:r>
              <a:rPr lang="en-US" sz="2800" b="1" dirty="0">
                <a:latin typeface="Nyala" pitchFamily="2" charset="0"/>
              </a:rPr>
              <a:t>Development of an Expert System</a:t>
            </a:r>
          </a:p>
        </p:txBody>
      </p:sp>
      <p:pic>
        <p:nvPicPr>
          <p:cNvPr id="12295" name="Picture 6" descr="figure 1"/>
          <p:cNvPicPr>
            <a:picLocks noGrp="1" noChangeAspect="1" noChangeArrowheads="1"/>
          </p:cNvPicPr>
          <p:nvPr>
            <p:ph idx="1"/>
          </p:nvPr>
        </p:nvPicPr>
        <p:blipFill rotWithShape="1">
          <a:blip r:embed="rId3"/>
          <a:srcRect l="28856" t="6013" r="26768" b="-929"/>
          <a:stretch/>
        </p:blipFill>
        <p:spPr>
          <a:xfrm>
            <a:off x="287079" y="1286539"/>
            <a:ext cx="3313814" cy="32575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Slide Number Placeholder 3"/>
          <p:cNvSpPr>
            <a:spLocks noGrp="1"/>
          </p:cNvSpPr>
          <p:nvPr>
            <p:ph type="sldNum" sz="quarter" idx="12"/>
          </p:nvPr>
        </p:nvSpPr>
        <p:spPr/>
        <p:txBody>
          <a:bodyPr/>
          <a:lstStyle/>
          <a:p>
            <a:fld id="{7DF45CF8-F4FE-4174-8CC4-9C7FAE3E47D8}" type="slidenum">
              <a:rPr lang="en-US" smtClean="0"/>
              <a:pPr/>
              <a:t>104</a:t>
            </a:fld>
            <a:endParaRPr lang="en-US"/>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143" y="1424762"/>
            <a:ext cx="5042879" cy="3361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3951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Nyala" pitchFamily="2" charset="0"/>
              </a:rPr>
              <a:t>Expert </a:t>
            </a:r>
            <a:r>
              <a:rPr lang="en-US" dirty="0" smtClean="0">
                <a:latin typeface="Nyala" pitchFamily="2" charset="0"/>
              </a:rPr>
              <a:t>System Applications </a:t>
            </a:r>
            <a:endParaRPr lang="en-US" dirty="0">
              <a:latin typeface="Nyala" pitchFamily="2" charset="0"/>
            </a:endParaRPr>
          </a:p>
        </p:txBody>
      </p:sp>
      <p:sp>
        <p:nvSpPr>
          <p:cNvPr id="23" name="Slide Number Placeholder 22"/>
          <p:cNvSpPr>
            <a:spLocks noGrp="1"/>
          </p:cNvSpPr>
          <p:nvPr>
            <p:ph type="sldNum" sz="quarter" idx="12"/>
          </p:nvPr>
        </p:nvSpPr>
        <p:spPr/>
        <p:txBody>
          <a:bodyPr/>
          <a:lstStyle/>
          <a:p>
            <a:fld id="{7DF45CF8-F4FE-4174-8CC4-9C7FAE3E47D8}" type="slidenum">
              <a:rPr lang="en-US" smtClean="0"/>
              <a:pPr/>
              <a:t>105</a:t>
            </a:fld>
            <a:endParaRPr lang="en-US"/>
          </a:p>
        </p:txBody>
      </p:sp>
      <p:pic>
        <p:nvPicPr>
          <p:cNvPr id="8" name="Picture 6" descr="table 1"/>
          <p:cNvPicPr>
            <a:picLocks noChangeAspect="1" noChangeArrowheads="1"/>
          </p:cNvPicPr>
          <p:nvPr/>
        </p:nvPicPr>
        <p:blipFill>
          <a:blip r:embed="rId3"/>
          <a:srcRect l="23777" t="15955" r="5215" b="5898"/>
          <a:stretch>
            <a:fillRect/>
          </a:stretch>
        </p:blipFill>
        <p:spPr>
          <a:xfrm>
            <a:off x="276225" y="1504355"/>
            <a:ext cx="6629400" cy="3028950"/>
          </a:xfrm>
          <a:prstGeom prst="rect">
            <a:avLst/>
          </a:prstGeom>
          <a:noFill/>
        </p:spPr>
      </p:pic>
      <p:grpSp>
        <p:nvGrpSpPr>
          <p:cNvPr id="22" name="Group 21"/>
          <p:cNvGrpSpPr/>
          <p:nvPr/>
        </p:nvGrpSpPr>
        <p:grpSpPr>
          <a:xfrm>
            <a:off x="276225" y="1247180"/>
            <a:ext cx="6706394" cy="3315891"/>
            <a:chOff x="989806" y="2133600"/>
            <a:chExt cx="6706394" cy="4421188"/>
          </a:xfrm>
        </p:grpSpPr>
        <p:sp>
          <p:nvSpPr>
            <p:cNvPr id="10" name="Rectangle 9"/>
            <p:cNvSpPr/>
            <p:nvPr/>
          </p:nvSpPr>
          <p:spPr>
            <a:xfrm>
              <a:off x="990600" y="2133600"/>
              <a:ext cx="2057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Nyala" pitchFamily="2" charset="0"/>
                </a:rPr>
                <a:t>Area</a:t>
              </a:r>
            </a:p>
          </p:txBody>
        </p:sp>
        <p:sp>
          <p:nvSpPr>
            <p:cNvPr id="11" name="Rectangle 10"/>
            <p:cNvSpPr/>
            <p:nvPr/>
          </p:nvSpPr>
          <p:spPr>
            <a:xfrm>
              <a:off x="2514600" y="2133600"/>
              <a:ext cx="51054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Nyala" pitchFamily="2" charset="0"/>
                </a:rPr>
                <a:t>Problems addressed</a:t>
              </a:r>
            </a:p>
          </p:txBody>
        </p:sp>
        <p:cxnSp>
          <p:nvCxnSpPr>
            <p:cNvPr id="13" name="Straight Connector 12"/>
            <p:cNvCxnSpPr/>
            <p:nvPr/>
          </p:nvCxnSpPr>
          <p:spPr>
            <a:xfrm rot="5400000">
              <a:off x="-1219200" y="4343400"/>
              <a:ext cx="4419600" cy="1588"/>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990600" y="6553200"/>
              <a:ext cx="6705600" cy="158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rot="16200000" flipH="1">
              <a:off x="5448300" y="4305300"/>
              <a:ext cx="4419600" cy="762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rot="5400000">
              <a:off x="304800" y="4343400"/>
              <a:ext cx="4419600" cy="1588"/>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5940878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71913" cy="725349"/>
          </a:xfrm>
        </p:spPr>
        <p:txBody>
          <a:bodyPr/>
          <a:lstStyle/>
          <a:p>
            <a:r>
              <a:rPr lang="en-US" dirty="0" smtClean="0">
                <a:latin typeface="Nyala" pitchFamily="2" charset="0"/>
              </a:rPr>
              <a:t>   Conti..</a:t>
            </a:r>
            <a:endParaRPr lang="en-US" dirty="0">
              <a:latin typeface="Nyala" pitchFamily="2" charset="0"/>
            </a:endParaRPr>
          </a:p>
        </p:txBody>
      </p:sp>
      <p:sp>
        <p:nvSpPr>
          <p:cNvPr id="3" name="Content Placeholder 2"/>
          <p:cNvSpPr>
            <a:spLocks noGrp="1"/>
          </p:cNvSpPr>
          <p:nvPr>
            <p:ph idx="1"/>
          </p:nvPr>
        </p:nvSpPr>
        <p:spPr>
          <a:xfrm>
            <a:off x="0" y="704801"/>
            <a:ext cx="6974958" cy="4438699"/>
          </a:xfrm>
        </p:spPr>
        <p:txBody>
          <a:bodyPr>
            <a:normAutofit fontScale="62500" lnSpcReduction="20000"/>
          </a:bodyPr>
          <a:lstStyle/>
          <a:p>
            <a:r>
              <a:rPr lang="en-US" dirty="0" smtClean="0">
                <a:latin typeface="Nyala" pitchFamily="2" charset="0"/>
              </a:rPr>
              <a:t>Expert </a:t>
            </a:r>
            <a:r>
              <a:rPr lang="en-US" dirty="0">
                <a:latin typeface="Nyala" pitchFamily="2" charset="0"/>
              </a:rPr>
              <a:t>systems have a wide range of applications in AI, including</a:t>
            </a:r>
            <a:r>
              <a:rPr lang="en-US" dirty="0" smtClean="0">
                <a:latin typeface="Nyala" pitchFamily="2" charset="0"/>
              </a:rPr>
              <a:t>:</a:t>
            </a:r>
            <a:endParaRPr lang="en-US" dirty="0">
              <a:latin typeface="Nyala" pitchFamily="2" charset="0"/>
            </a:endParaRPr>
          </a:p>
          <a:p>
            <a:pPr marL="514350" indent="-514350">
              <a:buFont typeface="+mj-lt"/>
              <a:buAutoNum type="arabicPeriod"/>
            </a:pPr>
            <a:r>
              <a:rPr lang="en-US" dirty="0" smtClean="0">
                <a:solidFill>
                  <a:srgbClr val="FFFF00"/>
                </a:solidFill>
                <a:latin typeface="Nyala" pitchFamily="2" charset="0"/>
              </a:rPr>
              <a:t> </a:t>
            </a:r>
            <a:r>
              <a:rPr lang="en-US" b="1" dirty="0">
                <a:solidFill>
                  <a:srgbClr val="FFFF00"/>
                </a:solidFill>
                <a:latin typeface="Nyala" pitchFamily="2" charset="0"/>
              </a:rPr>
              <a:t>Medical diagnosis: </a:t>
            </a:r>
            <a:r>
              <a:rPr lang="en-US" dirty="0">
                <a:latin typeface="Nyala" pitchFamily="2" charset="0"/>
              </a:rPr>
              <a:t>Expert systems can be used to diagnose medical conditions based on symptoms and other patient data. They can also be used to recommend treatments and medications based on the diagnosis</a:t>
            </a:r>
            <a:r>
              <a:rPr lang="en-US" dirty="0" smtClean="0">
                <a:latin typeface="Nyala" pitchFamily="2" charset="0"/>
              </a:rPr>
              <a:t>.</a:t>
            </a:r>
            <a:endParaRPr lang="en-US" dirty="0">
              <a:latin typeface="Nyala" pitchFamily="2" charset="0"/>
            </a:endParaRPr>
          </a:p>
          <a:p>
            <a:pPr marL="514350" indent="-514350">
              <a:buFont typeface="+mj-lt"/>
              <a:buAutoNum type="arabicPeriod"/>
            </a:pPr>
            <a:r>
              <a:rPr lang="en-US" b="1" dirty="0" smtClean="0">
                <a:solidFill>
                  <a:srgbClr val="FFFF00"/>
                </a:solidFill>
                <a:latin typeface="Nyala" pitchFamily="2" charset="0"/>
              </a:rPr>
              <a:t>Financial </a:t>
            </a:r>
            <a:r>
              <a:rPr lang="en-US" b="1" dirty="0">
                <a:solidFill>
                  <a:srgbClr val="FFFF00"/>
                </a:solidFill>
                <a:latin typeface="Nyala" pitchFamily="2" charset="0"/>
              </a:rPr>
              <a:t>analysis: </a:t>
            </a:r>
            <a:r>
              <a:rPr lang="en-US" dirty="0">
                <a:latin typeface="Nyala" pitchFamily="2" charset="0"/>
              </a:rPr>
              <a:t>Expert systems can be used to analyze financial data and make investment recommendations based on market trends and other factors</a:t>
            </a:r>
            <a:r>
              <a:rPr lang="en-US" dirty="0" smtClean="0">
                <a:latin typeface="Nyala" pitchFamily="2" charset="0"/>
              </a:rPr>
              <a:t>.</a:t>
            </a:r>
            <a:endParaRPr lang="en-US" dirty="0">
              <a:latin typeface="Nyala" pitchFamily="2" charset="0"/>
            </a:endParaRPr>
          </a:p>
          <a:p>
            <a:pPr marL="514350" indent="-514350">
              <a:buFont typeface="+mj-lt"/>
              <a:buAutoNum type="arabicPeriod"/>
            </a:pPr>
            <a:r>
              <a:rPr lang="en-US" b="1" dirty="0" smtClean="0">
                <a:solidFill>
                  <a:srgbClr val="FFFF00"/>
                </a:solidFill>
                <a:latin typeface="Nyala" pitchFamily="2" charset="0"/>
              </a:rPr>
              <a:t>Manufacturing</a:t>
            </a:r>
            <a:r>
              <a:rPr lang="en-US" b="1" dirty="0">
                <a:solidFill>
                  <a:srgbClr val="FFFF00"/>
                </a:solidFill>
                <a:latin typeface="Nyala" pitchFamily="2" charset="0"/>
              </a:rPr>
              <a:t>: </a:t>
            </a:r>
            <a:r>
              <a:rPr lang="en-US" dirty="0">
                <a:latin typeface="Nyala" pitchFamily="2" charset="0"/>
              </a:rPr>
              <a:t>Expert systems can be used to optimize manufacturing processes and improve quality control by identifying potential problems and recommending solutions</a:t>
            </a:r>
            <a:r>
              <a:rPr lang="en-US" dirty="0" smtClean="0">
                <a:latin typeface="Nyala" pitchFamily="2" charset="0"/>
              </a:rPr>
              <a:t>.</a:t>
            </a:r>
            <a:endParaRPr lang="en-US" dirty="0">
              <a:latin typeface="Nyala" pitchFamily="2" charset="0"/>
            </a:endParaRPr>
          </a:p>
          <a:p>
            <a:pPr marL="514350" indent="-514350">
              <a:buFont typeface="+mj-lt"/>
              <a:buAutoNum type="arabicPeriod"/>
            </a:pPr>
            <a:r>
              <a:rPr lang="en-US" b="1" dirty="0" smtClean="0">
                <a:solidFill>
                  <a:srgbClr val="FFFF00"/>
                </a:solidFill>
                <a:latin typeface="Nyala" pitchFamily="2" charset="0"/>
              </a:rPr>
              <a:t>Customer </a:t>
            </a:r>
            <a:r>
              <a:rPr lang="en-US" b="1" dirty="0">
                <a:solidFill>
                  <a:srgbClr val="FFFF00"/>
                </a:solidFill>
                <a:latin typeface="Nyala" pitchFamily="2" charset="0"/>
              </a:rPr>
              <a:t>service: </a:t>
            </a:r>
            <a:r>
              <a:rPr lang="en-US" dirty="0">
                <a:latin typeface="Nyala" pitchFamily="2" charset="0"/>
              </a:rPr>
              <a:t>Expert systems can be used to provide personalized customer service by analyzing customer data and recommending products or services based on their needs and preferences</a:t>
            </a:r>
            <a:r>
              <a:rPr lang="en-US" dirty="0" smtClean="0">
                <a:latin typeface="Nyala" pitchFamily="2" charset="0"/>
              </a:rPr>
              <a:t>.</a:t>
            </a:r>
            <a:endParaRPr lang="en-US" dirty="0">
              <a:latin typeface="Nyala" pitchFamily="2" charset="0"/>
            </a:endParaRPr>
          </a:p>
          <a:p>
            <a:pPr marL="514350" indent="-514350">
              <a:buFont typeface="+mj-lt"/>
              <a:buAutoNum type="arabicPeriod"/>
            </a:pPr>
            <a:r>
              <a:rPr lang="en-US" b="1" dirty="0" smtClean="0">
                <a:solidFill>
                  <a:srgbClr val="FFFF00"/>
                </a:solidFill>
                <a:latin typeface="Nyala" pitchFamily="2" charset="0"/>
              </a:rPr>
              <a:t>Education</a:t>
            </a:r>
            <a:r>
              <a:rPr lang="en-US" b="1" dirty="0">
                <a:solidFill>
                  <a:srgbClr val="FFFF00"/>
                </a:solidFill>
                <a:latin typeface="Nyala" pitchFamily="2" charset="0"/>
              </a:rPr>
              <a:t>: Expert systems </a:t>
            </a:r>
            <a:r>
              <a:rPr lang="en-US" dirty="0">
                <a:latin typeface="Nyala" pitchFamily="2" charset="0"/>
              </a:rPr>
              <a:t>can be used to provide personalized learning experiences by analyzing student data and recommending educational resources and activities based on their learning style and performance</a:t>
            </a:r>
            <a:r>
              <a:rPr lang="en-US" dirty="0" smtClean="0">
                <a:latin typeface="Nyala" pitchFamily="2" charset="0"/>
              </a:rPr>
              <a:t>.</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106</a:t>
            </a:fld>
            <a:endParaRPr lang="en-US"/>
          </a:p>
        </p:txBody>
      </p:sp>
    </p:spTree>
    <p:extLst>
      <p:ext uri="{BB962C8B-B14F-4D97-AF65-F5344CB8AC3E}">
        <p14:creationId xmlns:p14="http://schemas.microsoft.com/office/powerpoint/2010/main" val="26059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1228"/>
            <a:ext cx="8229600" cy="594122"/>
          </a:xfrm>
        </p:spPr>
        <p:txBody>
          <a:bodyPr>
            <a:normAutofit/>
          </a:bodyPr>
          <a:lstStyle/>
          <a:p>
            <a:r>
              <a:rPr lang="en-US" sz="2800" dirty="0">
                <a:latin typeface="Nyala" pitchFamily="2" charset="0"/>
              </a:rPr>
              <a:t>Limitations of Expert system</a:t>
            </a:r>
          </a:p>
        </p:txBody>
      </p:sp>
      <p:sp>
        <p:nvSpPr>
          <p:cNvPr id="5" name="Rectangle 3"/>
          <p:cNvSpPr>
            <a:spLocks noGrp="1" noChangeArrowheads="1"/>
          </p:cNvSpPr>
          <p:nvPr>
            <p:ph idx="1"/>
          </p:nvPr>
        </p:nvSpPr>
        <p:spPr>
          <a:xfrm>
            <a:off x="133838" y="1403273"/>
            <a:ext cx="7940660" cy="3359510"/>
          </a:xfrm>
        </p:spPr>
        <p:txBody>
          <a:bodyPr>
            <a:normAutofit lnSpcReduction="10000"/>
          </a:bodyPr>
          <a:lstStyle/>
          <a:p>
            <a:r>
              <a:rPr lang="en-US" sz="2400" dirty="0">
                <a:latin typeface="Nyala" pitchFamily="2" charset="0"/>
              </a:rPr>
              <a:t>Not widely used or </a:t>
            </a:r>
            <a:r>
              <a:rPr lang="en-US" sz="2400" dirty="0" smtClean="0">
                <a:latin typeface="Nyala" pitchFamily="2" charset="0"/>
              </a:rPr>
              <a:t>tested.</a:t>
            </a:r>
            <a:endParaRPr lang="en-US" sz="2400" dirty="0">
              <a:latin typeface="Nyala" pitchFamily="2" charset="0"/>
            </a:endParaRPr>
          </a:p>
          <a:p>
            <a:r>
              <a:rPr lang="en-US" sz="2400" dirty="0">
                <a:latin typeface="Nyala" pitchFamily="2" charset="0"/>
              </a:rPr>
              <a:t>Limited to relatively narrow </a:t>
            </a:r>
            <a:r>
              <a:rPr lang="en-US" sz="2400" dirty="0" smtClean="0">
                <a:latin typeface="Nyala" pitchFamily="2" charset="0"/>
              </a:rPr>
              <a:t>problems.</a:t>
            </a:r>
            <a:endParaRPr lang="en-US" sz="2400" dirty="0">
              <a:latin typeface="Nyala" pitchFamily="2" charset="0"/>
            </a:endParaRPr>
          </a:p>
          <a:p>
            <a:r>
              <a:rPr lang="en-US" sz="2400" dirty="0">
                <a:latin typeface="Nyala" pitchFamily="2" charset="0"/>
              </a:rPr>
              <a:t>Cannot readily deal with “mixed” </a:t>
            </a:r>
            <a:r>
              <a:rPr lang="en-US" sz="2400" dirty="0" smtClean="0">
                <a:latin typeface="Nyala" pitchFamily="2" charset="0"/>
              </a:rPr>
              <a:t>knowledge.</a:t>
            </a:r>
            <a:endParaRPr lang="en-US" sz="2400" dirty="0">
              <a:latin typeface="Nyala" pitchFamily="2" charset="0"/>
            </a:endParaRPr>
          </a:p>
          <a:p>
            <a:r>
              <a:rPr lang="en-US" sz="2400" dirty="0">
                <a:latin typeface="Nyala" pitchFamily="2" charset="0"/>
              </a:rPr>
              <a:t>Possibility of </a:t>
            </a:r>
            <a:r>
              <a:rPr lang="en-US" sz="2400" dirty="0" smtClean="0">
                <a:latin typeface="Nyala" pitchFamily="2" charset="0"/>
              </a:rPr>
              <a:t>error.</a:t>
            </a:r>
            <a:endParaRPr lang="en-US" sz="2400" dirty="0">
              <a:latin typeface="Nyala" pitchFamily="2" charset="0"/>
            </a:endParaRPr>
          </a:p>
          <a:p>
            <a:r>
              <a:rPr lang="en-US" sz="2400" dirty="0">
                <a:latin typeface="Nyala" pitchFamily="2" charset="0"/>
              </a:rPr>
              <a:t>Cannot refine own knowledge </a:t>
            </a:r>
            <a:r>
              <a:rPr lang="en-US" sz="2400" dirty="0" smtClean="0">
                <a:latin typeface="Nyala" pitchFamily="2" charset="0"/>
              </a:rPr>
              <a:t>base.</a:t>
            </a:r>
            <a:endParaRPr lang="en-US" sz="2400" dirty="0">
              <a:latin typeface="Nyala" pitchFamily="2" charset="0"/>
            </a:endParaRPr>
          </a:p>
          <a:p>
            <a:r>
              <a:rPr lang="en-US" sz="2400" dirty="0">
                <a:latin typeface="Nyala" pitchFamily="2" charset="0"/>
              </a:rPr>
              <a:t>Difficult to </a:t>
            </a:r>
            <a:r>
              <a:rPr lang="en-US" sz="2400" dirty="0" smtClean="0">
                <a:latin typeface="Nyala" pitchFamily="2" charset="0"/>
              </a:rPr>
              <a:t>maintain.</a:t>
            </a:r>
            <a:endParaRPr lang="en-US" sz="2400" dirty="0">
              <a:latin typeface="Nyala" pitchFamily="2" charset="0"/>
            </a:endParaRPr>
          </a:p>
          <a:p>
            <a:r>
              <a:rPr lang="en-US" sz="2400" dirty="0">
                <a:latin typeface="Nyala" pitchFamily="2" charset="0"/>
              </a:rPr>
              <a:t>May have high development </a:t>
            </a:r>
            <a:r>
              <a:rPr lang="en-US" sz="2400" dirty="0" smtClean="0">
                <a:latin typeface="Nyala" pitchFamily="2" charset="0"/>
              </a:rPr>
              <a:t>costs.</a:t>
            </a:r>
            <a:endParaRPr lang="en-US" sz="2400" dirty="0">
              <a:latin typeface="Nyala" pitchFamily="2" charset="0"/>
            </a:endParaRPr>
          </a:p>
          <a:p>
            <a:r>
              <a:rPr lang="en-US" sz="2400" dirty="0">
                <a:latin typeface="Nyala" pitchFamily="2" charset="0"/>
              </a:rPr>
              <a:t>Raise legal and ethical </a:t>
            </a:r>
            <a:r>
              <a:rPr lang="en-US" sz="2400" dirty="0" smtClean="0">
                <a:latin typeface="Nyala" pitchFamily="2" charset="0"/>
              </a:rPr>
              <a:t>concerns.</a:t>
            </a:r>
            <a:endParaRPr lang="en-US" sz="2400" dirty="0">
              <a:latin typeface="Nyala" pitchFamily="2"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107</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191" y="1828798"/>
            <a:ext cx="3851217" cy="2785732"/>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3139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p:txBody>
          <a:bodyPr>
            <a:normAutofit fontScale="90000"/>
          </a:bodyPr>
          <a:lstStyle/>
          <a:p>
            <a:pPr eaLnBrk="1" hangingPunct="1"/>
            <a:r>
              <a:rPr lang="en-GB" sz="4000" dirty="0">
                <a:latin typeface="Nyala" pitchFamily="2" charset="0"/>
              </a:rPr>
              <a:t>Legal and Ethical Issues</a:t>
            </a:r>
          </a:p>
        </p:txBody>
      </p:sp>
      <p:sp>
        <p:nvSpPr>
          <p:cNvPr id="4" name="Rectangle 3" descr="Rectangle: Click to edit Master text styles&#10;Second level&#10;Third level&#10;Fourth level&#10;Fifth level"/>
          <p:cNvSpPr>
            <a:spLocks noGrp="1" noChangeArrowheads="1"/>
          </p:cNvSpPr>
          <p:nvPr>
            <p:ph idx="1"/>
          </p:nvPr>
        </p:nvSpPr>
        <p:spPr/>
        <p:txBody>
          <a:bodyPr/>
          <a:lstStyle/>
          <a:p>
            <a:pPr eaLnBrk="1" hangingPunct="1"/>
            <a:r>
              <a:rPr lang="en-GB" dirty="0">
                <a:latin typeface="Nyala" pitchFamily="2" charset="0"/>
              </a:rPr>
              <a:t>Who is responsible if the advice is wrong?</a:t>
            </a:r>
          </a:p>
          <a:p>
            <a:pPr marL="971550" lvl="1" indent="-514350" eaLnBrk="1" hangingPunct="1">
              <a:buFont typeface="+mj-lt"/>
              <a:buAutoNum type="alphaUcPeriod"/>
            </a:pPr>
            <a:r>
              <a:rPr lang="en-GB" dirty="0">
                <a:latin typeface="Nyala" pitchFamily="2" charset="0"/>
              </a:rPr>
              <a:t>The user?</a:t>
            </a:r>
          </a:p>
          <a:p>
            <a:pPr marL="971550" lvl="1" indent="-514350" eaLnBrk="1" hangingPunct="1">
              <a:buFont typeface="+mj-lt"/>
              <a:buAutoNum type="alphaUcPeriod"/>
            </a:pPr>
            <a:r>
              <a:rPr lang="en-GB" dirty="0">
                <a:latin typeface="Nyala" pitchFamily="2" charset="0"/>
              </a:rPr>
              <a:t>The domain expert?</a:t>
            </a:r>
          </a:p>
          <a:p>
            <a:pPr marL="971550" lvl="1" indent="-514350" eaLnBrk="1" hangingPunct="1">
              <a:buFont typeface="+mj-lt"/>
              <a:buAutoNum type="alphaUcPeriod"/>
            </a:pPr>
            <a:r>
              <a:rPr lang="en-GB" dirty="0">
                <a:latin typeface="Nyala" pitchFamily="2" charset="0"/>
              </a:rPr>
              <a:t>The knowledge engineer?</a:t>
            </a:r>
          </a:p>
          <a:p>
            <a:pPr marL="971550" lvl="1" indent="-514350" eaLnBrk="1" hangingPunct="1">
              <a:buFont typeface="+mj-lt"/>
              <a:buAutoNum type="alphaUcPeriod"/>
            </a:pPr>
            <a:r>
              <a:rPr lang="en-GB" dirty="0">
                <a:latin typeface="Nyala" pitchFamily="2" charset="0"/>
              </a:rPr>
              <a:t>The programmer of the expert system shell?</a:t>
            </a:r>
          </a:p>
          <a:p>
            <a:pPr marL="971550" lvl="1" indent="-514350" eaLnBrk="1" hangingPunct="1">
              <a:buFont typeface="+mj-lt"/>
              <a:buAutoNum type="alphaUcPeriod"/>
            </a:pPr>
            <a:r>
              <a:rPr lang="en-GB" dirty="0">
                <a:latin typeface="Nyala" pitchFamily="2" charset="0"/>
              </a:rPr>
              <a:t>The company selling the software?</a:t>
            </a:r>
          </a:p>
        </p:txBody>
      </p:sp>
      <p:sp>
        <p:nvSpPr>
          <p:cNvPr id="6" name="Slide Number Placeholder 5"/>
          <p:cNvSpPr>
            <a:spLocks noGrp="1"/>
          </p:cNvSpPr>
          <p:nvPr>
            <p:ph type="sldNum" sz="quarter" idx="12"/>
          </p:nvPr>
        </p:nvSpPr>
        <p:spPr/>
        <p:txBody>
          <a:bodyPr/>
          <a:lstStyle/>
          <a:p>
            <a:fld id="{7DF45CF8-F4FE-4174-8CC4-9C7FAE3E47D8}" type="slidenum">
              <a:rPr lang="en-US" smtClean="0"/>
              <a:pPr/>
              <a:t>108</a:t>
            </a:fld>
            <a:endParaRPr lang="en-US"/>
          </a:p>
        </p:txBody>
      </p:sp>
    </p:spTree>
    <p:extLst>
      <p:ext uri="{BB962C8B-B14F-4D97-AF65-F5344CB8AC3E}">
        <p14:creationId xmlns:p14="http://schemas.microsoft.com/office/powerpoint/2010/main" val="19413240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Nyala" pitchFamily="2" charset="0"/>
              </a:rPr>
              <a:t>Conti..</a:t>
            </a:r>
            <a:endParaRPr lang="en-US" dirty="0">
              <a:latin typeface="Nyala" pitchFamily="2" charset="0"/>
            </a:endParaRPr>
          </a:p>
        </p:txBody>
      </p:sp>
      <p:sp>
        <p:nvSpPr>
          <p:cNvPr id="3" name="Content Placeholder 2"/>
          <p:cNvSpPr>
            <a:spLocks noGrp="1"/>
          </p:cNvSpPr>
          <p:nvPr>
            <p:ph idx="1"/>
          </p:nvPr>
        </p:nvSpPr>
        <p:spPr>
          <a:xfrm>
            <a:off x="0" y="1197405"/>
            <a:ext cx="6038850" cy="3784170"/>
          </a:xfrm>
        </p:spPr>
        <p:txBody>
          <a:bodyPr>
            <a:normAutofit fontScale="70000" lnSpcReduction="20000"/>
          </a:bodyPr>
          <a:lstStyle/>
          <a:p>
            <a:pPr lvl="0"/>
            <a:r>
              <a:rPr lang="en-US" dirty="0">
                <a:latin typeface="Nyala" pitchFamily="2" charset="0"/>
              </a:rPr>
              <a:t>Who provides the domain expertise in the form of problem-solving strategies? </a:t>
            </a:r>
          </a:p>
          <a:p>
            <a:pPr marL="971550" lvl="1" indent="-514350">
              <a:buFont typeface="+mj-lt"/>
              <a:buAutoNum type="alphaUcPeriod"/>
            </a:pPr>
            <a:r>
              <a:rPr lang="en-US" dirty="0">
                <a:latin typeface="Nyala" pitchFamily="2" charset="0"/>
              </a:rPr>
              <a:t>Domain expert </a:t>
            </a:r>
          </a:p>
          <a:p>
            <a:pPr marL="971550" lvl="1" indent="-514350">
              <a:buFont typeface="+mj-lt"/>
              <a:buAutoNum type="alphaUcPeriod"/>
            </a:pPr>
            <a:r>
              <a:rPr lang="en-US" dirty="0">
                <a:latin typeface="Nyala" pitchFamily="2" charset="0"/>
              </a:rPr>
              <a:t>Knowledge engineer </a:t>
            </a:r>
          </a:p>
          <a:p>
            <a:pPr marL="971550" lvl="1" indent="-514350">
              <a:buFont typeface="+mj-lt"/>
              <a:buAutoNum type="alphaUcPeriod"/>
            </a:pPr>
            <a:r>
              <a:rPr lang="en-US" dirty="0">
                <a:latin typeface="Nyala" pitchFamily="2" charset="0"/>
              </a:rPr>
              <a:t>IT specialist </a:t>
            </a:r>
          </a:p>
          <a:p>
            <a:pPr marL="971550" lvl="1" indent="-514350">
              <a:buFont typeface="+mj-lt"/>
              <a:buAutoNum type="alphaUcPeriod"/>
            </a:pPr>
            <a:r>
              <a:rPr lang="en-US" dirty="0">
                <a:latin typeface="Nyala" pitchFamily="2" charset="0"/>
              </a:rPr>
              <a:t>None of the above </a:t>
            </a:r>
          </a:p>
          <a:p>
            <a:pPr lvl="0"/>
            <a:r>
              <a:rPr lang="en-US" dirty="0">
                <a:latin typeface="Nyala" pitchFamily="2" charset="0"/>
              </a:rPr>
              <a:t>Who formulates the domain expertise into an expert system? </a:t>
            </a:r>
          </a:p>
          <a:p>
            <a:pPr marL="971550" lvl="1" indent="-514350">
              <a:buFont typeface="+mj-lt"/>
              <a:buAutoNum type="alphaUcPeriod"/>
            </a:pPr>
            <a:r>
              <a:rPr lang="en-US" dirty="0">
                <a:latin typeface="Nyala" pitchFamily="2" charset="0"/>
              </a:rPr>
              <a:t>Domain expert </a:t>
            </a:r>
          </a:p>
          <a:p>
            <a:pPr marL="971550" lvl="1" indent="-514350">
              <a:buFont typeface="+mj-lt"/>
              <a:buAutoNum type="alphaUcPeriod"/>
            </a:pPr>
            <a:r>
              <a:rPr lang="en-US" dirty="0">
                <a:latin typeface="Nyala" pitchFamily="2" charset="0"/>
              </a:rPr>
              <a:t>Knowledge engineer </a:t>
            </a:r>
          </a:p>
          <a:p>
            <a:pPr marL="971550" lvl="1" indent="-514350">
              <a:buFont typeface="+mj-lt"/>
              <a:buAutoNum type="alphaUcPeriod"/>
            </a:pPr>
            <a:r>
              <a:rPr lang="en-US" dirty="0">
                <a:latin typeface="Nyala" pitchFamily="2" charset="0"/>
              </a:rPr>
              <a:t>Domain specialist </a:t>
            </a:r>
          </a:p>
          <a:p>
            <a:pPr marL="971550" lvl="1" indent="-514350">
              <a:buFont typeface="+mj-lt"/>
              <a:buAutoNum type="alphaUcPeriod"/>
            </a:pPr>
            <a:r>
              <a:rPr lang="en-US" dirty="0">
                <a:latin typeface="Nyala" pitchFamily="2" charset="0"/>
              </a:rPr>
              <a:t>None of the above </a:t>
            </a:r>
          </a:p>
          <a:p>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109</a:t>
            </a:fld>
            <a:endParaRPr lang="en-US"/>
          </a:p>
        </p:txBody>
      </p:sp>
    </p:spTree>
    <p:extLst>
      <p:ext uri="{BB962C8B-B14F-4D97-AF65-F5344CB8AC3E}">
        <p14:creationId xmlns:p14="http://schemas.microsoft.com/office/powerpoint/2010/main" val="320248972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b="1" dirty="0">
                <a:latin typeface="Nyala" pitchFamily="2" charset="0"/>
              </a:rPr>
              <a:t>Logical </a:t>
            </a:r>
            <a:r>
              <a:rPr lang="en-US" altLang="en-US" b="1" dirty="0" smtClean="0">
                <a:latin typeface="Nyala" pitchFamily="2" charset="0"/>
              </a:rPr>
              <a:t>reasoning</a:t>
            </a:r>
            <a:endParaRPr lang="en-US" dirty="0">
              <a:latin typeface="Nyala" pitchFamily="2" charset="0"/>
            </a:endParaRPr>
          </a:p>
        </p:txBody>
      </p:sp>
      <p:sp>
        <p:nvSpPr>
          <p:cNvPr id="28674" name="Rectangle 3"/>
          <p:cNvSpPr>
            <a:spLocks noGrp="1"/>
          </p:cNvSpPr>
          <p:nvPr>
            <p:ph idx="1"/>
          </p:nvPr>
        </p:nvSpPr>
        <p:spPr>
          <a:xfrm>
            <a:off x="0" y="1187465"/>
            <a:ext cx="6085185" cy="3511061"/>
          </a:xfrm>
        </p:spPr>
        <p:txBody>
          <a:bodyPr/>
          <a:lstStyle/>
          <a:p>
            <a:pPr algn="just" eaLnBrk="1" hangingPunct="1"/>
            <a:r>
              <a:rPr lang="en-US" altLang="en-US" dirty="0" smtClean="0">
                <a:latin typeface="Nyala" pitchFamily="2" charset="0"/>
              </a:rPr>
              <a:t>A logical, knowledge-based agent begins with some knowledge of the world and of its own actions.</a:t>
            </a:r>
          </a:p>
          <a:p>
            <a:pPr lvl="1" algn="just" eaLnBrk="1" hangingPunct="1">
              <a:buFont typeface="Arial" pitchFamily="34" charset="0"/>
              <a:buChar char="•"/>
            </a:pPr>
            <a:r>
              <a:rPr lang="en-US" altLang="en-US" sz="2000" dirty="0" smtClean="0">
                <a:latin typeface="Nyala" pitchFamily="2" charset="0"/>
              </a:rPr>
              <a:t>It uses </a:t>
            </a:r>
            <a:r>
              <a:rPr lang="en-US" altLang="en-US" sz="2000" b="1" dirty="0" smtClean="0">
                <a:solidFill>
                  <a:srgbClr val="FF0000"/>
                </a:solidFill>
                <a:latin typeface="Nyala" pitchFamily="2" charset="0"/>
              </a:rPr>
              <a:t>logical reasoning </a:t>
            </a:r>
            <a:r>
              <a:rPr lang="en-US" altLang="en-US" sz="2000" dirty="0" smtClean="0">
                <a:latin typeface="Nyala" pitchFamily="2" charset="0"/>
              </a:rPr>
              <a:t>to maintain a description of the world as new percepts arrive, and to deduce a course of action that will achieve its goals.</a:t>
            </a:r>
          </a:p>
        </p:txBody>
      </p:sp>
      <p:sp>
        <p:nvSpPr>
          <p:cNvPr id="2867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78D8DC9B-67E0-4587-B36D-1EAC697D558F}" type="slidenum">
              <a:rPr lang="en-US" altLang="en-US" sz="1400">
                <a:solidFill>
                  <a:srgbClr val="FFFFFF"/>
                </a:solidFill>
                <a:latin typeface="Arial" charset="0"/>
              </a:rPr>
              <a:pPr/>
              <a:t>11</a:t>
            </a:fld>
            <a:endParaRPr lang="en-US" altLang="en-US" sz="1400">
              <a:solidFill>
                <a:srgbClr val="FFFFFF"/>
              </a:solidFill>
              <a:latin typeface="Arial" charset="0"/>
            </a:endParaRPr>
          </a:p>
        </p:txBody>
      </p:sp>
      <p:sp>
        <p:nvSpPr>
          <p:cNvPr id="28676" name="Rectangle 3"/>
          <p:cNvSpPr txBox="1">
            <a:spLocks noChangeArrowheads="1"/>
          </p:cNvSpPr>
          <p:nvPr/>
        </p:nvSpPr>
        <p:spPr bwMode="auto">
          <a:xfrm>
            <a:off x="-257175" y="428625"/>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marL="273050" indent="-273050" eaLnBrk="1" hangingPunct="1">
              <a:spcBef>
                <a:spcPts val="600"/>
              </a:spcBef>
              <a:buClr>
                <a:schemeClr val="accent1"/>
              </a:buClr>
              <a:buSzPct val="70000"/>
            </a:pPr>
            <a:endParaRPr lang="en-US" altLang="en-US" sz="2800" b="1" dirty="0">
              <a:latin typeface="Arial" charset="0"/>
            </a:endParaRPr>
          </a:p>
        </p:txBody>
      </p:sp>
    </p:spTree>
    <p:extLst>
      <p:ext uri="{BB962C8B-B14F-4D97-AF65-F5344CB8AC3E}">
        <p14:creationId xmlns:p14="http://schemas.microsoft.com/office/powerpoint/2010/main" val="25850057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0A76530-C43F-174A-49E1-5F28A1EE5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2000" cy="5143500"/>
          </a:xfrm>
          <a:prstGeom prst="rect">
            <a:avLst/>
          </a:prstGeom>
        </p:spPr>
      </p:pic>
    </p:spTree>
    <p:extLst>
      <p:ext uri="{BB962C8B-B14F-4D97-AF65-F5344CB8AC3E}">
        <p14:creationId xmlns:p14="http://schemas.microsoft.com/office/powerpoint/2010/main" val="1091006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18BE692-326A-6449-9E7A-4558CABB6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0"/>
            <a:ext cx="5143500" cy="5143500"/>
          </a:xfrm>
          <a:prstGeom prst="rect">
            <a:avLst/>
          </a:prstGeom>
        </p:spPr>
      </p:pic>
    </p:spTree>
    <p:extLst>
      <p:ext uri="{BB962C8B-B14F-4D97-AF65-F5344CB8AC3E}">
        <p14:creationId xmlns:p14="http://schemas.microsoft.com/office/powerpoint/2010/main" val="20442386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0" y="1266825"/>
            <a:ext cx="3552825" cy="1695450"/>
          </a:xfrm>
        </p:spPr>
        <p:txBody>
          <a:bodyPr>
            <a:normAutofit/>
          </a:bodyPr>
          <a:lstStyle/>
          <a:p>
            <a:pPr algn="ctr" eaLnBrk="1" fontAlgn="auto" hangingPunct="1">
              <a:spcAft>
                <a:spcPts val="0"/>
              </a:spcAft>
              <a:defRPr/>
            </a:pPr>
            <a:r>
              <a:rPr lang="en-US" sz="2800" dirty="0">
                <a:latin typeface="Nyala" pitchFamily="2" charset="0"/>
              </a:rPr>
              <a:t>Knowledge Representation, Reasoning and Logic</a:t>
            </a: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59" b="-1159"/>
          <a:stretch/>
        </p:blipFill>
        <p:spPr bwMode="auto">
          <a:xfrm>
            <a:off x="-1" y="2957127"/>
            <a:ext cx="4581940" cy="2020913"/>
          </a:xfrm>
          <a:prstGeom prst="roundRect">
            <a:avLst>
              <a:gd name="adj" fmla="val 31084"/>
            </a:avLst>
          </a:prstGeom>
          <a:solidFill>
            <a:srgbClr val="FFFFFF"/>
          </a:solidFill>
          <a:ln w="76200" cap="sq">
            <a:noFill/>
            <a:miter lim="800000"/>
          </a:ln>
          <a:effectLst>
            <a:outerShdw blurRad="225425" dist="50800" dir="5220000" algn="ctr">
              <a:srgbClr val="000000">
                <a:alpha val="33000"/>
              </a:srgbClr>
            </a:outerShdw>
            <a:reflection blurRad="12700" stA="28000" endPos="28000" dist="5000" dir="5400000" sy="-100000" algn="bl" rotWithShape="0"/>
          </a:effectLst>
          <a:scene3d>
            <a:camera prst="perspectiveRelaxedModerately"/>
            <a:lightRig rig="harsh" dir="t">
              <a:rot lat="0" lon="0" rev="3000000"/>
            </a:lightRig>
          </a:scene3d>
          <a:sp3d extrusionH="254000" contourW="19050">
            <a:bevelT w="82550" h="44450" prst="angle"/>
            <a:bevelB w="82550" h="44450" prst="angle"/>
            <a:contourClr>
              <a:srgbClr val="FFFFFF"/>
            </a:contourClr>
          </a:sp3d>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443847"/>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rot="468846">
            <a:off x="17342" y="431606"/>
            <a:ext cx="8259098" cy="763526"/>
          </a:xfrm>
        </p:spPr>
        <p:txBody>
          <a:bodyPr>
            <a:noAutofit/>
          </a:bodyPr>
          <a:lstStyle/>
          <a:p>
            <a:pPr algn="l" eaLnBrk="1" hangingPunct="1">
              <a:defRPr/>
            </a:pPr>
            <a:r>
              <a:rPr lang="en-US" sz="2500" b="1" dirty="0">
                <a:latin typeface="Nyala" pitchFamily="2" charset="0"/>
              </a:rPr>
              <a:t>Knowledge Representation &amp; Reasoning</a:t>
            </a:r>
          </a:p>
        </p:txBody>
      </p:sp>
      <p:sp>
        <p:nvSpPr>
          <p:cNvPr id="32771" name="Rectangle 3"/>
          <p:cNvSpPr>
            <a:spLocks noGrp="1"/>
          </p:cNvSpPr>
          <p:nvPr>
            <p:ph idx="1"/>
          </p:nvPr>
        </p:nvSpPr>
        <p:spPr>
          <a:xfrm>
            <a:off x="0" y="1358454"/>
            <a:ext cx="9144000" cy="3785046"/>
          </a:xfrm>
        </p:spPr>
        <p:txBody>
          <a:bodyPr>
            <a:normAutofit fontScale="92500" lnSpcReduction="20000"/>
          </a:bodyPr>
          <a:lstStyle/>
          <a:p>
            <a:pPr marL="115888" indent="-115888" algn="l" eaLnBrk="1" hangingPunct="1"/>
            <a:r>
              <a:rPr lang="en-US" altLang="en-US" b="1" dirty="0" smtClean="0">
                <a:latin typeface="Nyala" pitchFamily="2" charset="0"/>
              </a:rPr>
              <a:t>Knowledge Representation (KR)</a:t>
            </a:r>
            <a:r>
              <a:rPr lang="en-US" altLang="en-US" dirty="0" smtClean="0">
                <a:latin typeface="Nyala" pitchFamily="2" charset="0"/>
              </a:rPr>
              <a:t>: express knowledge explicitly in a </a:t>
            </a:r>
            <a:r>
              <a:rPr lang="en-US" altLang="en-US" dirty="0" smtClean="0">
                <a:solidFill>
                  <a:srgbClr val="FF0000"/>
                </a:solidFill>
                <a:latin typeface="Nyala" pitchFamily="2" charset="0"/>
              </a:rPr>
              <a:t>computer-tractable</a:t>
            </a:r>
            <a:r>
              <a:rPr lang="en-US" altLang="en-US" dirty="0" smtClean="0">
                <a:latin typeface="Nyala" pitchFamily="2" charset="0"/>
              </a:rPr>
              <a:t> way such that the agent can reason out.</a:t>
            </a:r>
          </a:p>
          <a:p>
            <a:pPr marL="115888" indent="-115888" algn="l" eaLnBrk="1" hangingPunct="1"/>
            <a:r>
              <a:rPr lang="en-US" altLang="en-US" b="1" dirty="0" smtClean="0">
                <a:latin typeface="Nyala" pitchFamily="2" charset="0"/>
              </a:rPr>
              <a:t>Parts of KR language:</a:t>
            </a:r>
          </a:p>
          <a:p>
            <a:pPr marL="573088" lvl="1" indent="-342900" algn="l" eaLnBrk="1" hangingPunct="1">
              <a:buFont typeface="Wingdings" pitchFamily="2" charset="2"/>
              <a:buChar char="]"/>
            </a:pPr>
            <a:r>
              <a:rPr lang="en-US" altLang="en-US" sz="2000" b="1" dirty="0" smtClean="0">
                <a:latin typeface="Nyala" pitchFamily="2" charset="0"/>
              </a:rPr>
              <a:t>Syntax of a language</a:t>
            </a:r>
            <a:r>
              <a:rPr lang="en-US" altLang="en-US" sz="2000" dirty="0" smtClean="0">
                <a:latin typeface="Nyala" pitchFamily="2" charset="0"/>
              </a:rPr>
              <a:t>: describes the possible configuration to form sentences.                                                </a:t>
            </a:r>
            <a:r>
              <a:rPr lang="en-US" altLang="en-US" sz="2000" b="1" dirty="0" smtClean="0">
                <a:solidFill>
                  <a:schemeClr val="tx1"/>
                </a:solidFill>
                <a:latin typeface="Nyala" pitchFamily="2" charset="0"/>
              </a:rPr>
              <a:t>E.g.</a:t>
            </a:r>
            <a:r>
              <a:rPr lang="en-US" altLang="en-US" sz="2000" dirty="0" smtClean="0">
                <a:solidFill>
                  <a:schemeClr val="tx1"/>
                </a:solidFill>
                <a:latin typeface="Nyala" pitchFamily="2" charset="0"/>
              </a:rPr>
              <a:t>: if x &amp; y denote numbers, then x &gt; y is a sentence about numbers.</a:t>
            </a:r>
            <a:r>
              <a:rPr lang="en-US" altLang="en-US" sz="800" dirty="0" smtClean="0">
                <a:solidFill>
                  <a:schemeClr val="tx1"/>
                </a:solidFill>
                <a:latin typeface="Nyala" pitchFamily="2" charset="0"/>
              </a:rPr>
              <a:t>	</a:t>
            </a:r>
            <a:endParaRPr lang="en-US" altLang="en-US" sz="200" dirty="0" smtClean="0">
              <a:solidFill>
                <a:schemeClr val="tx1"/>
              </a:solidFill>
              <a:latin typeface="Nyala" pitchFamily="2" charset="0"/>
            </a:endParaRPr>
          </a:p>
          <a:p>
            <a:pPr marL="573088" lvl="1" indent="-342900" algn="l" eaLnBrk="1" hangingPunct="1">
              <a:buFont typeface="Wingdings" pitchFamily="2" charset="2"/>
              <a:buChar char="]"/>
            </a:pPr>
            <a:r>
              <a:rPr lang="en-US" altLang="en-US" sz="2000" b="1" dirty="0" smtClean="0">
                <a:latin typeface="Nyala" pitchFamily="2" charset="0"/>
              </a:rPr>
              <a:t>Semantics</a:t>
            </a:r>
            <a:r>
              <a:rPr lang="en-US" altLang="en-US" sz="2000" dirty="0" smtClean="0">
                <a:latin typeface="Nyala" pitchFamily="2" charset="0"/>
              </a:rPr>
              <a:t>: determines the facts in the world to which the sentences refer.                                   </a:t>
            </a:r>
            <a:r>
              <a:rPr lang="en-US" altLang="en-US" sz="2000" b="1" dirty="0" smtClean="0">
                <a:solidFill>
                  <a:schemeClr val="tx1"/>
                </a:solidFill>
                <a:latin typeface="Nyala" pitchFamily="2" charset="0"/>
              </a:rPr>
              <a:t>E.g.</a:t>
            </a:r>
            <a:r>
              <a:rPr lang="en-US" altLang="en-US" sz="2000" dirty="0" smtClean="0">
                <a:solidFill>
                  <a:schemeClr val="tx1"/>
                </a:solidFill>
                <a:latin typeface="Nyala" pitchFamily="2" charset="0"/>
              </a:rPr>
              <a:t>: x &gt; y is false when y is greater than x and true otherwise.</a:t>
            </a:r>
          </a:p>
          <a:p>
            <a:pPr marL="573088" lvl="1" indent="-342900" algn="l" eaLnBrk="1" hangingPunct="1">
              <a:buFont typeface="Wingdings" pitchFamily="2" charset="2"/>
              <a:buChar char="]"/>
            </a:pPr>
            <a:r>
              <a:rPr lang="en-US" altLang="en-US" sz="2000" b="1" dirty="0" smtClean="0">
                <a:latin typeface="Nyala" pitchFamily="2" charset="0"/>
              </a:rPr>
              <a:t>Proof theory</a:t>
            </a:r>
            <a:r>
              <a:rPr lang="en-US" altLang="en-US" sz="2000" dirty="0" smtClean="0">
                <a:latin typeface="Nyala" pitchFamily="2" charset="0"/>
              </a:rPr>
              <a:t> (inference rules and proof procedures).</a:t>
            </a:r>
          </a:p>
          <a:p>
            <a:pPr marL="347663" lvl="1" indent="-117475" algn="l" eaLnBrk="1" hangingPunct="1">
              <a:buFontTx/>
              <a:buNone/>
            </a:pPr>
            <a:r>
              <a:rPr lang="en-US" altLang="en-US" sz="200" dirty="0" smtClean="0">
                <a:latin typeface="Nyala" pitchFamily="2" charset="0"/>
              </a:rPr>
              <a:t>	</a:t>
            </a:r>
          </a:p>
          <a:p>
            <a:pPr marL="115888" indent="-115888" algn="l" eaLnBrk="1" hangingPunct="1"/>
            <a:r>
              <a:rPr lang="en-US" altLang="en-US" b="1" dirty="0" smtClean="0">
                <a:latin typeface="Nyala" pitchFamily="2" charset="0"/>
              </a:rPr>
              <a:t>Reasoning</a:t>
            </a:r>
            <a:r>
              <a:rPr lang="en-US" altLang="en-US" dirty="0" smtClean="0">
                <a:latin typeface="Nyala" pitchFamily="2" charset="0"/>
              </a:rPr>
              <a:t>: is the process of constructing new sentences from existing facts in the KB. </a:t>
            </a:r>
          </a:p>
          <a:p>
            <a:pPr marL="573088" lvl="1" indent="-342900" algn="l" eaLnBrk="1" hangingPunct="1">
              <a:buFont typeface="Wingdings" pitchFamily="2" charset="2"/>
              <a:buChar char="]"/>
            </a:pPr>
            <a:r>
              <a:rPr lang="en-US" altLang="en-US" sz="2000" dirty="0" smtClean="0">
                <a:latin typeface="Nyala" pitchFamily="2" charset="0"/>
              </a:rPr>
              <a:t>Proper reasoning ensures that the new configuration represent facts that actually follow from the facts in the KB.</a:t>
            </a:r>
          </a:p>
          <a:p>
            <a:pPr lvl="4" algn="l" eaLnBrk="1" hangingPunct="1"/>
            <a:endParaRPr lang="en-US" altLang="en-US" sz="4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28106902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eaLnBrk="1" hangingPunct="1">
              <a:defRPr/>
            </a:pPr>
            <a:r>
              <a:rPr lang="en-US" b="1" dirty="0">
                <a:latin typeface="Nyala" pitchFamily="2" charset="0"/>
              </a:rPr>
              <a:t>Why KR is important </a:t>
            </a:r>
            <a:r>
              <a:rPr lang="en-US" dirty="0">
                <a:latin typeface="Nyala" pitchFamily="2" charset="0"/>
              </a:rPr>
              <a:t>?</a:t>
            </a:r>
          </a:p>
        </p:txBody>
      </p:sp>
      <p:sp>
        <p:nvSpPr>
          <p:cNvPr id="34819" name="Rectangle 3"/>
          <p:cNvSpPr>
            <a:spLocks noGrp="1"/>
          </p:cNvSpPr>
          <p:nvPr>
            <p:ph idx="1"/>
          </p:nvPr>
        </p:nvSpPr>
        <p:spPr/>
        <p:txBody>
          <a:bodyPr>
            <a:normAutofit fontScale="92500" lnSpcReduction="10000"/>
          </a:bodyPr>
          <a:lstStyle/>
          <a:p>
            <a:pPr marL="0" indent="0" eaLnBrk="1" hangingPunct="1">
              <a:buNone/>
            </a:pPr>
            <a:endParaRPr lang="en-US" altLang="en-US" dirty="0" smtClean="0">
              <a:latin typeface="Nyala" pitchFamily="2" charset="0"/>
            </a:endParaRPr>
          </a:p>
          <a:p>
            <a:pPr eaLnBrk="1" hangingPunct="1"/>
            <a:r>
              <a:rPr lang="en-US" altLang="en-US" dirty="0" smtClean="0">
                <a:latin typeface="Nyala" pitchFamily="2" charset="0"/>
              </a:rPr>
              <a:t>It enables to:</a:t>
            </a:r>
          </a:p>
          <a:p>
            <a:pPr lvl="1" eaLnBrk="1" hangingPunct="1">
              <a:buFont typeface="Wingdings" pitchFamily="2" charset="2"/>
              <a:buChar char="F"/>
            </a:pPr>
            <a:r>
              <a:rPr lang="en-US" altLang="en-US" sz="2600" dirty="0" smtClean="0">
                <a:latin typeface="Nyala" pitchFamily="2" charset="0"/>
              </a:rPr>
              <a:t> Automated Reasoning, </a:t>
            </a:r>
          </a:p>
          <a:p>
            <a:pPr lvl="1" eaLnBrk="1" hangingPunct="1">
              <a:buFont typeface="Wingdings" pitchFamily="2" charset="2"/>
              <a:buChar char="F"/>
            </a:pPr>
            <a:r>
              <a:rPr lang="en-US" altLang="en-US" sz="2600" dirty="0" smtClean="0">
                <a:latin typeface="Nyala" pitchFamily="2" charset="0"/>
              </a:rPr>
              <a:t> Discover new facts,</a:t>
            </a:r>
          </a:p>
          <a:p>
            <a:pPr lvl="1" eaLnBrk="1" hangingPunct="1">
              <a:buFont typeface="Wingdings" pitchFamily="2" charset="2"/>
              <a:buChar char="F"/>
            </a:pPr>
            <a:r>
              <a:rPr lang="en-US" altLang="en-US" sz="2600" dirty="0" smtClean="0">
                <a:latin typeface="Nyala" pitchFamily="2" charset="0"/>
              </a:rPr>
              <a:t> Deduce new facts that follows the KB,</a:t>
            </a:r>
          </a:p>
          <a:p>
            <a:pPr lvl="1" eaLnBrk="1" hangingPunct="1">
              <a:buFont typeface="Wingdings" pitchFamily="2" charset="2"/>
              <a:buChar char="F"/>
            </a:pPr>
            <a:r>
              <a:rPr lang="en-US" altLang="en-US" sz="2600" dirty="0" smtClean="0">
                <a:latin typeface="Nyala" pitchFamily="2" charset="0"/>
              </a:rPr>
              <a:t> Answer users queries,</a:t>
            </a:r>
          </a:p>
          <a:p>
            <a:pPr lvl="1" eaLnBrk="1" hangingPunct="1">
              <a:buFont typeface="Wingdings" pitchFamily="2" charset="2"/>
              <a:buChar char="F"/>
            </a:pPr>
            <a:r>
              <a:rPr lang="en-US" altLang="en-US" sz="2600" dirty="0" smtClean="0">
                <a:latin typeface="Nyala" pitchFamily="2" charset="0"/>
              </a:rPr>
              <a:t> Make decisions  - select courses of actions,</a:t>
            </a:r>
          </a:p>
          <a:p>
            <a:pPr lvl="1" eaLnBrk="1" hangingPunct="1">
              <a:buFont typeface="Wingdings" pitchFamily="2" charset="2"/>
              <a:buChar char="F"/>
            </a:pPr>
            <a:r>
              <a:rPr lang="en-US" altLang="en-US" sz="2600" dirty="0" smtClean="0">
                <a:latin typeface="Nyala" pitchFamily="2" charset="0"/>
              </a:rPr>
              <a:t> And, etc.</a:t>
            </a:r>
          </a:p>
          <a:p>
            <a:pPr eaLnBrk="1" hangingPunct="1"/>
            <a:endParaRPr lang="en-US" altLang="en-US"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69900347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4819">
                                            <p:txEl>
                                              <p:pRg st="1" end="1"/>
                                            </p:txEl>
                                          </p:spTgt>
                                        </p:tgtEl>
                                        <p:attrNameLst>
                                          <p:attrName>style.visibility</p:attrName>
                                        </p:attrNameLst>
                                      </p:cBhvr>
                                      <p:to>
                                        <p:strVal val="visible"/>
                                      </p:to>
                                    </p:set>
                                    <p:animEffect transition="in" filter="wipe(down)">
                                      <p:cBhvr>
                                        <p:cTn id="7" dur="580">
                                          <p:stCondLst>
                                            <p:cond delay="0"/>
                                          </p:stCondLst>
                                        </p:cTn>
                                        <p:tgtEl>
                                          <p:spTgt spid="34819">
                                            <p:txEl>
                                              <p:pRg st="1" end="1"/>
                                            </p:txEl>
                                          </p:spTgt>
                                        </p:tgtEl>
                                      </p:cBhvr>
                                    </p:animEffect>
                                    <p:anim calcmode="lin" valueType="num">
                                      <p:cBhvr>
                                        <p:cTn id="8" dur="1822" tmFilter="0,0; 0.14,0.36; 0.43,0.73; 0.71,0.91; 1.0,1.0">
                                          <p:stCondLst>
                                            <p:cond delay="0"/>
                                          </p:stCondLst>
                                        </p:cTn>
                                        <p:tgtEl>
                                          <p:spTgt spid="34819">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4819">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4819">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4819">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4819">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4819">
                                            <p:txEl>
                                              <p:pRg st="1" end="1"/>
                                            </p:txEl>
                                          </p:spTgt>
                                        </p:tgtEl>
                                      </p:cBhvr>
                                      <p:to x="100000" y="60000"/>
                                    </p:animScale>
                                    <p:animScale>
                                      <p:cBhvr>
                                        <p:cTn id="14" dur="166" decel="50000">
                                          <p:stCondLst>
                                            <p:cond delay="676"/>
                                          </p:stCondLst>
                                        </p:cTn>
                                        <p:tgtEl>
                                          <p:spTgt spid="34819">
                                            <p:txEl>
                                              <p:pRg st="1" end="1"/>
                                            </p:txEl>
                                          </p:spTgt>
                                        </p:tgtEl>
                                      </p:cBhvr>
                                      <p:to x="100000" y="100000"/>
                                    </p:animScale>
                                    <p:animScale>
                                      <p:cBhvr>
                                        <p:cTn id="15" dur="26">
                                          <p:stCondLst>
                                            <p:cond delay="1312"/>
                                          </p:stCondLst>
                                        </p:cTn>
                                        <p:tgtEl>
                                          <p:spTgt spid="34819">
                                            <p:txEl>
                                              <p:pRg st="1" end="1"/>
                                            </p:txEl>
                                          </p:spTgt>
                                        </p:tgtEl>
                                      </p:cBhvr>
                                      <p:to x="100000" y="80000"/>
                                    </p:animScale>
                                    <p:animScale>
                                      <p:cBhvr>
                                        <p:cTn id="16" dur="166" decel="50000">
                                          <p:stCondLst>
                                            <p:cond delay="1338"/>
                                          </p:stCondLst>
                                        </p:cTn>
                                        <p:tgtEl>
                                          <p:spTgt spid="34819">
                                            <p:txEl>
                                              <p:pRg st="1" end="1"/>
                                            </p:txEl>
                                          </p:spTgt>
                                        </p:tgtEl>
                                      </p:cBhvr>
                                      <p:to x="100000" y="100000"/>
                                    </p:animScale>
                                    <p:animScale>
                                      <p:cBhvr>
                                        <p:cTn id="17" dur="26">
                                          <p:stCondLst>
                                            <p:cond delay="1642"/>
                                          </p:stCondLst>
                                        </p:cTn>
                                        <p:tgtEl>
                                          <p:spTgt spid="34819">
                                            <p:txEl>
                                              <p:pRg st="1" end="1"/>
                                            </p:txEl>
                                          </p:spTgt>
                                        </p:tgtEl>
                                      </p:cBhvr>
                                      <p:to x="100000" y="90000"/>
                                    </p:animScale>
                                    <p:animScale>
                                      <p:cBhvr>
                                        <p:cTn id="18" dur="166" decel="50000">
                                          <p:stCondLst>
                                            <p:cond delay="1668"/>
                                          </p:stCondLst>
                                        </p:cTn>
                                        <p:tgtEl>
                                          <p:spTgt spid="34819">
                                            <p:txEl>
                                              <p:pRg st="1" end="1"/>
                                            </p:txEl>
                                          </p:spTgt>
                                        </p:tgtEl>
                                      </p:cBhvr>
                                      <p:to x="100000" y="100000"/>
                                    </p:animScale>
                                    <p:animScale>
                                      <p:cBhvr>
                                        <p:cTn id="19" dur="26">
                                          <p:stCondLst>
                                            <p:cond delay="1808"/>
                                          </p:stCondLst>
                                        </p:cTn>
                                        <p:tgtEl>
                                          <p:spTgt spid="34819">
                                            <p:txEl>
                                              <p:pRg st="1" end="1"/>
                                            </p:txEl>
                                          </p:spTgt>
                                        </p:tgtEl>
                                      </p:cBhvr>
                                      <p:to x="100000" y="95000"/>
                                    </p:animScale>
                                    <p:animScale>
                                      <p:cBhvr>
                                        <p:cTn id="20" dur="166" decel="50000">
                                          <p:stCondLst>
                                            <p:cond delay="1834"/>
                                          </p:stCondLst>
                                        </p:cTn>
                                        <p:tgtEl>
                                          <p:spTgt spid="34819">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34819">
                                            <p:txEl>
                                              <p:pRg st="2" end="2"/>
                                            </p:txEl>
                                          </p:spTgt>
                                        </p:tgtEl>
                                        <p:attrNameLst>
                                          <p:attrName>style.visibility</p:attrName>
                                        </p:attrNameLst>
                                      </p:cBhvr>
                                      <p:to>
                                        <p:strVal val="visible"/>
                                      </p:to>
                                    </p:set>
                                    <p:anim calcmode="lin" valueType="num">
                                      <p:cBhvr additive="base">
                                        <p:cTn id="25" dur="500" fill="hold"/>
                                        <p:tgtEl>
                                          <p:spTgt spid="3481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48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819">
                                            <p:txEl>
                                              <p:pRg st="3" end="3"/>
                                            </p:txEl>
                                          </p:spTgt>
                                        </p:tgtEl>
                                        <p:attrNameLst>
                                          <p:attrName>style.visibility</p:attrName>
                                        </p:attrNameLst>
                                      </p:cBhvr>
                                      <p:to>
                                        <p:strVal val="visible"/>
                                      </p:to>
                                    </p:set>
                                    <p:anim calcmode="lin" valueType="num">
                                      <p:cBhvr additive="base">
                                        <p:cTn id="31"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34819">
                                            <p:txEl>
                                              <p:pRg st="4" end="4"/>
                                            </p:txEl>
                                          </p:spTgt>
                                        </p:tgtEl>
                                        <p:attrNameLst>
                                          <p:attrName>style.visibility</p:attrName>
                                        </p:attrNameLst>
                                      </p:cBhvr>
                                      <p:to>
                                        <p:strVal val="visible"/>
                                      </p:to>
                                    </p:set>
                                    <p:anim calcmode="lin" valueType="num">
                                      <p:cBhvr additive="base">
                                        <p:cTn id="3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3" fill="hold" nodeType="clickEffect">
                                  <p:stCondLst>
                                    <p:cond delay="0"/>
                                  </p:stCondLst>
                                  <p:childTnLst>
                                    <p:set>
                                      <p:cBhvr>
                                        <p:cTn id="42" dur="1" fill="hold">
                                          <p:stCondLst>
                                            <p:cond delay="0"/>
                                          </p:stCondLst>
                                        </p:cTn>
                                        <p:tgtEl>
                                          <p:spTgt spid="34819">
                                            <p:txEl>
                                              <p:pRg st="5" end="5"/>
                                            </p:txEl>
                                          </p:spTgt>
                                        </p:tgtEl>
                                        <p:attrNameLst>
                                          <p:attrName>style.visibility</p:attrName>
                                        </p:attrNameLst>
                                      </p:cBhvr>
                                      <p:to>
                                        <p:strVal val="visible"/>
                                      </p:to>
                                    </p:set>
                                    <p:anim calcmode="lin" valueType="num">
                                      <p:cBhvr additive="base">
                                        <p:cTn id="43" dur="500" fill="hold"/>
                                        <p:tgtEl>
                                          <p:spTgt spid="34819">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4819">
                                            <p:txEl>
                                              <p:pRg st="5" end="5"/>
                                            </p:txEl>
                                          </p:spTgt>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9" fill="hold" nodeType="clickEffect">
                                  <p:stCondLst>
                                    <p:cond delay="0"/>
                                  </p:stCondLst>
                                  <p:childTnLst>
                                    <p:set>
                                      <p:cBhvr>
                                        <p:cTn id="48" dur="1" fill="hold">
                                          <p:stCondLst>
                                            <p:cond delay="0"/>
                                          </p:stCondLst>
                                        </p:cTn>
                                        <p:tgtEl>
                                          <p:spTgt spid="34819">
                                            <p:txEl>
                                              <p:pRg st="6" end="6"/>
                                            </p:txEl>
                                          </p:spTgt>
                                        </p:tgtEl>
                                        <p:attrNameLst>
                                          <p:attrName>style.visibility</p:attrName>
                                        </p:attrNameLst>
                                      </p:cBhvr>
                                      <p:to>
                                        <p:strVal val="visible"/>
                                      </p:to>
                                    </p:set>
                                    <p:anim calcmode="lin" valueType="num">
                                      <p:cBhvr additive="base">
                                        <p:cTn id="49" dur="500" fill="hold"/>
                                        <p:tgtEl>
                                          <p:spTgt spid="34819">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4819">
                                            <p:txEl>
                                              <p:pRg st="6" end="6"/>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4819">
                                            <p:txEl>
                                              <p:pRg st="7" end="7"/>
                                            </p:txEl>
                                          </p:spTgt>
                                        </p:tgtEl>
                                        <p:attrNameLst>
                                          <p:attrName>style.visibility</p:attrName>
                                        </p:attrNameLst>
                                      </p:cBhvr>
                                      <p:to>
                                        <p:strVal val="visible"/>
                                      </p:to>
                                    </p:set>
                                    <p:animEffect transition="in" filter="fade">
                                      <p:cBhvr>
                                        <p:cTn id="55" dur="1000"/>
                                        <p:tgtEl>
                                          <p:spTgt spid="34819">
                                            <p:txEl>
                                              <p:pRg st="7" end="7"/>
                                            </p:txEl>
                                          </p:spTgt>
                                        </p:tgtEl>
                                      </p:cBhvr>
                                    </p:animEffect>
                                    <p:anim calcmode="lin" valueType="num">
                                      <p:cBhvr>
                                        <p:cTn id="56" dur="10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4819">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28471"/>
            <a:ext cx="7940659" cy="916230"/>
          </a:xfrm>
        </p:spPr>
        <p:txBody>
          <a:bodyPr>
            <a:normAutofit/>
          </a:bodyPr>
          <a:lstStyle/>
          <a:p>
            <a:pPr eaLnBrk="1" hangingPunct="1">
              <a:defRPr/>
            </a:pPr>
            <a:r>
              <a:rPr lang="en-US" sz="2800" dirty="0">
                <a:latin typeface="Nyala" pitchFamily="2" charset="0"/>
              </a:rPr>
              <a:t>How is Knowledge represented?</a:t>
            </a:r>
          </a:p>
        </p:txBody>
      </p:sp>
      <p:sp>
        <p:nvSpPr>
          <p:cNvPr id="36867" name="Rectangle 3"/>
          <p:cNvSpPr>
            <a:spLocks noGrp="1"/>
          </p:cNvSpPr>
          <p:nvPr>
            <p:ph idx="1"/>
          </p:nvPr>
        </p:nvSpPr>
        <p:spPr>
          <a:xfrm>
            <a:off x="106369" y="1182757"/>
            <a:ext cx="8938239" cy="3960743"/>
          </a:xfrm>
        </p:spPr>
        <p:txBody>
          <a:bodyPr>
            <a:normAutofit fontScale="92500" lnSpcReduction="10000"/>
          </a:bodyPr>
          <a:lstStyle/>
          <a:p>
            <a:pPr marL="174625" indent="-174625" eaLnBrk="1" hangingPunct="1">
              <a:lnSpc>
                <a:spcPct val="90000"/>
              </a:lnSpc>
            </a:pPr>
            <a:r>
              <a:rPr lang="en-US" altLang="en-US" sz="2800" dirty="0" smtClean="0">
                <a:latin typeface="Nyala" pitchFamily="2" charset="0"/>
              </a:rPr>
              <a:t>Construct KB by </a:t>
            </a:r>
            <a:r>
              <a:rPr lang="en-US" altLang="en-US" sz="2800" dirty="0" err="1" smtClean="0">
                <a:latin typeface="Nyala" pitchFamily="2" charset="0"/>
              </a:rPr>
              <a:t>TELLing</a:t>
            </a:r>
            <a:r>
              <a:rPr lang="en-US" altLang="en-US" sz="2800" dirty="0" smtClean="0">
                <a:latin typeface="Nyala" pitchFamily="2" charset="0"/>
              </a:rPr>
              <a:t> the agent </a:t>
            </a:r>
            <a:r>
              <a:rPr lang="en-US" altLang="en-US" sz="2800" b="1" dirty="0" smtClean="0">
                <a:solidFill>
                  <a:srgbClr val="FF0000"/>
                </a:solidFill>
                <a:latin typeface="Nyala" pitchFamily="2" charset="0"/>
              </a:rPr>
              <a:t>what it needs to know.</a:t>
            </a:r>
          </a:p>
          <a:p>
            <a:pPr marL="631825" lvl="1" indent="-342900">
              <a:lnSpc>
                <a:spcPct val="90000"/>
              </a:lnSpc>
              <a:buFont typeface="Wingdings 2" pitchFamily="18" charset="2"/>
              <a:buChar char="h"/>
            </a:pPr>
            <a:r>
              <a:rPr lang="en-US" altLang="en-US" sz="2400" dirty="0">
                <a:latin typeface="Nyala" pitchFamily="2" charset="0"/>
              </a:rPr>
              <a:t>Add sentences one </a:t>
            </a:r>
            <a:r>
              <a:rPr lang="en-US" altLang="en-US" sz="2400" dirty="0" smtClean="0">
                <a:latin typeface="Nyala" pitchFamily="2" charset="0"/>
              </a:rPr>
              <a:t>by one that represent the domain knowledge using </a:t>
            </a:r>
            <a:r>
              <a:rPr lang="en-US" altLang="en-US" sz="2400" b="1" dirty="0" smtClean="0">
                <a:latin typeface="Nyala" pitchFamily="2" charset="0"/>
              </a:rPr>
              <a:t>KR language.</a:t>
            </a:r>
            <a:r>
              <a:rPr lang="en-US" altLang="en-US" sz="2400" dirty="0" smtClean="0">
                <a:latin typeface="Nyala" pitchFamily="2" charset="0"/>
              </a:rPr>
              <a:t> </a:t>
            </a:r>
          </a:p>
          <a:p>
            <a:pPr marL="174625" indent="-174625" eaLnBrk="1" hangingPunct="1">
              <a:lnSpc>
                <a:spcPct val="90000"/>
              </a:lnSpc>
            </a:pPr>
            <a:r>
              <a:rPr lang="en-US" altLang="en-US" sz="2800" dirty="0" smtClean="0">
                <a:latin typeface="Nyala" pitchFamily="2" charset="0"/>
              </a:rPr>
              <a:t>Knowledge is basically represented as “</a:t>
            </a:r>
            <a:r>
              <a:rPr lang="en-US" altLang="en-US" sz="2800" b="1" dirty="0" smtClean="0">
                <a:latin typeface="Nyala" pitchFamily="2" charset="0"/>
              </a:rPr>
              <a:t>symbol structures</a:t>
            </a:r>
            <a:r>
              <a:rPr lang="en-US" altLang="en-US" sz="2800" dirty="0" smtClean="0">
                <a:latin typeface="Nyala" pitchFamily="2" charset="0"/>
              </a:rPr>
              <a:t>” (essentially, complex data structures) representing bits of knowledge (objects, concepts, facts, rules, strategies and etc.).</a:t>
            </a:r>
          </a:p>
          <a:p>
            <a:pPr marL="631825" lvl="1" indent="-342900" eaLnBrk="1" hangingPunct="1">
              <a:lnSpc>
                <a:spcPct val="90000"/>
              </a:lnSpc>
              <a:buFont typeface="Wingdings 2" pitchFamily="18" charset="2"/>
              <a:buChar char="R"/>
            </a:pPr>
            <a:r>
              <a:rPr lang="en-US" altLang="en-US" sz="2400" dirty="0" smtClean="0">
                <a:latin typeface="Nyala" pitchFamily="2" charset="0"/>
              </a:rPr>
              <a:t>Example: 	“</a:t>
            </a:r>
            <a:r>
              <a:rPr lang="en-US" altLang="en-US" sz="2400" b="1" dirty="0" smtClean="0">
                <a:latin typeface="Nyala" pitchFamily="2" charset="0"/>
              </a:rPr>
              <a:t>red</a:t>
            </a:r>
            <a:r>
              <a:rPr lang="en-US" altLang="en-US" sz="2400" dirty="0" smtClean="0">
                <a:latin typeface="Nyala" pitchFamily="2" charset="0"/>
              </a:rPr>
              <a:t>” represents color red.</a:t>
            </a:r>
          </a:p>
          <a:p>
            <a:pPr marL="465138" lvl="1" indent="-176213" eaLnBrk="1" hangingPunct="1">
              <a:lnSpc>
                <a:spcPct val="90000"/>
              </a:lnSpc>
              <a:buFontTx/>
              <a:buNone/>
            </a:pPr>
            <a:r>
              <a:rPr lang="en-US" altLang="en-US" sz="2400" dirty="0" smtClean="0">
                <a:latin typeface="Nyala" pitchFamily="2" charset="0"/>
              </a:rPr>
              <a:t>			“</a:t>
            </a:r>
            <a:r>
              <a:rPr lang="en-US" altLang="en-US" sz="2400" b="1" dirty="0" err="1" smtClean="0">
                <a:latin typeface="Nyala" pitchFamily="2" charset="0"/>
              </a:rPr>
              <a:t>mycar</a:t>
            </a:r>
            <a:r>
              <a:rPr lang="en-US" altLang="en-US" sz="2400" dirty="0" smtClean="0">
                <a:latin typeface="Nyala" pitchFamily="2" charset="0"/>
              </a:rPr>
              <a:t>” represents my car.</a:t>
            </a:r>
          </a:p>
          <a:p>
            <a:pPr marL="465138" lvl="1" indent="-176213" eaLnBrk="1" hangingPunct="1">
              <a:lnSpc>
                <a:spcPct val="90000"/>
              </a:lnSpc>
              <a:buFontTx/>
              <a:buNone/>
            </a:pPr>
            <a:r>
              <a:rPr lang="en-US" altLang="en-US" sz="2400" dirty="0" smtClean="0">
                <a:latin typeface="Nyala" pitchFamily="2" charset="0"/>
              </a:rPr>
              <a:t>		            </a:t>
            </a:r>
            <a:r>
              <a:rPr lang="en-US" altLang="en-US" sz="2400" b="1" dirty="0" smtClean="0">
                <a:latin typeface="Nyala" pitchFamily="2" charset="0"/>
              </a:rPr>
              <a:t>red(</a:t>
            </a:r>
            <a:r>
              <a:rPr lang="en-US" altLang="en-US" sz="2400" b="1" dirty="0" err="1" smtClean="0">
                <a:latin typeface="Nyala" pitchFamily="2" charset="0"/>
              </a:rPr>
              <a:t>mycar</a:t>
            </a:r>
            <a:r>
              <a:rPr lang="en-US" altLang="en-US" sz="2400" b="1" dirty="0" smtClean="0">
                <a:latin typeface="Nyala" pitchFamily="2" charset="0"/>
              </a:rPr>
              <a:t>)</a:t>
            </a:r>
            <a:r>
              <a:rPr lang="en-US" altLang="en-US" sz="2400" dirty="0" smtClean="0">
                <a:latin typeface="Nyala" pitchFamily="2" charset="0"/>
              </a:rPr>
              <a:t> represents the fact that my car is red.</a:t>
            </a:r>
          </a:p>
          <a:p>
            <a:pPr marL="174625" indent="-174625" eaLnBrk="1" hangingPunct="1">
              <a:lnSpc>
                <a:spcPct val="90000"/>
              </a:lnSpc>
            </a:pPr>
            <a:r>
              <a:rPr lang="en-US" altLang="en-US" sz="2800" dirty="0" smtClean="0">
                <a:latin typeface="Nyala" pitchFamily="2" charset="0"/>
              </a:rPr>
              <a:t>Intelligent behavior can be achieved through manipulation of </a:t>
            </a:r>
            <a:r>
              <a:rPr lang="en-US" altLang="en-US" sz="2800" dirty="0" smtClean="0">
                <a:solidFill>
                  <a:srgbClr val="FF0000"/>
                </a:solidFill>
                <a:latin typeface="Nyala" pitchFamily="2" charset="0"/>
              </a:rPr>
              <a:t>symbol structures</a:t>
            </a:r>
            <a:r>
              <a:rPr lang="en-US" altLang="en-US" sz="2800" dirty="0" smtClean="0">
                <a:latin typeface="Nyala" pitchFamily="2" charset="0"/>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15</a:t>
            </a:fld>
            <a:endParaRPr lang="en-US"/>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2942" y="2854451"/>
            <a:ext cx="1791526" cy="1047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w="114300" prst="artDeco"/>
          </a:sp3d>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396674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93850"/>
            <a:ext cx="6571913" cy="725349"/>
          </a:xfrm>
        </p:spPr>
        <p:txBody>
          <a:bodyPr>
            <a:normAutofit/>
          </a:bodyPr>
          <a:lstStyle/>
          <a:p>
            <a:r>
              <a:rPr lang="en-US" sz="2800" b="1" dirty="0" smtClean="0">
                <a:latin typeface="Nyala" pitchFamily="2" charset="0"/>
              </a:rPr>
              <a:t>Procedural vs. Declarative Languages </a:t>
            </a:r>
            <a:endParaRPr lang="en-US" sz="2800" b="1"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16</a:t>
            </a:fld>
            <a:endParaRPr lang="en-US"/>
          </a:p>
        </p:txBody>
      </p:sp>
      <p:sp>
        <p:nvSpPr>
          <p:cNvPr id="7" name="Content Placeholder 5"/>
          <p:cNvSpPr txBox="1">
            <a:spLocks/>
          </p:cNvSpPr>
          <p:nvPr/>
        </p:nvSpPr>
        <p:spPr>
          <a:xfrm>
            <a:off x="3493604" y="536713"/>
            <a:ext cx="3543300" cy="220648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Nyala" pitchFamily="2" charset="0"/>
              </a:rPr>
              <a:t>Declarative languages</a:t>
            </a:r>
            <a:r>
              <a:rPr lang="en-US" sz="1400" dirty="0">
                <a:solidFill>
                  <a:schemeClr val="tx1"/>
                </a:solidFill>
                <a:latin typeface="Nyala" pitchFamily="2" charset="0"/>
              </a:rPr>
              <a:t>, on the other hand, focus on what the program should accomplish </a:t>
            </a:r>
            <a:r>
              <a:rPr lang="en-US" sz="1400" dirty="0" smtClean="0">
                <a:solidFill>
                  <a:schemeClr val="tx1"/>
                </a:solidFill>
                <a:latin typeface="Nyala" pitchFamily="2" charset="0"/>
              </a:rPr>
              <a:t>rather </a:t>
            </a:r>
            <a:r>
              <a:rPr lang="en-US" sz="1400" dirty="0">
                <a:solidFill>
                  <a:schemeClr val="tx1"/>
                </a:solidFill>
                <a:latin typeface="Nyala" pitchFamily="2" charset="0"/>
              </a:rPr>
              <a:t>than how it should accomplish it</a:t>
            </a:r>
            <a:r>
              <a:rPr lang="en-US" sz="1400" dirty="0" smtClean="0">
                <a:solidFill>
                  <a:schemeClr val="tx1"/>
                </a:solidFill>
                <a:latin typeface="Nyala" pitchFamily="2" charset="0"/>
              </a:rPr>
              <a:t>. </a:t>
            </a:r>
          </a:p>
          <a:p>
            <a:r>
              <a:rPr lang="en-US" sz="1400" b="1" dirty="0" smtClean="0">
                <a:solidFill>
                  <a:schemeClr val="tx1"/>
                </a:solidFill>
                <a:latin typeface="Nyala" pitchFamily="2" charset="0"/>
              </a:rPr>
              <a:t>In </a:t>
            </a:r>
            <a:r>
              <a:rPr lang="en-US" sz="1400" b="1" dirty="0">
                <a:solidFill>
                  <a:schemeClr val="tx1"/>
                </a:solidFill>
                <a:latin typeface="Nyala" pitchFamily="2" charset="0"/>
              </a:rPr>
              <a:t>declarative programming, </a:t>
            </a:r>
            <a:r>
              <a:rPr lang="en-US" sz="1400" dirty="0">
                <a:solidFill>
                  <a:schemeClr val="tx1"/>
                </a:solidFill>
                <a:latin typeface="Nyala" pitchFamily="2" charset="0"/>
              </a:rPr>
              <a:t>the programmer specifies the desired outcome or goal, and the computer figures out how to achieve it</a:t>
            </a:r>
            <a:r>
              <a:rPr lang="en-US" sz="1400" dirty="0" smtClean="0">
                <a:solidFill>
                  <a:schemeClr val="tx1"/>
                </a:solidFill>
                <a:latin typeface="Nyala" pitchFamily="2" charset="0"/>
              </a:rPr>
              <a:t>.</a:t>
            </a:r>
          </a:p>
          <a:p>
            <a:r>
              <a:rPr lang="en-US" sz="1400" b="1" dirty="0" smtClean="0">
                <a:solidFill>
                  <a:schemeClr val="tx1"/>
                </a:solidFill>
                <a:latin typeface="Nyala" pitchFamily="2" charset="0"/>
              </a:rPr>
              <a:t> Examples </a:t>
            </a:r>
            <a:r>
              <a:rPr lang="en-US" sz="1400" b="1" dirty="0">
                <a:solidFill>
                  <a:schemeClr val="tx1"/>
                </a:solidFill>
                <a:latin typeface="Nyala" pitchFamily="2" charset="0"/>
              </a:rPr>
              <a:t>of declarative </a:t>
            </a:r>
            <a:r>
              <a:rPr lang="en-US" sz="1400" b="1" dirty="0" smtClean="0">
                <a:solidFill>
                  <a:schemeClr val="tx1"/>
                </a:solidFill>
                <a:latin typeface="Nyala" pitchFamily="2" charset="0"/>
              </a:rPr>
              <a:t>languages: </a:t>
            </a:r>
            <a:r>
              <a:rPr lang="en-US" sz="1400" dirty="0">
                <a:solidFill>
                  <a:schemeClr val="tx1"/>
                </a:solidFill>
                <a:latin typeface="Nyala" pitchFamily="2" charset="0"/>
              </a:rPr>
              <a:t>include SQL, Prolog, and Haskell.</a:t>
            </a:r>
          </a:p>
        </p:txBody>
      </p:sp>
      <p:sp>
        <p:nvSpPr>
          <p:cNvPr id="9" name="Content Placeholder 5"/>
          <p:cNvSpPr txBox="1">
            <a:spLocks/>
          </p:cNvSpPr>
          <p:nvPr/>
        </p:nvSpPr>
        <p:spPr>
          <a:xfrm>
            <a:off x="114299" y="2912166"/>
            <a:ext cx="6922605" cy="113306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Nyala" pitchFamily="2" charset="0"/>
              </a:rPr>
              <a:t>The main difference between procedural and declarative languages </a:t>
            </a:r>
            <a:r>
              <a:rPr lang="en-US" sz="1400" dirty="0">
                <a:solidFill>
                  <a:schemeClr val="tx1"/>
                </a:solidFill>
                <a:latin typeface="Nyala" pitchFamily="2" charset="0"/>
              </a:rPr>
              <a:t>is </a:t>
            </a:r>
            <a:r>
              <a:rPr lang="en-US" sz="1400" dirty="0" smtClean="0">
                <a:solidFill>
                  <a:schemeClr val="tx1"/>
                </a:solidFill>
                <a:latin typeface="Nyala" pitchFamily="2" charset="0"/>
              </a:rPr>
              <a:t>that </a:t>
            </a:r>
            <a:r>
              <a:rPr lang="en-US" sz="1400" b="1" dirty="0">
                <a:solidFill>
                  <a:schemeClr val="tx1"/>
                </a:solidFill>
                <a:latin typeface="Nyala" pitchFamily="2" charset="0"/>
              </a:rPr>
              <a:t>procedural languages </a:t>
            </a:r>
            <a:r>
              <a:rPr lang="en-US" sz="1400" dirty="0">
                <a:solidFill>
                  <a:schemeClr val="tx1"/>
                </a:solidFill>
                <a:latin typeface="Nyala" pitchFamily="2" charset="0"/>
              </a:rPr>
              <a:t>are more focused on the process of solving a problem, while </a:t>
            </a:r>
            <a:r>
              <a:rPr lang="en-US" sz="1400" b="1" dirty="0">
                <a:solidFill>
                  <a:schemeClr val="tx1"/>
                </a:solidFill>
                <a:latin typeface="Nyala" pitchFamily="2" charset="0"/>
              </a:rPr>
              <a:t>declarative languages </a:t>
            </a:r>
            <a:r>
              <a:rPr lang="en-US" sz="1400" dirty="0">
                <a:solidFill>
                  <a:schemeClr val="tx1"/>
                </a:solidFill>
                <a:latin typeface="Nyala" pitchFamily="2" charset="0"/>
              </a:rPr>
              <a:t>are more focused on the outcome or result. </a:t>
            </a:r>
            <a:r>
              <a:rPr lang="en-US" sz="1400" b="1" dirty="0">
                <a:solidFill>
                  <a:schemeClr val="tx1"/>
                </a:solidFill>
                <a:latin typeface="Nyala" pitchFamily="2" charset="0"/>
              </a:rPr>
              <a:t>Procedural languages </a:t>
            </a:r>
            <a:r>
              <a:rPr lang="en-US" sz="1400" dirty="0">
                <a:solidFill>
                  <a:schemeClr val="tx1"/>
                </a:solidFill>
                <a:latin typeface="Nyala" pitchFamily="2" charset="0"/>
              </a:rPr>
              <a:t>tend to be more flexible and allow for more control over the program's execution, while </a:t>
            </a:r>
            <a:r>
              <a:rPr lang="en-US" sz="1400" b="1" dirty="0">
                <a:solidFill>
                  <a:schemeClr val="tx1"/>
                </a:solidFill>
                <a:latin typeface="Nyala" pitchFamily="2" charset="0"/>
              </a:rPr>
              <a:t>declarative languages </a:t>
            </a:r>
            <a:r>
              <a:rPr lang="en-US" sz="1400" dirty="0">
                <a:solidFill>
                  <a:schemeClr val="tx1"/>
                </a:solidFill>
                <a:latin typeface="Nyala" pitchFamily="2" charset="0"/>
              </a:rPr>
              <a:t>tend to be more concise and easier to read and understand.</a:t>
            </a:r>
          </a:p>
        </p:txBody>
      </p:sp>
      <p:sp>
        <p:nvSpPr>
          <p:cNvPr id="10" name="Content Placeholder 5"/>
          <p:cNvSpPr txBox="1">
            <a:spLocks/>
          </p:cNvSpPr>
          <p:nvPr/>
        </p:nvSpPr>
        <p:spPr>
          <a:xfrm>
            <a:off x="57149" y="4184374"/>
            <a:ext cx="7036903" cy="81832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4625" indent="-174625">
              <a:lnSpc>
                <a:spcPct val="90000"/>
              </a:lnSpc>
            </a:pPr>
            <a:r>
              <a:rPr lang="en-US" altLang="en-US" sz="1600" b="1" dirty="0" smtClean="0">
                <a:solidFill>
                  <a:schemeClr val="tx1"/>
                </a:solidFill>
                <a:latin typeface="Nyala" pitchFamily="2" charset="0"/>
              </a:rPr>
              <a:t>Therefore, Knowledge Base </a:t>
            </a:r>
            <a:r>
              <a:rPr lang="en-US" altLang="en-US" sz="1600" dirty="0" smtClean="0">
                <a:solidFill>
                  <a:schemeClr val="tx1"/>
                </a:solidFill>
                <a:latin typeface="Nyala" pitchFamily="2" charset="0"/>
              </a:rPr>
              <a:t>must be constructed following </a:t>
            </a:r>
            <a:r>
              <a:rPr lang="en-US" altLang="en-US" sz="1600" b="1" dirty="0" smtClean="0">
                <a:solidFill>
                  <a:schemeClr val="tx1"/>
                </a:solidFill>
                <a:latin typeface="Nyala" pitchFamily="2" charset="0"/>
              </a:rPr>
              <a:t>declarative approach.</a:t>
            </a:r>
          </a:p>
          <a:p>
            <a:pPr marL="631825" lvl="1" indent="-342900">
              <a:lnSpc>
                <a:spcPct val="90000"/>
              </a:lnSpc>
              <a:buFont typeface="Wingdings 2" pitchFamily="18" charset="2"/>
              <a:buChar char="h"/>
            </a:pPr>
            <a:r>
              <a:rPr lang="en-US" altLang="en-US" sz="1600" dirty="0" smtClean="0">
                <a:solidFill>
                  <a:schemeClr val="tx1"/>
                </a:solidFill>
                <a:latin typeface="Nyala" pitchFamily="2" charset="0"/>
              </a:rPr>
              <a:t>Rather than procedural language (like C++/Java data structures), use declarative languages (like prolog), &amp; also </a:t>
            </a:r>
            <a:r>
              <a:rPr lang="en-US" altLang="en-US" sz="1600" dirty="0">
                <a:solidFill>
                  <a:schemeClr val="tx1"/>
                </a:solidFill>
                <a:latin typeface="Nyala" pitchFamily="2" charset="0"/>
              </a:rPr>
              <a:t>python</a:t>
            </a:r>
            <a:r>
              <a:rPr lang="en-US" altLang="en-US" sz="1000" dirty="0">
                <a:solidFill>
                  <a:schemeClr val="tx1"/>
                </a:solidFill>
                <a:latin typeface="Nyala" pitchFamily="2" charset="0"/>
              </a:rPr>
              <a:t> </a:t>
            </a:r>
            <a:r>
              <a:rPr lang="en-US" altLang="en-US" sz="1000" dirty="0">
                <a:solidFill>
                  <a:srgbClr val="FF0000"/>
                </a:solidFill>
                <a:latin typeface="Nyala" pitchFamily="2" charset="0"/>
              </a:rPr>
              <a:t>even if </a:t>
            </a:r>
            <a:r>
              <a:rPr lang="en-US" altLang="en-US" sz="1000" dirty="0" smtClean="0">
                <a:solidFill>
                  <a:srgbClr val="FF0000"/>
                </a:solidFill>
                <a:latin typeface="Nyala" pitchFamily="2" charset="0"/>
              </a:rPr>
              <a:t>it is </a:t>
            </a:r>
            <a:r>
              <a:rPr lang="en-US" altLang="en-US" sz="1000" dirty="0">
                <a:solidFill>
                  <a:srgbClr val="FF0000"/>
                </a:solidFill>
                <a:latin typeface="Nyala" pitchFamily="2" charset="0"/>
              </a:rPr>
              <a:t>not a purely declarative language, but it does </a:t>
            </a:r>
            <a:r>
              <a:rPr lang="en-US" altLang="en-US" sz="1000" dirty="0" smtClean="0">
                <a:solidFill>
                  <a:srgbClr val="FF0000"/>
                </a:solidFill>
                <a:latin typeface="Nyala" pitchFamily="2" charset="0"/>
              </a:rPr>
              <a:t>support it.</a:t>
            </a:r>
            <a:endParaRPr lang="en-US" altLang="en-US" sz="1000" dirty="0">
              <a:solidFill>
                <a:srgbClr val="FF0000"/>
              </a:solidFill>
              <a:latin typeface="Nyala" pitchFamily="2" charset="0"/>
            </a:endParaRPr>
          </a:p>
        </p:txBody>
      </p:sp>
      <p:sp>
        <p:nvSpPr>
          <p:cNvPr id="12" name="7-Point Star 11"/>
          <p:cNvSpPr/>
          <p:nvPr/>
        </p:nvSpPr>
        <p:spPr>
          <a:xfrm>
            <a:off x="6872909" y="1677527"/>
            <a:ext cx="2345636" cy="2069541"/>
          </a:xfrm>
          <a:prstGeom prst="star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dirty="0" smtClean="0">
              <a:solidFill>
                <a:schemeClr val="tx1"/>
              </a:solidFill>
              <a:latin typeface="Nyala" pitchFamily="2" charset="0"/>
            </a:endParaRPr>
          </a:p>
          <a:p>
            <a:pPr algn="ctr"/>
            <a:endParaRPr lang="en-US" sz="2000" b="1" dirty="0">
              <a:solidFill>
                <a:schemeClr val="tx1"/>
              </a:solidFill>
              <a:latin typeface="Nyala" pitchFamily="2" charset="0"/>
            </a:endParaRPr>
          </a:p>
          <a:p>
            <a:pPr algn="ctr"/>
            <a:r>
              <a:rPr lang="en-US" sz="2000" b="1" dirty="0" smtClean="0">
                <a:solidFill>
                  <a:schemeClr val="tx1"/>
                </a:solidFill>
                <a:latin typeface="Nyala" pitchFamily="2" charset="0"/>
              </a:rPr>
              <a:t>Define</a:t>
            </a:r>
            <a:r>
              <a:rPr lang="en-US" sz="2000" b="1" dirty="0">
                <a:solidFill>
                  <a:schemeClr val="tx1"/>
                </a:solidFill>
                <a:latin typeface="Nyala" pitchFamily="2" charset="0"/>
              </a:rPr>
              <a:t>, compare and </a:t>
            </a:r>
            <a:r>
              <a:rPr lang="en-US" sz="2000" b="1" dirty="0" smtClean="0">
                <a:solidFill>
                  <a:schemeClr val="tx1"/>
                </a:solidFill>
                <a:latin typeface="Nyala" pitchFamily="2" charset="0"/>
              </a:rPr>
              <a:t>contrast. </a:t>
            </a:r>
            <a:endParaRPr lang="en-US" sz="2000" b="1" dirty="0">
              <a:solidFill>
                <a:schemeClr val="tx1"/>
              </a:solidFill>
              <a:latin typeface="Nyala" pitchFamily="2" charset="0"/>
            </a:endParaRPr>
          </a:p>
          <a:p>
            <a:pPr algn="ctr"/>
            <a:endParaRPr lang="en-US" sz="1600" dirty="0">
              <a:solidFill>
                <a:schemeClr val="tx1"/>
              </a:solidFill>
            </a:endParaRPr>
          </a:p>
        </p:txBody>
      </p:sp>
      <p:sp>
        <p:nvSpPr>
          <p:cNvPr id="13" name="Content Placeholder 5"/>
          <p:cNvSpPr txBox="1">
            <a:spLocks/>
          </p:cNvSpPr>
          <p:nvPr/>
        </p:nvSpPr>
        <p:spPr>
          <a:xfrm>
            <a:off x="114299" y="536713"/>
            <a:ext cx="3265004" cy="217558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solidFill>
                  <a:schemeClr val="tx1"/>
                </a:solidFill>
                <a:latin typeface="Nyala" pitchFamily="2" charset="0"/>
              </a:rPr>
              <a:t>Procedural languages </a:t>
            </a:r>
            <a:r>
              <a:rPr lang="en-US" sz="1400" dirty="0">
                <a:solidFill>
                  <a:schemeClr val="tx1"/>
                </a:solidFill>
                <a:latin typeface="Nyala" pitchFamily="2" charset="0"/>
              </a:rPr>
              <a:t>are programming languages that follow a step-by-step approach to solving a problem. </a:t>
            </a:r>
            <a:endParaRPr lang="en-US" sz="1400" dirty="0" smtClean="0">
              <a:solidFill>
                <a:schemeClr val="tx1"/>
              </a:solidFill>
              <a:latin typeface="Nyala" pitchFamily="2" charset="0"/>
            </a:endParaRPr>
          </a:p>
          <a:p>
            <a:r>
              <a:rPr lang="en-US" sz="1400" b="1" dirty="0" smtClean="0">
                <a:solidFill>
                  <a:schemeClr val="tx1"/>
                </a:solidFill>
                <a:latin typeface="Nyala" pitchFamily="2" charset="0"/>
              </a:rPr>
              <a:t>In </a:t>
            </a:r>
            <a:r>
              <a:rPr lang="en-US" sz="1400" b="1" dirty="0">
                <a:solidFill>
                  <a:schemeClr val="tx1"/>
                </a:solidFill>
                <a:latin typeface="Nyala" pitchFamily="2" charset="0"/>
              </a:rPr>
              <a:t>procedural programming, </a:t>
            </a:r>
            <a:r>
              <a:rPr lang="en-US" sz="1400" dirty="0">
                <a:solidFill>
                  <a:schemeClr val="tx1"/>
                </a:solidFill>
                <a:latin typeface="Nyala" pitchFamily="2" charset="0"/>
              </a:rPr>
              <a:t>the programmer writes a series of instructions that the computer follows in order to complete a task. </a:t>
            </a:r>
            <a:endParaRPr lang="en-US" sz="1400" dirty="0" smtClean="0">
              <a:solidFill>
                <a:schemeClr val="tx1"/>
              </a:solidFill>
              <a:latin typeface="Nyala" pitchFamily="2" charset="0"/>
            </a:endParaRPr>
          </a:p>
          <a:p>
            <a:r>
              <a:rPr lang="en-US" sz="1400" b="1" dirty="0" smtClean="0">
                <a:solidFill>
                  <a:schemeClr val="tx1"/>
                </a:solidFill>
                <a:latin typeface="Nyala" pitchFamily="2" charset="0"/>
              </a:rPr>
              <a:t>Examples </a:t>
            </a:r>
            <a:r>
              <a:rPr lang="en-US" sz="1400" b="1" dirty="0">
                <a:solidFill>
                  <a:schemeClr val="tx1"/>
                </a:solidFill>
                <a:latin typeface="Nyala" pitchFamily="2" charset="0"/>
              </a:rPr>
              <a:t>of procedural </a:t>
            </a:r>
            <a:r>
              <a:rPr lang="en-US" sz="1400" b="1" dirty="0" smtClean="0">
                <a:solidFill>
                  <a:schemeClr val="tx1"/>
                </a:solidFill>
                <a:latin typeface="Nyala" pitchFamily="2" charset="0"/>
              </a:rPr>
              <a:t>languages: </a:t>
            </a:r>
            <a:r>
              <a:rPr lang="en-US" sz="1400" dirty="0">
                <a:solidFill>
                  <a:schemeClr val="tx1"/>
                </a:solidFill>
                <a:latin typeface="Nyala" pitchFamily="2" charset="0"/>
              </a:rPr>
              <a:t>include C, </a:t>
            </a:r>
            <a:r>
              <a:rPr lang="en-US" sz="1400" dirty="0" smtClean="0">
                <a:solidFill>
                  <a:schemeClr val="tx1"/>
                </a:solidFill>
                <a:latin typeface="Nyala" pitchFamily="2" charset="0"/>
              </a:rPr>
              <a:t>Java, Pascal</a:t>
            </a:r>
            <a:r>
              <a:rPr lang="en-US" sz="1400" dirty="0">
                <a:solidFill>
                  <a:schemeClr val="tx1"/>
                </a:solidFill>
                <a:latin typeface="Nyala" pitchFamily="2" charset="0"/>
              </a:rPr>
              <a:t>, and Fortran.</a:t>
            </a:r>
          </a:p>
        </p:txBody>
      </p:sp>
    </p:spTree>
    <p:extLst>
      <p:ext uri="{BB962C8B-B14F-4D97-AF65-F5344CB8AC3E}">
        <p14:creationId xmlns:p14="http://schemas.microsoft.com/office/powerpoint/2010/main" val="4772209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374245"/>
            <a:ext cx="8246070" cy="610821"/>
          </a:xfrm>
        </p:spPr>
        <p:txBody>
          <a:bodyPr>
            <a:noAutofit/>
          </a:bodyPr>
          <a:lstStyle/>
          <a:p>
            <a:pPr eaLnBrk="1" hangingPunct="1">
              <a:defRPr/>
            </a:pPr>
            <a:r>
              <a:rPr lang="en-US" sz="3200" dirty="0">
                <a:latin typeface="Nyala" pitchFamily="2" charset="0"/>
              </a:rPr>
              <a:t>Requirement </a:t>
            </a:r>
            <a:r>
              <a:rPr lang="en-US" sz="3200" dirty="0" smtClean="0">
                <a:latin typeface="Nyala" pitchFamily="2" charset="0"/>
              </a:rPr>
              <a:t>for KR languages</a:t>
            </a:r>
            <a:endParaRPr lang="en-US" sz="3200" dirty="0">
              <a:latin typeface="Nyala" pitchFamily="2" charset="0"/>
            </a:endParaRPr>
          </a:p>
        </p:txBody>
      </p:sp>
      <p:sp>
        <p:nvSpPr>
          <p:cNvPr id="38915" name="Rectangle 3"/>
          <p:cNvSpPr>
            <a:spLocks noGrp="1"/>
          </p:cNvSpPr>
          <p:nvPr>
            <p:ph idx="1"/>
          </p:nvPr>
        </p:nvSpPr>
        <p:spPr>
          <a:xfrm>
            <a:off x="0" y="1350110"/>
            <a:ext cx="9143999" cy="3793390"/>
          </a:xfrm>
        </p:spPr>
        <p:txBody>
          <a:bodyPr>
            <a:normAutofit fontScale="92500" lnSpcReduction="10000"/>
          </a:bodyPr>
          <a:lstStyle/>
          <a:p>
            <a:pPr marL="174625" indent="-174625" eaLnBrk="1" hangingPunct="1">
              <a:lnSpc>
                <a:spcPct val="90000"/>
              </a:lnSpc>
            </a:pPr>
            <a:r>
              <a:rPr lang="en-US" altLang="en-US" b="1" dirty="0" smtClean="0">
                <a:solidFill>
                  <a:srgbClr val="FF0000"/>
                </a:solidFill>
                <a:latin typeface="Nyala" pitchFamily="2" charset="0"/>
              </a:rPr>
              <a:t>Representational adequacy</a:t>
            </a:r>
            <a:r>
              <a:rPr lang="en-US" altLang="en-US" dirty="0" smtClean="0">
                <a:solidFill>
                  <a:srgbClr val="FF0000"/>
                </a:solidFill>
                <a:latin typeface="Nyala" pitchFamily="2" charset="0"/>
              </a:rPr>
              <a:t>:  </a:t>
            </a:r>
            <a:r>
              <a:rPr lang="en-US" altLang="en-US" dirty="0" smtClean="0">
                <a:latin typeface="Nyala" pitchFamily="2" charset="0"/>
              </a:rPr>
              <a:t>the KR language should be effective in representing the knowledge you need for your problem.</a:t>
            </a:r>
          </a:p>
          <a:p>
            <a:pPr marL="631825" lvl="1" indent="-342900" eaLnBrk="1" hangingPunct="1">
              <a:lnSpc>
                <a:spcPct val="90000"/>
              </a:lnSpc>
              <a:buFont typeface="Wingdings 2" pitchFamily="18" charset="2"/>
              <a:buChar char="h"/>
            </a:pPr>
            <a:r>
              <a:rPr lang="en-US" altLang="en-US" sz="2000" dirty="0" smtClean="0">
                <a:solidFill>
                  <a:srgbClr val="3333FF"/>
                </a:solidFill>
                <a:latin typeface="Nyala" pitchFamily="2" charset="0"/>
              </a:rPr>
              <a:t>Is the KR language allows to represent simple or complex knowledge?</a:t>
            </a:r>
          </a:p>
          <a:p>
            <a:pPr marL="174625" indent="-174625" eaLnBrk="1" hangingPunct="1">
              <a:lnSpc>
                <a:spcPct val="90000"/>
              </a:lnSpc>
            </a:pPr>
            <a:r>
              <a:rPr lang="en-US" altLang="en-US" b="1" dirty="0" smtClean="0">
                <a:solidFill>
                  <a:srgbClr val="FF0000"/>
                </a:solidFill>
                <a:latin typeface="Nyala" pitchFamily="2" charset="0"/>
              </a:rPr>
              <a:t>Understandability</a:t>
            </a:r>
            <a:r>
              <a:rPr lang="en-US" altLang="en-US" dirty="0" smtClean="0">
                <a:solidFill>
                  <a:srgbClr val="FF0000"/>
                </a:solidFill>
                <a:latin typeface="Nyala" pitchFamily="2" charset="0"/>
              </a:rPr>
              <a:t>: </a:t>
            </a:r>
            <a:r>
              <a:rPr lang="en-US" altLang="en-US" dirty="0" smtClean="0">
                <a:latin typeface="Nyala" pitchFamily="2" charset="0"/>
              </a:rPr>
              <a:t>the representational scheme should enable to do it in a clear, precise and “natural” way.</a:t>
            </a:r>
          </a:p>
          <a:p>
            <a:pPr marL="631825" lvl="1" indent="-342900" eaLnBrk="1" hangingPunct="1">
              <a:lnSpc>
                <a:spcPct val="90000"/>
              </a:lnSpc>
              <a:buFont typeface="Wingdings 2" pitchFamily="18" charset="2"/>
              <a:buChar char="h"/>
            </a:pPr>
            <a:r>
              <a:rPr lang="en-US" altLang="en-US" sz="2000" dirty="0" smtClean="0">
                <a:solidFill>
                  <a:srgbClr val="3333FF"/>
                </a:solidFill>
                <a:latin typeface="Nyala" pitchFamily="2" charset="0"/>
              </a:rPr>
              <a:t>Choose names for symbols that are meaningful. </a:t>
            </a:r>
          </a:p>
          <a:p>
            <a:pPr marL="174625" indent="-174625" eaLnBrk="1" hangingPunct="1">
              <a:lnSpc>
                <a:spcPct val="90000"/>
              </a:lnSpc>
            </a:pPr>
            <a:r>
              <a:rPr lang="en-US" altLang="en-US" b="1" dirty="0" smtClean="0">
                <a:solidFill>
                  <a:srgbClr val="FF0000"/>
                </a:solidFill>
                <a:latin typeface="Nyala" pitchFamily="2" charset="0"/>
              </a:rPr>
              <a:t>Inferential adequacy</a:t>
            </a:r>
            <a:r>
              <a:rPr lang="en-US" altLang="en-US" dirty="0" smtClean="0">
                <a:solidFill>
                  <a:srgbClr val="FF0000"/>
                </a:solidFill>
                <a:latin typeface="Nyala" pitchFamily="2" charset="0"/>
              </a:rPr>
              <a:t>: </a:t>
            </a:r>
            <a:r>
              <a:rPr lang="en-US" altLang="en-US" dirty="0" smtClean="0">
                <a:latin typeface="Nyala" pitchFamily="2" charset="0"/>
              </a:rPr>
              <a:t>have appropriate inference methods to reason on knowledge represented and draw new conclusions.</a:t>
            </a:r>
          </a:p>
          <a:p>
            <a:pPr lvl="4" eaLnBrk="1" hangingPunct="1">
              <a:lnSpc>
                <a:spcPct val="90000"/>
              </a:lnSpc>
            </a:pPr>
            <a:endParaRPr lang="en-US" altLang="en-US" sz="300" dirty="0" smtClean="0">
              <a:latin typeface="Nyala" pitchFamily="2" charset="0"/>
            </a:endParaRPr>
          </a:p>
          <a:p>
            <a:pPr marL="174625" indent="-174625" eaLnBrk="1" hangingPunct="1">
              <a:lnSpc>
                <a:spcPct val="90000"/>
              </a:lnSpc>
            </a:pPr>
            <a:r>
              <a:rPr lang="en-US" altLang="en-US" dirty="0" smtClean="0">
                <a:latin typeface="Nyala" pitchFamily="2" charset="0"/>
              </a:rPr>
              <a:t>A balance must be found between </a:t>
            </a:r>
            <a:r>
              <a:rPr lang="en-US" altLang="en-US" dirty="0" smtClean="0">
                <a:solidFill>
                  <a:srgbClr val="FF0000"/>
                </a:solidFill>
                <a:latin typeface="Nyala" pitchFamily="2" charset="0"/>
              </a:rPr>
              <a:t>effective representation</a:t>
            </a:r>
            <a:r>
              <a:rPr lang="en-US" altLang="en-US" dirty="0" smtClean="0">
                <a:latin typeface="Nyala" pitchFamily="2" charset="0"/>
              </a:rPr>
              <a:t>, </a:t>
            </a:r>
            <a:r>
              <a:rPr lang="en-US" altLang="en-US" dirty="0" smtClean="0">
                <a:solidFill>
                  <a:srgbClr val="FF0000"/>
                </a:solidFill>
                <a:latin typeface="Nyala" pitchFamily="2" charset="0"/>
              </a:rPr>
              <a:t>understandability</a:t>
            </a:r>
            <a:r>
              <a:rPr lang="en-US" altLang="en-US" dirty="0" smtClean="0">
                <a:latin typeface="Nyala" pitchFamily="2" charset="0"/>
              </a:rPr>
              <a:t> and </a:t>
            </a:r>
            <a:r>
              <a:rPr lang="en-US" altLang="en-US" dirty="0" smtClean="0">
                <a:solidFill>
                  <a:srgbClr val="FF0000"/>
                </a:solidFill>
                <a:latin typeface="Nyala" pitchFamily="2" charset="0"/>
              </a:rPr>
              <a:t>Inferential adequacy</a:t>
            </a:r>
            <a:r>
              <a:rPr lang="en-US" altLang="en-US" dirty="0" smtClean="0">
                <a:latin typeface="Nyala" pitchFamily="2" charset="0"/>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304024902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anim calcmode="lin" valueType="num">
                                      <p:cBhvr additive="base">
                                        <p:cTn id="11"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Effect transition="in" filter="fade">
                                      <p:cBhvr>
                                        <p:cTn id="17" dur="1000"/>
                                        <p:tgtEl>
                                          <p:spTgt spid="38915">
                                            <p:txEl>
                                              <p:pRg st="2" end="2"/>
                                            </p:txEl>
                                          </p:spTgt>
                                        </p:tgtEl>
                                      </p:cBhvr>
                                    </p:animEffect>
                                    <p:anim calcmode="lin" valueType="num">
                                      <p:cBhvr>
                                        <p:cTn id="18" dur="10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915">
                                            <p:txEl>
                                              <p:pRg st="2" end="2"/>
                                            </p:txEl>
                                          </p:spTgt>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8915">
                                            <p:txEl>
                                              <p:pRg st="3" end="3"/>
                                            </p:txEl>
                                          </p:spTgt>
                                        </p:tgtEl>
                                        <p:attrNameLst>
                                          <p:attrName>style.visibility</p:attrName>
                                        </p:attrNameLst>
                                      </p:cBhvr>
                                      <p:to>
                                        <p:strVal val="visible"/>
                                      </p:to>
                                    </p:set>
                                    <p:animEffect transition="in" filter="fade">
                                      <p:cBhvr>
                                        <p:cTn id="22" dur="1000"/>
                                        <p:tgtEl>
                                          <p:spTgt spid="38915">
                                            <p:txEl>
                                              <p:pRg st="3" end="3"/>
                                            </p:txEl>
                                          </p:spTgt>
                                        </p:tgtEl>
                                      </p:cBhvr>
                                    </p:animEffect>
                                    <p:anim calcmode="lin" valueType="num">
                                      <p:cBhvr>
                                        <p:cTn id="23" dur="1000" fill="hold"/>
                                        <p:tgtEl>
                                          <p:spTgt spid="38915">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89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38915">
                                            <p:txEl>
                                              <p:pRg st="4" end="4"/>
                                            </p:txEl>
                                          </p:spTgt>
                                        </p:tgtEl>
                                        <p:attrNameLst>
                                          <p:attrName>style.visibility</p:attrName>
                                        </p:attrNameLst>
                                      </p:cBhvr>
                                      <p:to>
                                        <p:strVal val="visible"/>
                                      </p:to>
                                    </p:set>
                                    <p:anim calcmode="lin" valueType="num">
                                      <p:cBhvr additive="base">
                                        <p:cTn id="29" dur="500" fill="hold"/>
                                        <p:tgtEl>
                                          <p:spTgt spid="3891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8915">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8915">
                                            <p:txEl>
                                              <p:pRg st="6" end="6"/>
                                            </p:txEl>
                                          </p:spTgt>
                                        </p:tgtEl>
                                        <p:attrNameLst>
                                          <p:attrName>style.visibility</p:attrName>
                                        </p:attrNameLst>
                                      </p:cBhvr>
                                      <p:to>
                                        <p:strVal val="visible"/>
                                      </p:to>
                                    </p:set>
                                    <p:animEffect transition="in" filter="randombar(horizontal)">
                                      <p:cBhvr>
                                        <p:cTn id="35" dur="500"/>
                                        <p:tgtEl>
                                          <p:spTgt spid="389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rot="436409">
            <a:off x="-1393722" y="125585"/>
            <a:ext cx="8259098" cy="763526"/>
          </a:xfrm>
        </p:spPr>
        <p:txBody>
          <a:bodyPr>
            <a:normAutofit/>
          </a:bodyPr>
          <a:lstStyle/>
          <a:p>
            <a:pPr eaLnBrk="1" hangingPunct="1">
              <a:defRPr/>
            </a:pPr>
            <a:r>
              <a:rPr lang="en-US" sz="3600" dirty="0">
                <a:latin typeface="Nyala" pitchFamily="2" charset="0"/>
              </a:rPr>
              <a:t>Logic as KR</a:t>
            </a:r>
          </a:p>
        </p:txBody>
      </p:sp>
      <p:sp>
        <p:nvSpPr>
          <p:cNvPr id="40963" name="Rectangle 3"/>
          <p:cNvSpPr>
            <a:spLocks noGrp="1"/>
          </p:cNvSpPr>
          <p:nvPr>
            <p:ph idx="1"/>
          </p:nvPr>
        </p:nvSpPr>
        <p:spPr>
          <a:xfrm>
            <a:off x="0" y="1427694"/>
            <a:ext cx="9144000" cy="3715806"/>
          </a:xfrm>
        </p:spPr>
        <p:txBody>
          <a:bodyPr>
            <a:normAutofit fontScale="92500" lnSpcReduction="20000"/>
          </a:bodyPr>
          <a:lstStyle/>
          <a:p>
            <a:pPr marL="115888" indent="-115888" algn="l" eaLnBrk="1" hangingPunct="1">
              <a:lnSpc>
                <a:spcPct val="90000"/>
              </a:lnSpc>
            </a:pPr>
            <a:r>
              <a:rPr lang="en-US" altLang="en-US" dirty="0" smtClean="0">
                <a:latin typeface="Nyala" pitchFamily="2" charset="0"/>
              </a:rPr>
              <a:t>A Logic is a </a:t>
            </a:r>
            <a:r>
              <a:rPr lang="en-US" altLang="en-US" b="1" dirty="0" smtClean="0">
                <a:latin typeface="Nyala" pitchFamily="2" charset="0"/>
              </a:rPr>
              <a:t>formal language</a:t>
            </a:r>
            <a:r>
              <a:rPr lang="en-US" altLang="en-US" dirty="0" smtClean="0">
                <a:latin typeface="Nyala" pitchFamily="2" charset="0"/>
              </a:rPr>
              <a:t> in which knowledge can be represented such that conclusions can be drawn.</a:t>
            </a:r>
          </a:p>
          <a:p>
            <a:pPr marL="573088" lvl="1" indent="-342900" algn="l" eaLnBrk="1" hangingPunct="1">
              <a:lnSpc>
                <a:spcPct val="90000"/>
              </a:lnSpc>
              <a:buFont typeface="Wingdings 2" pitchFamily="18" charset="2"/>
              <a:buChar char="h"/>
            </a:pPr>
            <a:r>
              <a:rPr lang="en-US" altLang="en-US" sz="2000" dirty="0" smtClean="0">
                <a:latin typeface="Nyala" pitchFamily="2" charset="0"/>
              </a:rPr>
              <a:t>It is a declarative language to assert sentences and deduce from sentences.</a:t>
            </a:r>
          </a:p>
          <a:p>
            <a:pPr marL="115888" indent="-115888" algn="l" eaLnBrk="1" hangingPunct="1">
              <a:lnSpc>
                <a:spcPct val="90000"/>
              </a:lnSpc>
            </a:pPr>
            <a:r>
              <a:rPr lang="en-US" altLang="en-US" b="1" dirty="0" smtClean="0">
                <a:latin typeface="Nyala" pitchFamily="2" charset="0"/>
              </a:rPr>
              <a:t> Components of a formal logic</a:t>
            </a:r>
            <a:r>
              <a:rPr lang="en-US" altLang="en-US" dirty="0" smtClean="0">
                <a:latin typeface="Nyala" pitchFamily="2" charset="0"/>
              </a:rPr>
              <a:t> include: syntax, semantics, reasoning and inference mechanism. </a:t>
            </a:r>
          </a:p>
          <a:p>
            <a:pPr marL="573088" lvl="1" indent="-342900" algn="l" eaLnBrk="1" hangingPunct="1">
              <a:lnSpc>
                <a:spcPct val="90000"/>
              </a:lnSpc>
              <a:buFont typeface="Wingdings 2" pitchFamily="18" charset="2"/>
              <a:buChar char="h"/>
            </a:pPr>
            <a:r>
              <a:rPr lang="en-US" altLang="en-US" sz="2000" b="1" dirty="0" smtClean="0">
                <a:latin typeface="Nyala" pitchFamily="2" charset="0"/>
              </a:rPr>
              <a:t>Syntax:</a:t>
            </a:r>
            <a:r>
              <a:rPr lang="en-US" altLang="en-US" sz="2000" dirty="0" smtClean="0">
                <a:latin typeface="Nyala" pitchFamily="2" charset="0"/>
              </a:rPr>
              <a:t> what expressions/structures are allowed in the language. Describes how to make sentences.</a:t>
            </a:r>
          </a:p>
          <a:p>
            <a:pPr marL="565150" lvl="2" indent="-103188" algn="l" eaLnBrk="1" hangingPunct="1">
              <a:lnSpc>
                <a:spcPct val="90000"/>
              </a:lnSpc>
              <a:buFontTx/>
              <a:buNone/>
            </a:pPr>
            <a:r>
              <a:rPr lang="en-US" altLang="en-US" sz="1800" dirty="0" smtClean="0">
                <a:latin typeface="Nyala" pitchFamily="2" charset="0"/>
              </a:rPr>
              <a:t>	                       E.g. </a:t>
            </a:r>
            <a:r>
              <a:rPr lang="en-US" altLang="en-US" sz="1800" b="1" dirty="0" smtClean="0">
                <a:latin typeface="Nyala" pitchFamily="2" charset="0"/>
              </a:rPr>
              <a:t>red(</a:t>
            </a:r>
            <a:r>
              <a:rPr lang="en-US" altLang="en-US" sz="1800" b="1" dirty="0" err="1" smtClean="0">
                <a:latin typeface="Nyala" pitchFamily="2" charset="0"/>
              </a:rPr>
              <a:t>mycar</a:t>
            </a:r>
            <a:r>
              <a:rPr lang="en-US" altLang="en-US" sz="1800" b="1" dirty="0" smtClean="0">
                <a:latin typeface="Nyala" pitchFamily="2" charset="0"/>
              </a:rPr>
              <a:t>) </a:t>
            </a:r>
            <a:r>
              <a:rPr lang="en-US" altLang="en-US" sz="1800" dirty="0" smtClean="0">
                <a:latin typeface="Nyala" pitchFamily="2" charset="0"/>
              </a:rPr>
              <a:t>is ok, but </a:t>
            </a:r>
            <a:r>
              <a:rPr lang="en-US" altLang="en-US" sz="1800" b="1" dirty="0" err="1" smtClean="0">
                <a:latin typeface="Nyala" pitchFamily="2" charset="0"/>
              </a:rPr>
              <a:t>mycar</a:t>
            </a:r>
            <a:r>
              <a:rPr lang="en-US" altLang="en-US" sz="1800" b="1" dirty="0" smtClean="0">
                <a:latin typeface="Nyala" pitchFamily="2" charset="0"/>
              </a:rPr>
              <a:t>(grey or green) </a:t>
            </a:r>
            <a:r>
              <a:rPr lang="en-US" altLang="en-US" sz="1800" dirty="0" smtClean="0">
                <a:latin typeface="Nyala" pitchFamily="2" charset="0"/>
              </a:rPr>
              <a:t>is not.</a:t>
            </a:r>
          </a:p>
          <a:p>
            <a:pPr marL="573088" lvl="1" indent="-342900" algn="l" eaLnBrk="1" hangingPunct="1">
              <a:lnSpc>
                <a:spcPct val="90000"/>
              </a:lnSpc>
              <a:buFont typeface="Wingdings 2" pitchFamily="18" charset="2"/>
              <a:buChar char="h"/>
            </a:pPr>
            <a:r>
              <a:rPr lang="en-US" altLang="en-US" sz="2000" b="1" dirty="0" smtClean="0">
                <a:latin typeface="Nyala" pitchFamily="2" charset="0"/>
              </a:rPr>
              <a:t>Semantics:</a:t>
            </a:r>
            <a:r>
              <a:rPr lang="en-US" altLang="en-US" sz="2000" dirty="0" smtClean="0">
                <a:latin typeface="Nyala" pitchFamily="2" charset="0"/>
              </a:rPr>
              <a:t> express what sentences mean, in terms of a mapping to real world.</a:t>
            </a:r>
          </a:p>
          <a:p>
            <a:pPr marL="565150" lvl="2" indent="-103188" algn="l">
              <a:lnSpc>
                <a:spcPct val="90000"/>
              </a:lnSpc>
            </a:pPr>
            <a:r>
              <a:rPr lang="en-US" altLang="en-US" sz="1800" dirty="0" smtClean="0">
                <a:latin typeface="Nyala" pitchFamily="2" charset="0"/>
              </a:rPr>
              <a:t>The meaning of a sentence is </a:t>
            </a:r>
            <a:r>
              <a:rPr lang="en-US" altLang="en-US" sz="1800" b="1" dirty="0" smtClean="0">
                <a:latin typeface="Nyala" pitchFamily="2" charset="0"/>
              </a:rPr>
              <a:t>not intrinsic </a:t>
            </a:r>
            <a:r>
              <a:rPr lang="en-US" altLang="en-US" sz="1800" dirty="0">
                <a:latin typeface="Nyala" pitchFamily="2" charset="0"/>
              </a:rPr>
              <a:t>(belonging naturally</a:t>
            </a:r>
            <a:r>
              <a:rPr lang="en-US" altLang="en-US" sz="1800" dirty="0" smtClean="0">
                <a:latin typeface="Nyala" pitchFamily="2" charset="0"/>
              </a:rPr>
              <a:t>) to that sentence. Semantics relate sentences to reality. </a:t>
            </a:r>
          </a:p>
          <a:p>
            <a:pPr marL="461962" lvl="2" indent="0" algn="l" eaLnBrk="1" hangingPunct="1">
              <a:lnSpc>
                <a:spcPct val="90000"/>
              </a:lnSpc>
              <a:buNone/>
            </a:pPr>
            <a:r>
              <a:rPr lang="en-US" altLang="en-US" sz="1800" dirty="0" smtClean="0">
                <a:latin typeface="Nyala" pitchFamily="2" charset="0"/>
              </a:rPr>
              <a:t>                         E.g. </a:t>
            </a:r>
            <a:r>
              <a:rPr lang="en-US" altLang="en-US" sz="1800" b="1" dirty="0" smtClean="0">
                <a:latin typeface="Nyala" pitchFamily="2" charset="0"/>
              </a:rPr>
              <a:t>red(</a:t>
            </a:r>
            <a:r>
              <a:rPr lang="en-US" altLang="en-US" sz="1800" b="1" dirty="0" err="1" smtClean="0">
                <a:latin typeface="Nyala" pitchFamily="2" charset="0"/>
              </a:rPr>
              <a:t>mycar</a:t>
            </a:r>
            <a:r>
              <a:rPr lang="en-US" altLang="en-US" sz="1800" b="1" dirty="0" smtClean="0">
                <a:latin typeface="Nyala" pitchFamily="2" charset="0"/>
              </a:rPr>
              <a:t>) </a:t>
            </a:r>
            <a:r>
              <a:rPr lang="en-US" altLang="en-US" sz="1800" dirty="0" smtClean="0">
                <a:latin typeface="Nyala" pitchFamily="2" charset="0"/>
              </a:rPr>
              <a:t>means that my car is red.</a:t>
            </a:r>
          </a:p>
          <a:p>
            <a:pPr marL="573088" lvl="1" indent="-342900" algn="l" eaLnBrk="1" hangingPunct="1">
              <a:lnSpc>
                <a:spcPct val="90000"/>
              </a:lnSpc>
              <a:buFont typeface="Arial" pitchFamily="34" charset="0"/>
              <a:buChar char="•"/>
            </a:pPr>
            <a:r>
              <a:rPr lang="en-US" altLang="en-US" sz="2000" b="1" dirty="0" smtClean="0">
                <a:latin typeface="Nyala" pitchFamily="2" charset="0"/>
              </a:rPr>
              <a:t>Proof Theory:</a:t>
            </a:r>
            <a:r>
              <a:rPr lang="en-US" altLang="en-US" sz="2000" dirty="0" smtClean="0">
                <a:latin typeface="Nyala" pitchFamily="2" charset="0"/>
              </a:rPr>
              <a:t> how we can draw new conclusions from existing statements in the logic.                </a:t>
            </a:r>
          </a:p>
          <a:p>
            <a:pPr marL="973138" lvl="2" indent="-342900" algn="l">
              <a:lnSpc>
                <a:spcPct val="90000"/>
              </a:lnSpc>
            </a:pPr>
            <a:r>
              <a:rPr lang="en-US" altLang="en-US" sz="1600" dirty="0" smtClean="0">
                <a:latin typeface="Nyala" pitchFamily="2" charset="0"/>
              </a:rPr>
              <a:t>It is a means of carrying our reasoning using a set of rules. </a:t>
            </a:r>
          </a:p>
          <a:p>
            <a:pPr lvl="5">
              <a:lnSpc>
                <a:spcPct val="90000"/>
              </a:lnSpc>
              <a:buFont typeface="Wingdings 2" pitchFamily="18" charset="2"/>
              <a:buChar char="h"/>
            </a:pPr>
            <a:endParaRPr lang="en-US" altLang="en-US" sz="8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18</a:t>
            </a:fld>
            <a:endParaRPr lang="en-US"/>
          </a:p>
        </p:txBody>
      </p:sp>
    </p:spTree>
    <p:extLst>
      <p:ext uri="{BB962C8B-B14F-4D97-AF65-F5344CB8AC3E}">
        <p14:creationId xmlns:p14="http://schemas.microsoft.com/office/powerpoint/2010/main" val="26560302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6413610" cy="916229"/>
          </a:xfrm>
        </p:spPr>
        <p:txBody>
          <a:bodyPr>
            <a:normAutofit/>
          </a:bodyPr>
          <a:lstStyle/>
          <a:p>
            <a:pPr eaLnBrk="1" hangingPunct="1">
              <a:defRPr/>
            </a:pPr>
            <a:r>
              <a:rPr lang="en-US" sz="3600" b="1" dirty="0">
                <a:latin typeface="Nyala" pitchFamily="2" charset="0"/>
              </a:rPr>
              <a:t>Why formal languages</a:t>
            </a:r>
            <a:r>
              <a:rPr lang="en-US" sz="3600" dirty="0">
                <a:latin typeface="Nyala" pitchFamily="2" charset="0"/>
              </a:rPr>
              <a:t> (Logic</a:t>
            </a:r>
            <a:r>
              <a:rPr lang="en-US" sz="3600" dirty="0" smtClean="0">
                <a:latin typeface="Nyala" pitchFamily="2" charset="0"/>
              </a:rPr>
              <a:t>)?</a:t>
            </a:r>
            <a:endParaRPr lang="en-US" sz="3600" dirty="0">
              <a:latin typeface="Nyala" pitchFamily="2" charset="0"/>
            </a:endParaRPr>
          </a:p>
        </p:txBody>
      </p:sp>
      <p:sp>
        <p:nvSpPr>
          <p:cNvPr id="43011" name="Rectangle 3"/>
          <p:cNvSpPr>
            <a:spLocks noGrp="1"/>
          </p:cNvSpPr>
          <p:nvPr>
            <p:ph idx="1"/>
          </p:nvPr>
        </p:nvSpPr>
        <p:spPr>
          <a:xfrm>
            <a:off x="0" y="974863"/>
            <a:ext cx="6669157" cy="4168637"/>
          </a:xfrm>
        </p:spPr>
        <p:txBody>
          <a:bodyPr>
            <a:normAutofit fontScale="92500" lnSpcReduction="10000"/>
          </a:bodyPr>
          <a:lstStyle/>
          <a:p>
            <a:pPr marL="174625" indent="-174625" eaLnBrk="1" hangingPunct="1">
              <a:lnSpc>
                <a:spcPct val="90000"/>
              </a:lnSpc>
            </a:pPr>
            <a:r>
              <a:rPr lang="en-US" altLang="en-US" dirty="0" smtClean="0">
                <a:latin typeface="Nyala" pitchFamily="2" charset="0"/>
              </a:rPr>
              <a:t>An obvious way of expressing or representing                 facts and thoughts is by writing them in a natural language such as English, Amharic, etc. </a:t>
            </a:r>
          </a:p>
          <a:p>
            <a:pPr marL="174625" indent="-174625" eaLnBrk="1" hangingPunct="1">
              <a:lnSpc>
                <a:spcPct val="90000"/>
              </a:lnSpc>
            </a:pPr>
            <a:r>
              <a:rPr lang="en-US" altLang="en-US" dirty="0" smtClean="0">
                <a:latin typeface="Nyala" pitchFamily="2" charset="0"/>
              </a:rPr>
              <a:t>However,</a:t>
            </a:r>
          </a:p>
          <a:p>
            <a:pPr marL="633413" lvl="1" indent="-342900" eaLnBrk="1" hangingPunct="1">
              <a:lnSpc>
                <a:spcPct val="90000"/>
              </a:lnSpc>
              <a:buFont typeface="Wingdings" pitchFamily="2" charset="2"/>
              <a:buChar char="F"/>
            </a:pPr>
            <a:r>
              <a:rPr lang="en-US" altLang="en-US" sz="2000" dirty="0" smtClean="0">
                <a:latin typeface="Nyala" pitchFamily="2" charset="0"/>
              </a:rPr>
              <a:t>The meaning of a sentence depends on the </a:t>
            </a:r>
            <a:r>
              <a:rPr lang="en-US" altLang="en-US" sz="2000" b="1" dirty="0" smtClean="0">
                <a:solidFill>
                  <a:srgbClr val="FF0000"/>
                </a:solidFill>
                <a:latin typeface="Nyala" pitchFamily="2" charset="0"/>
              </a:rPr>
              <a:t>sentence itself </a:t>
            </a:r>
            <a:r>
              <a:rPr lang="en-US" altLang="en-US" sz="2000" dirty="0" smtClean="0">
                <a:latin typeface="Nyala" pitchFamily="2" charset="0"/>
              </a:rPr>
              <a:t>and on the </a:t>
            </a:r>
            <a:r>
              <a:rPr lang="en-US" altLang="en-US" sz="2000" b="1" dirty="0" smtClean="0">
                <a:solidFill>
                  <a:srgbClr val="FF0000"/>
                </a:solidFill>
                <a:latin typeface="Nyala" pitchFamily="2" charset="0"/>
              </a:rPr>
              <a:t>context</a:t>
            </a:r>
            <a:r>
              <a:rPr lang="en-US" altLang="en-US" sz="2000" dirty="0" smtClean="0">
                <a:latin typeface="Nyala" pitchFamily="2" charset="0"/>
              </a:rPr>
              <a:t> on which the sentence was spoken. </a:t>
            </a:r>
          </a:p>
          <a:p>
            <a:pPr marL="465138" lvl="1" indent="-174625" eaLnBrk="1" hangingPunct="1">
              <a:lnSpc>
                <a:spcPct val="90000"/>
              </a:lnSpc>
              <a:buFontTx/>
              <a:buNone/>
            </a:pPr>
            <a:r>
              <a:rPr lang="en-US" altLang="en-US" sz="2000" dirty="0" smtClean="0">
                <a:latin typeface="Nyala" pitchFamily="2" charset="0"/>
              </a:rPr>
              <a:t>		e.g. Look! </a:t>
            </a:r>
            <a:endParaRPr lang="en-US" altLang="en-US" sz="2000" dirty="0" smtClean="0">
              <a:solidFill>
                <a:schemeClr val="accent6">
                  <a:lumMod val="75000"/>
                </a:schemeClr>
              </a:solidFill>
              <a:latin typeface="Nyala" pitchFamily="2" charset="0"/>
            </a:endParaRPr>
          </a:p>
          <a:p>
            <a:pPr marL="633413" lvl="1" indent="-342900" eaLnBrk="1" hangingPunct="1">
              <a:lnSpc>
                <a:spcPct val="90000"/>
              </a:lnSpc>
              <a:buFont typeface="Wingdings" pitchFamily="2" charset="2"/>
              <a:buChar char="F"/>
            </a:pPr>
            <a:r>
              <a:rPr lang="en-US" altLang="en-US" sz="2000" dirty="0" smtClean="0">
                <a:latin typeface="Nyala" pitchFamily="2" charset="0"/>
              </a:rPr>
              <a:t>Natural languages exhibit </a:t>
            </a:r>
            <a:r>
              <a:rPr lang="en-US" altLang="en-US" sz="2000" b="1" dirty="0" smtClean="0">
                <a:latin typeface="Nyala" pitchFamily="2" charset="0"/>
              </a:rPr>
              <a:t>ambiguity. </a:t>
            </a:r>
            <a:r>
              <a:rPr lang="en-US" altLang="en-US" sz="2000" dirty="0" smtClean="0">
                <a:latin typeface="Nyala" pitchFamily="2" charset="0"/>
              </a:rPr>
              <a:t>E.g. small dogs and cats.</a:t>
            </a:r>
          </a:p>
          <a:p>
            <a:pPr marL="633413" lvl="1" indent="-342900" eaLnBrk="1" hangingPunct="1">
              <a:lnSpc>
                <a:spcPct val="90000"/>
              </a:lnSpc>
              <a:buFont typeface="Wingdings" pitchFamily="2" charset="2"/>
              <a:buChar char="F"/>
            </a:pPr>
            <a:r>
              <a:rPr lang="en-US" altLang="en-US" sz="2000" dirty="0" smtClean="0">
                <a:latin typeface="Nyala" pitchFamily="2" charset="0"/>
              </a:rPr>
              <a:t>A single sentence can usually be interpreted in more than one way, possibly inhibiting reasoning. Consider English sentences like:</a:t>
            </a:r>
          </a:p>
          <a:p>
            <a:pPr marL="465138" lvl="1" indent="-174625" eaLnBrk="1" hangingPunct="1">
              <a:lnSpc>
                <a:spcPct val="90000"/>
              </a:lnSpc>
              <a:buFontTx/>
              <a:buNone/>
            </a:pPr>
            <a:r>
              <a:rPr lang="en-US" altLang="en-US" sz="2000" dirty="0" smtClean="0">
                <a:latin typeface="Nyala" pitchFamily="2" charset="0"/>
              </a:rPr>
              <a:t>		“The boy saw a girl </a:t>
            </a:r>
            <a:r>
              <a:rPr lang="en-US" altLang="en-US" sz="2000" b="1" dirty="0" smtClean="0">
                <a:latin typeface="Nyala" pitchFamily="2" charset="0"/>
              </a:rPr>
              <a:t>with a telescope</a:t>
            </a:r>
            <a:r>
              <a:rPr lang="en-US" altLang="en-US" sz="2000" dirty="0" smtClean="0">
                <a:latin typeface="Nyala" pitchFamily="2" charset="0"/>
              </a:rPr>
              <a:t>”</a:t>
            </a:r>
          </a:p>
          <a:p>
            <a:pPr marL="465138" lvl="1" indent="-174625" eaLnBrk="1" hangingPunct="1">
              <a:lnSpc>
                <a:spcPct val="90000"/>
              </a:lnSpc>
              <a:buFontTx/>
              <a:buNone/>
            </a:pPr>
            <a:r>
              <a:rPr lang="en-US" altLang="en-US" sz="2000" dirty="0" smtClean="0">
                <a:latin typeface="Nyala" pitchFamily="2" charset="0"/>
              </a:rPr>
              <a:t>		“Our shoes are guaranteed to give you </a:t>
            </a:r>
            <a:r>
              <a:rPr lang="en-US" altLang="en-US" sz="2000" b="1" dirty="0" smtClean="0">
                <a:latin typeface="Nyala" pitchFamily="2" charset="0"/>
              </a:rPr>
              <a:t>a fit</a:t>
            </a:r>
            <a:r>
              <a:rPr lang="en-US" altLang="en-US" sz="2000" dirty="0" smtClean="0">
                <a:latin typeface="Nyala" pitchFamily="2" charset="0"/>
              </a:rPr>
              <a:t>”</a:t>
            </a:r>
            <a:endParaRPr lang="en-US" altLang="en-US" sz="2000" dirty="0" smtClean="0">
              <a:solidFill>
                <a:srgbClr val="00CC66"/>
              </a:solidFill>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322038398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418" y="2934426"/>
            <a:ext cx="4644567" cy="1578077"/>
          </a:xfrm>
        </p:spPr>
        <p:txBody>
          <a:bodyPr>
            <a:normAutofit/>
          </a:bodyPr>
          <a:lstStyle/>
          <a:p>
            <a:pPr algn="ctr"/>
            <a:r>
              <a:rPr lang="en-US" sz="2800" dirty="0">
                <a:latin typeface="Nyala" panose="02000504070300020003" pitchFamily="2" charset="0"/>
              </a:rPr>
              <a:t>      CHAPTER </a:t>
            </a:r>
            <a:r>
              <a:rPr lang="en-US" sz="2800" dirty="0" smtClean="0">
                <a:latin typeface="Nyala" panose="02000504070300020003" pitchFamily="2" charset="0"/>
              </a:rPr>
              <a:t>4:</a:t>
            </a:r>
            <a:r>
              <a:rPr lang="en-US" sz="2800" dirty="0">
                <a:latin typeface="Nyala" panose="02000504070300020003" pitchFamily="2" charset="0"/>
              </a:rPr>
              <a:t/>
            </a:r>
            <a:br>
              <a:rPr lang="en-US" sz="2800" dirty="0">
                <a:latin typeface="Nyala" panose="02000504070300020003" pitchFamily="2" charset="0"/>
              </a:rPr>
            </a:br>
            <a:r>
              <a:rPr lang="en-US" sz="2800" dirty="0">
                <a:latin typeface="Nyala" panose="02000504070300020003" pitchFamily="2" charset="0"/>
              </a:rPr>
              <a:t>      Knowledge and Reasoning  </a:t>
            </a:r>
          </a:p>
        </p:txBody>
      </p:sp>
      <p:sp>
        <p:nvSpPr>
          <p:cNvPr id="3" name="Subtitle 2"/>
          <p:cNvSpPr>
            <a:spLocks noGrp="1"/>
          </p:cNvSpPr>
          <p:nvPr>
            <p:ph type="subTitle" idx="1"/>
          </p:nvPr>
        </p:nvSpPr>
        <p:spPr>
          <a:xfrm>
            <a:off x="0" y="1176187"/>
            <a:ext cx="5092389" cy="1441835"/>
          </a:xfrm>
        </p:spPr>
        <p:txBody>
          <a:bodyPr>
            <a:normAutofit fontScale="92500"/>
          </a:bodyPr>
          <a:lstStyle/>
          <a:p>
            <a:pPr algn="ctr"/>
            <a:r>
              <a:rPr lang="en-US" dirty="0">
                <a:latin typeface="Nyala" panose="02000504070300020003" pitchFamily="2" charset="0"/>
              </a:rPr>
              <a:t>College of Computing and Informatics</a:t>
            </a:r>
          </a:p>
          <a:p>
            <a:pPr algn="ctr"/>
            <a:r>
              <a:rPr lang="en-US" sz="2400" dirty="0">
                <a:latin typeface="Nyala" panose="02000504070300020003" pitchFamily="2" charset="0"/>
              </a:rPr>
              <a:t>Department of Software Engineering</a:t>
            </a:r>
          </a:p>
          <a:p>
            <a:pPr algn="ctr"/>
            <a:r>
              <a:rPr lang="en-US" sz="2200" dirty="0">
                <a:latin typeface="Nyala" panose="02000504070300020003" pitchFamily="2" charset="0"/>
              </a:rPr>
              <a:t>Fundamentals of Artificial Intelligence</a:t>
            </a:r>
          </a:p>
        </p:txBody>
      </p:sp>
      <p:pic>
        <p:nvPicPr>
          <p:cNvPr id="4" name="Picture 3" descr="Website&#10;&#10;Description automatically generated with low confidence">
            <a:extLst>
              <a:ext uri="{FF2B5EF4-FFF2-40B4-BE49-F238E27FC236}">
                <a16:creationId xmlns="" xmlns:a16="http://schemas.microsoft.com/office/drawing/2014/main" id="{33D3702F-8F12-94AA-7F17-EC6593CF2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6" y="70744"/>
            <a:ext cx="2748690" cy="1441835"/>
          </a:xfrm>
          <a:prstGeom prst="rect">
            <a:avLst/>
          </a:prstGeom>
        </p:spPr>
      </p:pic>
      <p:sp>
        <p:nvSpPr>
          <p:cNvPr id="5" name="TextBox 4">
            <a:extLst>
              <a:ext uri="{FF2B5EF4-FFF2-40B4-BE49-F238E27FC236}">
                <a16:creationId xmlns="" xmlns:a16="http://schemas.microsoft.com/office/drawing/2014/main" id="{8846096F-E56E-0A80-C307-E61F5FB9CAF4}"/>
              </a:ext>
            </a:extLst>
          </p:cNvPr>
          <p:cNvSpPr txBox="1"/>
          <p:nvPr/>
        </p:nvSpPr>
        <p:spPr>
          <a:xfrm>
            <a:off x="0" y="4174244"/>
            <a:ext cx="3129776" cy="830997"/>
          </a:xfrm>
          <a:prstGeom prst="rect">
            <a:avLst/>
          </a:prstGeom>
          <a:noFill/>
        </p:spPr>
        <p:txBody>
          <a:bodyPr wrap="square" rtlCol="0">
            <a:spAutoFit/>
          </a:bodyPr>
          <a:lstStyle/>
          <a:p>
            <a:pPr algn="ctr"/>
            <a:r>
              <a:rPr lang="en-US" sz="1600" dirty="0">
                <a:latin typeface="Nyala" panose="02000504070300020003" pitchFamily="2" charset="0"/>
              </a:rPr>
              <a:t>Compiled by Aliazar D.</a:t>
            </a:r>
          </a:p>
          <a:p>
            <a:pPr algn="ctr"/>
            <a:r>
              <a:rPr lang="en-US" sz="1600" dirty="0">
                <a:latin typeface="Nyala" panose="02000504070300020003" pitchFamily="2" charset="0"/>
              </a:rPr>
              <a:t>BSc &amp; MSc in Software Engineering</a:t>
            </a:r>
          </a:p>
          <a:p>
            <a:pPr algn="ctr"/>
            <a:r>
              <a:rPr lang="en-US" sz="1600" dirty="0">
                <a:latin typeface="Nyala" panose="02000504070300020003" pitchFamily="2" charset="0"/>
                <a:hlinkClick r:id="rId3"/>
              </a:rPr>
              <a:t>aliazar.deneke@wku.edu.et</a:t>
            </a:r>
            <a:endParaRPr lang="en-US" sz="1600" dirty="0">
              <a:latin typeface="Nyala" panose="02000504070300020003" pitchFamily="2" charset="0"/>
            </a:endParaRP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20</a:t>
            </a:fld>
            <a:endParaRPr lang="en-US"/>
          </a:p>
        </p:txBody>
      </p:sp>
      <p:sp>
        <p:nvSpPr>
          <p:cNvPr id="7" name="Round Diagonal Corner Rectangle 6"/>
          <p:cNvSpPr/>
          <p:nvPr/>
        </p:nvSpPr>
        <p:spPr>
          <a:xfrm>
            <a:off x="0" y="-69575"/>
            <a:ext cx="2700131" cy="5247861"/>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Arial" pitchFamily="34" charset="0"/>
              <a:buChar char="•"/>
            </a:pPr>
            <a:r>
              <a:rPr lang="en-US" sz="1200" dirty="0">
                <a:latin typeface="Nyala" pitchFamily="2" charset="0"/>
              </a:rPr>
              <a:t>The word "look" can have different meanings depending on the context in which it is used</a:t>
            </a:r>
            <a:r>
              <a:rPr lang="en-US" sz="1200" dirty="0" smtClean="0">
                <a:latin typeface="Nyala" pitchFamily="2" charset="0"/>
              </a:rPr>
              <a:t>.</a:t>
            </a:r>
          </a:p>
          <a:p>
            <a:pPr marL="171450" indent="-171450">
              <a:buFont typeface="Arial" pitchFamily="34" charset="0"/>
              <a:buChar char="•"/>
            </a:pPr>
            <a:r>
              <a:rPr lang="en-US" sz="1200" dirty="0" smtClean="0">
                <a:latin typeface="Nyala" pitchFamily="2" charset="0"/>
              </a:rPr>
              <a:t> Here </a:t>
            </a:r>
            <a:r>
              <a:rPr lang="en-US" sz="1200" dirty="0">
                <a:latin typeface="Nyala" pitchFamily="2" charset="0"/>
              </a:rPr>
              <a:t>are some examples</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1. To direct one's gaze: "She looked out the window and saw the sun setting</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2. To appear or seem: "It looks like it's going to rain today</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3. To investigate or examine: "The police are looking into the matter</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4. To search for something: "I'm looking for my keys. Have you seen them</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5. To have a particular appearance or style: "That dress looks great on you</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6. To pay attention or be aware: "Look, I need you to listen to me for a moment</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7. To express an opinion or viewpoint: "From where I'm standing, it looks like a bad idea</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8. To expect or anticipate: "I'm looking forward to seeing you again</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9. To take care of or watch over: "Can you look after the kids while I'm out</a:t>
            </a:r>
            <a:r>
              <a:rPr lang="en-US" sz="1200" dirty="0" smtClean="0">
                <a:latin typeface="Nyala" pitchFamily="2" charset="0"/>
              </a:rPr>
              <a:t>?"</a:t>
            </a:r>
            <a:endParaRPr lang="en-US" sz="1200" dirty="0">
              <a:latin typeface="Nyala" pitchFamily="2" charset="0"/>
            </a:endParaRPr>
          </a:p>
          <a:p>
            <a:r>
              <a:rPr lang="en-US" sz="1200" dirty="0">
                <a:latin typeface="Nyala" pitchFamily="2" charset="0"/>
              </a:rPr>
              <a:t>10. To give the impression of being: "He looks like a professional athlete."</a:t>
            </a:r>
          </a:p>
        </p:txBody>
      </p:sp>
      <p:sp>
        <p:nvSpPr>
          <p:cNvPr id="8" name="Round Diagonal Corner Rectangle 7"/>
          <p:cNvSpPr/>
          <p:nvPr/>
        </p:nvSpPr>
        <p:spPr>
          <a:xfrm>
            <a:off x="2501348" y="-69575"/>
            <a:ext cx="2716695" cy="5267738"/>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Arial" pitchFamily="34" charset="0"/>
              <a:buChar char="•"/>
            </a:pPr>
            <a:r>
              <a:rPr lang="en-US" sz="1200" dirty="0">
                <a:latin typeface="Nyala" pitchFamily="2" charset="0"/>
              </a:rPr>
              <a:t>N</a:t>
            </a:r>
            <a:r>
              <a:rPr lang="en-US" sz="1200" dirty="0" smtClean="0">
                <a:latin typeface="Nyala" pitchFamily="2" charset="0"/>
              </a:rPr>
              <a:t>atural languages </a:t>
            </a:r>
            <a:r>
              <a:rPr lang="en-US" sz="1200" dirty="0">
                <a:latin typeface="Nyala" pitchFamily="2" charset="0"/>
              </a:rPr>
              <a:t>like English often exhibit ambiguity, which can lead to confusion or misinterpretation. The phrase "small dogs and cats" is a good example of this</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Depending on the context, "small dogs and cats" could mean</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1. Dogs and cats that are both small in size: "The animal shelter has a section for small dogs and cats</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2. Dogs that are small and cats of any size: "I saw small dogs and cats in the park today</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3. Dogs of any size and cats that are small: "The vet specializes in treating small dogs and cats</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In each of these cases, the phrase "small dogs and cats" could be interpreted in different ways, depending on the context and the speaker's intention. This is why it's important to consider the context and use other clues, such as tone of voice or body language, to help understand the meaning of ambiguous phrases.</a:t>
            </a:r>
          </a:p>
        </p:txBody>
      </p:sp>
      <p:sp>
        <p:nvSpPr>
          <p:cNvPr id="9" name="Round Diagonal Corner Rectangle 8"/>
          <p:cNvSpPr/>
          <p:nvPr/>
        </p:nvSpPr>
        <p:spPr>
          <a:xfrm>
            <a:off x="5098774" y="-159026"/>
            <a:ext cx="4045226" cy="5357189"/>
          </a:xfrm>
          <a:prstGeom prst="round2DiagRect">
            <a:avLst/>
          </a:prstGeom>
        </p:spPr>
        <p:style>
          <a:lnRef idx="2">
            <a:schemeClr val="dk1"/>
          </a:lnRef>
          <a:fillRef idx="1">
            <a:schemeClr val="lt1"/>
          </a:fillRef>
          <a:effectRef idx="0">
            <a:schemeClr val="dk1"/>
          </a:effectRef>
          <a:fontRef idx="minor">
            <a:schemeClr val="dk1"/>
          </a:fontRef>
        </p:style>
        <p:txBody>
          <a:bodyPr rtlCol="0" anchor="ctr"/>
          <a:lstStyle/>
          <a:p>
            <a:pPr marL="171450" indent="-171450">
              <a:buFont typeface="Arial" pitchFamily="34" charset="0"/>
              <a:buChar char="•"/>
            </a:pPr>
            <a:r>
              <a:rPr lang="en-US" sz="1200" dirty="0" smtClean="0">
                <a:latin typeface="Nyala" pitchFamily="2" charset="0"/>
              </a:rPr>
              <a:t>A </a:t>
            </a:r>
            <a:r>
              <a:rPr lang="en-US" sz="1200" dirty="0">
                <a:latin typeface="Nyala" pitchFamily="2" charset="0"/>
              </a:rPr>
              <a:t>single sentence can often be interpreted in more than one way, which can lead to ambiguity and inhibit reasoning. </a:t>
            </a:r>
          </a:p>
          <a:p>
            <a:pPr marL="171450" indent="-171450">
              <a:buFont typeface="Arial" pitchFamily="34" charset="0"/>
              <a:buChar char="•"/>
            </a:pPr>
            <a:r>
              <a:rPr lang="en-US" sz="1200" dirty="0" smtClean="0">
                <a:latin typeface="Nyala" pitchFamily="2" charset="0"/>
              </a:rPr>
              <a:t>The </a:t>
            </a:r>
            <a:r>
              <a:rPr lang="en-US" sz="1200" dirty="0">
                <a:latin typeface="Nyala" pitchFamily="2" charset="0"/>
              </a:rPr>
              <a:t>two examples </a:t>
            </a:r>
            <a:r>
              <a:rPr lang="en-US" sz="1200" dirty="0" smtClean="0">
                <a:latin typeface="Nyala" pitchFamily="2" charset="0"/>
              </a:rPr>
              <a:t>below are </a:t>
            </a:r>
            <a:r>
              <a:rPr lang="en-US" sz="1200" dirty="0">
                <a:latin typeface="Nyala" pitchFamily="2" charset="0"/>
              </a:rPr>
              <a:t>good illustrations of this</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1. "The boy saw a girl with a telescope" could be interpreted in two different ways</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 The boy saw a girl who was using a telescope to look at something.</a:t>
            </a:r>
          </a:p>
          <a:p>
            <a:pPr marL="171450" indent="-171450">
              <a:buFont typeface="Arial" pitchFamily="34" charset="0"/>
              <a:buChar char="•"/>
            </a:pPr>
            <a:r>
              <a:rPr lang="en-US" sz="1200" dirty="0">
                <a:latin typeface="Nyala" pitchFamily="2" charset="0"/>
              </a:rPr>
              <a:t>- The boy saw a girl and he was using a telescope to see her from a distance</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Depending on the context, either interpretation could be valid, and this ambiguity could lead to confusion or miscommunication</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2. "Our shoes are guaranteed to give you a fit" is another example of a sentence that can be interpreted in more than one way</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 Our shoes are guaranteed to fit you well and be comfortable.</a:t>
            </a:r>
          </a:p>
          <a:p>
            <a:pPr marL="171450" indent="-171450">
              <a:buFont typeface="Arial" pitchFamily="34" charset="0"/>
              <a:buChar char="•"/>
            </a:pPr>
            <a:r>
              <a:rPr lang="en-US" sz="1200" dirty="0">
                <a:latin typeface="Nyala" pitchFamily="2" charset="0"/>
              </a:rPr>
              <a:t>- Our shoes are guaranteed to cause you discomfort or pain</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Again, depending on the context and the speaker's intention, either interpretation could be valid, and this ambiguity could lead to confusion or misunderstanding</a:t>
            </a:r>
            <a:r>
              <a:rPr lang="en-US" sz="1200" dirty="0" smtClean="0">
                <a:latin typeface="Nyala" pitchFamily="2" charset="0"/>
              </a:rPr>
              <a:t>.</a:t>
            </a:r>
            <a:endParaRPr lang="en-US" sz="1200" dirty="0">
              <a:latin typeface="Nyala" pitchFamily="2" charset="0"/>
            </a:endParaRPr>
          </a:p>
          <a:p>
            <a:pPr marL="171450" indent="-171450">
              <a:buFont typeface="Arial" pitchFamily="34" charset="0"/>
              <a:buChar char="•"/>
            </a:pPr>
            <a:r>
              <a:rPr lang="en-US" sz="1200" dirty="0">
                <a:latin typeface="Nyala" pitchFamily="2" charset="0"/>
              </a:rPr>
              <a:t>To avoid ambiguity and promote clear communication, it's important to consider the context and use additional information or cues to help clarify the intended meaning of a sentence.</a:t>
            </a:r>
          </a:p>
        </p:txBody>
      </p:sp>
    </p:spTree>
    <p:extLst>
      <p:ext uri="{BB962C8B-B14F-4D97-AF65-F5344CB8AC3E}">
        <p14:creationId xmlns:p14="http://schemas.microsoft.com/office/powerpoint/2010/main" val="347991422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9514" y="3279912"/>
            <a:ext cx="4462670" cy="1659835"/>
          </a:xfrm>
        </p:spPr>
        <p:txBody>
          <a:bodyPr>
            <a:normAutofit lnSpcReduction="10000"/>
          </a:bodyPr>
          <a:lstStyle/>
          <a:p>
            <a:pPr marL="457200" indent="-457200">
              <a:lnSpc>
                <a:spcPct val="90000"/>
              </a:lnSpc>
              <a:buFont typeface="Arial" pitchFamily="34" charset="0"/>
              <a:buChar char="•"/>
            </a:pPr>
            <a:r>
              <a:rPr lang="en-US" altLang="en-US" dirty="0">
                <a:solidFill>
                  <a:schemeClr val="tx1"/>
                </a:solidFill>
                <a:latin typeface="Nyala" pitchFamily="2" charset="0"/>
              </a:rPr>
              <a:t>Ambiguity makes reasoning difficult and incomplete. </a:t>
            </a:r>
          </a:p>
          <a:p>
            <a:pPr marL="633413" lvl="1" indent="-342900" algn="l">
              <a:lnSpc>
                <a:spcPct val="90000"/>
              </a:lnSpc>
              <a:buFont typeface="Wingdings" pitchFamily="2" charset="2"/>
              <a:buChar char="F"/>
            </a:pPr>
            <a:r>
              <a:rPr lang="en-US" altLang="en-US" sz="2000" dirty="0">
                <a:solidFill>
                  <a:schemeClr val="tx1"/>
                </a:solidFill>
                <a:latin typeface="Nyala" pitchFamily="2" charset="0"/>
              </a:rPr>
              <a:t>Hence we need formal languages to express facts and concepts in an unambiguous and well-defined way.</a:t>
            </a:r>
          </a:p>
          <a:p>
            <a:endParaRPr lang="en-US" dirty="0"/>
          </a:p>
        </p:txBody>
      </p:sp>
      <p:sp>
        <p:nvSpPr>
          <p:cNvPr id="3" name="Slide Number Placeholder 2"/>
          <p:cNvSpPr>
            <a:spLocks noGrp="1"/>
          </p:cNvSpPr>
          <p:nvPr>
            <p:ph type="sldNum" sz="quarter" idx="12"/>
          </p:nvPr>
        </p:nvSpPr>
        <p:spPr/>
        <p:txBody>
          <a:bodyPr/>
          <a:lstStyle/>
          <a:p>
            <a:fld id="{B82CCC60-E8CD-4174-8B1A-7DF615B22EEF}" type="slidenum">
              <a:rPr lang="en-US" smtClean="0"/>
              <a:pPr/>
              <a:t>21</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532243" cy="1600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4532241" cy="142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242" y="1"/>
            <a:ext cx="4611757"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3251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68965" y="154531"/>
            <a:ext cx="6571913" cy="725349"/>
          </a:xfrm>
        </p:spPr>
        <p:txBody>
          <a:bodyPr>
            <a:normAutofit/>
          </a:bodyPr>
          <a:lstStyle/>
          <a:p>
            <a:pPr eaLnBrk="1" fontAlgn="auto" hangingPunct="1">
              <a:spcAft>
                <a:spcPts val="0"/>
              </a:spcAft>
              <a:defRPr/>
            </a:pPr>
            <a:r>
              <a:rPr lang="en-US" sz="3200" dirty="0">
                <a:latin typeface="Nyala" pitchFamily="2" charset="0"/>
              </a:rPr>
              <a:t>Knowledge Representation Languages</a:t>
            </a:r>
          </a:p>
        </p:txBody>
      </p:sp>
      <p:sp>
        <p:nvSpPr>
          <p:cNvPr id="45059" name="Rectangle 3"/>
          <p:cNvSpPr>
            <a:spLocks noGrp="1" noChangeArrowheads="1"/>
          </p:cNvSpPr>
          <p:nvPr>
            <p:ph idx="1"/>
          </p:nvPr>
        </p:nvSpPr>
        <p:spPr>
          <a:xfrm>
            <a:off x="0" y="1166855"/>
            <a:ext cx="6897757" cy="3862345"/>
          </a:xfrm>
        </p:spPr>
        <p:txBody>
          <a:bodyPr>
            <a:normAutofit lnSpcReduction="10000"/>
          </a:bodyPr>
          <a:lstStyle/>
          <a:p>
            <a:pPr eaLnBrk="1" hangingPunct="1">
              <a:lnSpc>
                <a:spcPct val="90000"/>
              </a:lnSpc>
              <a:defRPr/>
            </a:pPr>
            <a:r>
              <a:rPr lang="en-US" altLang="en-US" sz="2800" dirty="0">
                <a:latin typeface="Nyala" pitchFamily="2" charset="0"/>
              </a:rPr>
              <a:t>What makes it different from Programming Languages and </a:t>
            </a:r>
            <a:r>
              <a:rPr lang="en-US" altLang="en-US" sz="2800" dirty="0" smtClean="0">
                <a:latin typeface="Nyala" pitchFamily="2" charset="0"/>
              </a:rPr>
              <a:t>Natural Language?</a:t>
            </a:r>
            <a:endParaRPr lang="en-US" altLang="en-US" sz="2800" dirty="0">
              <a:latin typeface="Nyala" pitchFamily="2" charset="0"/>
            </a:endParaRPr>
          </a:p>
          <a:p>
            <a:pPr lvl="1" eaLnBrk="1" hangingPunct="1">
              <a:lnSpc>
                <a:spcPct val="90000"/>
              </a:lnSpc>
              <a:buFont typeface="Wingdings" pitchFamily="2" charset="2"/>
              <a:buChar char="T"/>
              <a:defRPr/>
            </a:pPr>
            <a:r>
              <a:rPr lang="en-US" altLang="en-US" sz="2400" dirty="0">
                <a:latin typeface="Nyala" pitchFamily="2" charset="0"/>
              </a:rPr>
              <a:t>Programming languages are designed to completely describe the state of the computer and how it changes as the program executes.  (they are not expressive since they can not </a:t>
            </a:r>
            <a:r>
              <a:rPr lang="en-US" altLang="en-US" sz="2400" dirty="0" smtClean="0">
                <a:latin typeface="Nyala" pitchFamily="2" charset="0"/>
              </a:rPr>
              <a:t>infer).</a:t>
            </a:r>
            <a:endParaRPr lang="en-US" altLang="en-US" sz="2400" dirty="0">
              <a:latin typeface="Nyala" pitchFamily="2" charset="0"/>
            </a:endParaRPr>
          </a:p>
          <a:p>
            <a:pPr lvl="1" eaLnBrk="1" hangingPunct="1">
              <a:lnSpc>
                <a:spcPct val="90000"/>
              </a:lnSpc>
              <a:buFont typeface="Wingdings" pitchFamily="2" charset="2"/>
              <a:buChar char="T"/>
              <a:defRPr/>
            </a:pPr>
            <a:r>
              <a:rPr lang="en-US" altLang="en-US" sz="2400" dirty="0">
                <a:latin typeface="Nyala" pitchFamily="2" charset="0"/>
              </a:rPr>
              <a:t>They do not offer easy ways to say what we want to </a:t>
            </a:r>
            <a:r>
              <a:rPr lang="en-US" altLang="en-US" sz="2400" dirty="0" smtClean="0">
                <a:latin typeface="Nyala" pitchFamily="2" charset="0"/>
              </a:rPr>
              <a:t>say.</a:t>
            </a:r>
            <a:endParaRPr lang="en-US" altLang="en-US" sz="2400" dirty="0">
              <a:latin typeface="Nyala" pitchFamily="2" charset="0"/>
            </a:endParaRPr>
          </a:p>
          <a:p>
            <a:pPr lvl="2" eaLnBrk="1" hangingPunct="1">
              <a:lnSpc>
                <a:spcPct val="90000"/>
              </a:lnSpc>
              <a:defRPr/>
            </a:pPr>
            <a:r>
              <a:rPr lang="en-US" altLang="en-US" sz="1800" dirty="0">
                <a:latin typeface="Nyala" pitchFamily="2" charset="0"/>
              </a:rPr>
              <a:t>E.g. How will you express the sentence </a:t>
            </a:r>
          </a:p>
          <a:p>
            <a:pPr lvl="3" eaLnBrk="1" hangingPunct="1">
              <a:lnSpc>
                <a:spcPct val="90000"/>
              </a:lnSpc>
              <a:buFont typeface="Wingdings" pitchFamily="2" charset="2"/>
              <a:buChar char="T"/>
              <a:defRPr/>
            </a:pPr>
            <a:r>
              <a:rPr lang="en-US" altLang="en-US" sz="1800" dirty="0">
                <a:latin typeface="Nyala" pitchFamily="2" charset="0"/>
              </a:rPr>
              <a:t>“The financial statement is wrong”, </a:t>
            </a:r>
          </a:p>
          <a:p>
            <a:pPr lvl="3" eaLnBrk="1" hangingPunct="1">
              <a:lnSpc>
                <a:spcPct val="90000"/>
              </a:lnSpc>
              <a:buFont typeface="Wingdings" pitchFamily="2" charset="2"/>
              <a:buChar char="T"/>
              <a:defRPr/>
            </a:pPr>
            <a:r>
              <a:rPr lang="en-US" altLang="en-US" sz="1800" dirty="0">
                <a:latin typeface="Nyala" pitchFamily="2" charset="0"/>
              </a:rPr>
              <a:t>You have a </a:t>
            </a:r>
            <a:r>
              <a:rPr lang="en-US" altLang="en-US" sz="1800" dirty="0" smtClean="0">
                <a:latin typeface="Nyala" pitchFamily="2" charset="0"/>
              </a:rPr>
              <a:t>headache.</a:t>
            </a:r>
            <a:endParaRPr lang="en-US" altLang="en-US" sz="1800" dirty="0">
              <a:latin typeface="Nyala" pitchFamily="2" charset="0"/>
            </a:endParaRPr>
          </a:p>
          <a:p>
            <a:pPr marL="1004887" lvl="3" indent="0" eaLnBrk="1" hangingPunct="1">
              <a:lnSpc>
                <a:spcPct val="90000"/>
              </a:lnSpc>
              <a:buFont typeface="Wingdings" pitchFamily="2" charset="2"/>
              <a:buNone/>
              <a:defRPr/>
            </a:pPr>
            <a:endParaRPr lang="en-US" altLang="en-US" sz="1800" dirty="0"/>
          </a:p>
        </p:txBody>
      </p:sp>
      <p:sp>
        <p:nvSpPr>
          <p:cNvPr id="4506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49EC9013-2C20-4599-8DB8-8F1A85618E6B}" type="slidenum">
              <a:rPr lang="en-US" altLang="en-US" sz="1400">
                <a:solidFill>
                  <a:srgbClr val="FFFFFF"/>
                </a:solidFill>
                <a:latin typeface="Arial" charset="0"/>
              </a:rPr>
              <a:pPr/>
              <a:t>22</a:t>
            </a:fld>
            <a:endParaRPr lang="en-US" altLang="en-US" sz="1400">
              <a:solidFill>
                <a:srgbClr val="FFFFFF"/>
              </a:solidFill>
              <a:latin typeface="Arial" charset="0"/>
            </a:endParaRPr>
          </a:p>
        </p:txBody>
      </p:sp>
    </p:spTree>
    <p:extLst>
      <p:ext uri="{BB962C8B-B14F-4D97-AF65-F5344CB8AC3E}">
        <p14:creationId xmlns:p14="http://schemas.microsoft.com/office/powerpoint/2010/main" val="163283260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wipe(down)">
                                      <p:cBhvr>
                                        <p:cTn id="7" dur="580">
                                          <p:stCondLst>
                                            <p:cond delay="0"/>
                                          </p:stCondLst>
                                        </p:cTn>
                                        <p:tgtEl>
                                          <p:spTgt spid="45059">
                                            <p:txEl>
                                              <p:pRg st="0" end="0"/>
                                            </p:txEl>
                                          </p:spTgt>
                                        </p:tgtEl>
                                      </p:cBhvr>
                                    </p:animEffect>
                                    <p:anim calcmode="lin" valueType="num">
                                      <p:cBhvr>
                                        <p:cTn id="8" dur="1822" tmFilter="0,0; 0.14,0.36; 0.43,0.73; 0.71,0.91; 1.0,1.0">
                                          <p:stCondLst>
                                            <p:cond delay="0"/>
                                          </p:stCondLst>
                                        </p:cTn>
                                        <p:tgtEl>
                                          <p:spTgt spid="45059">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5059">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5059">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5059">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5059">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5059">
                                            <p:txEl>
                                              <p:pRg st="0" end="0"/>
                                            </p:txEl>
                                          </p:spTgt>
                                        </p:tgtEl>
                                      </p:cBhvr>
                                      <p:to x="100000" y="60000"/>
                                    </p:animScale>
                                    <p:animScale>
                                      <p:cBhvr>
                                        <p:cTn id="14" dur="166" decel="50000">
                                          <p:stCondLst>
                                            <p:cond delay="676"/>
                                          </p:stCondLst>
                                        </p:cTn>
                                        <p:tgtEl>
                                          <p:spTgt spid="45059">
                                            <p:txEl>
                                              <p:pRg st="0" end="0"/>
                                            </p:txEl>
                                          </p:spTgt>
                                        </p:tgtEl>
                                      </p:cBhvr>
                                      <p:to x="100000" y="100000"/>
                                    </p:animScale>
                                    <p:animScale>
                                      <p:cBhvr>
                                        <p:cTn id="15" dur="26">
                                          <p:stCondLst>
                                            <p:cond delay="1312"/>
                                          </p:stCondLst>
                                        </p:cTn>
                                        <p:tgtEl>
                                          <p:spTgt spid="45059">
                                            <p:txEl>
                                              <p:pRg st="0" end="0"/>
                                            </p:txEl>
                                          </p:spTgt>
                                        </p:tgtEl>
                                      </p:cBhvr>
                                      <p:to x="100000" y="80000"/>
                                    </p:animScale>
                                    <p:animScale>
                                      <p:cBhvr>
                                        <p:cTn id="16" dur="166" decel="50000">
                                          <p:stCondLst>
                                            <p:cond delay="1338"/>
                                          </p:stCondLst>
                                        </p:cTn>
                                        <p:tgtEl>
                                          <p:spTgt spid="45059">
                                            <p:txEl>
                                              <p:pRg st="0" end="0"/>
                                            </p:txEl>
                                          </p:spTgt>
                                        </p:tgtEl>
                                      </p:cBhvr>
                                      <p:to x="100000" y="100000"/>
                                    </p:animScale>
                                    <p:animScale>
                                      <p:cBhvr>
                                        <p:cTn id="17" dur="26">
                                          <p:stCondLst>
                                            <p:cond delay="1642"/>
                                          </p:stCondLst>
                                        </p:cTn>
                                        <p:tgtEl>
                                          <p:spTgt spid="45059">
                                            <p:txEl>
                                              <p:pRg st="0" end="0"/>
                                            </p:txEl>
                                          </p:spTgt>
                                        </p:tgtEl>
                                      </p:cBhvr>
                                      <p:to x="100000" y="90000"/>
                                    </p:animScale>
                                    <p:animScale>
                                      <p:cBhvr>
                                        <p:cTn id="18" dur="166" decel="50000">
                                          <p:stCondLst>
                                            <p:cond delay="1668"/>
                                          </p:stCondLst>
                                        </p:cTn>
                                        <p:tgtEl>
                                          <p:spTgt spid="45059">
                                            <p:txEl>
                                              <p:pRg st="0" end="0"/>
                                            </p:txEl>
                                          </p:spTgt>
                                        </p:tgtEl>
                                      </p:cBhvr>
                                      <p:to x="100000" y="100000"/>
                                    </p:animScale>
                                    <p:animScale>
                                      <p:cBhvr>
                                        <p:cTn id="19" dur="26">
                                          <p:stCondLst>
                                            <p:cond delay="1808"/>
                                          </p:stCondLst>
                                        </p:cTn>
                                        <p:tgtEl>
                                          <p:spTgt spid="45059">
                                            <p:txEl>
                                              <p:pRg st="0" end="0"/>
                                            </p:txEl>
                                          </p:spTgt>
                                        </p:tgtEl>
                                      </p:cBhvr>
                                      <p:to x="100000" y="95000"/>
                                    </p:animScale>
                                    <p:animScale>
                                      <p:cBhvr>
                                        <p:cTn id="20" dur="166" decel="50000">
                                          <p:stCondLst>
                                            <p:cond delay="1834"/>
                                          </p:stCondLst>
                                        </p:cTn>
                                        <p:tgtEl>
                                          <p:spTgt spid="45059">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45059">
                                            <p:txEl>
                                              <p:pRg st="1" end="1"/>
                                            </p:txEl>
                                          </p:spTgt>
                                        </p:tgtEl>
                                        <p:attrNameLst>
                                          <p:attrName>style.visibility</p:attrName>
                                        </p:attrNameLst>
                                      </p:cBhvr>
                                      <p:to>
                                        <p:strVal val="visible"/>
                                      </p:to>
                                    </p:set>
                                    <p:animEffect transition="in" filter="fade">
                                      <p:cBhvr>
                                        <p:cTn id="25" dur="1000"/>
                                        <p:tgtEl>
                                          <p:spTgt spid="45059">
                                            <p:txEl>
                                              <p:pRg st="1" end="1"/>
                                            </p:txEl>
                                          </p:spTgt>
                                        </p:tgtEl>
                                      </p:cBhvr>
                                    </p:animEffect>
                                    <p:anim calcmode="lin" valueType="num">
                                      <p:cBhvr>
                                        <p:cTn id="26" dur="1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450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5059">
                                            <p:txEl>
                                              <p:pRg st="2" end="2"/>
                                            </p:txEl>
                                          </p:spTgt>
                                        </p:tgtEl>
                                        <p:attrNameLst>
                                          <p:attrName>style.visibility</p:attrName>
                                        </p:attrNameLst>
                                      </p:cBhvr>
                                      <p:to>
                                        <p:strVal val="visible"/>
                                      </p:to>
                                    </p:set>
                                    <p:animEffect transition="in" filter="fade">
                                      <p:cBhvr>
                                        <p:cTn id="32" dur="1000"/>
                                        <p:tgtEl>
                                          <p:spTgt spid="45059">
                                            <p:txEl>
                                              <p:pRg st="2" end="2"/>
                                            </p:txEl>
                                          </p:spTgt>
                                        </p:tgtEl>
                                      </p:cBhvr>
                                    </p:animEffect>
                                    <p:anim calcmode="lin" valueType="num">
                                      <p:cBhvr>
                                        <p:cTn id="33" dur="1000" fill="hold"/>
                                        <p:tgtEl>
                                          <p:spTgt spid="4505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45059">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5059">
                                            <p:txEl>
                                              <p:pRg st="3" end="3"/>
                                            </p:txEl>
                                          </p:spTgt>
                                        </p:tgtEl>
                                        <p:attrNameLst>
                                          <p:attrName>style.visibility</p:attrName>
                                        </p:attrNameLst>
                                      </p:cBhvr>
                                      <p:to>
                                        <p:strVal val="visible"/>
                                      </p:to>
                                    </p:set>
                                    <p:animEffect transition="in" filter="fade">
                                      <p:cBhvr>
                                        <p:cTn id="37" dur="1000"/>
                                        <p:tgtEl>
                                          <p:spTgt spid="45059">
                                            <p:txEl>
                                              <p:pRg st="3" end="3"/>
                                            </p:txEl>
                                          </p:spTgt>
                                        </p:tgtEl>
                                      </p:cBhvr>
                                    </p:animEffect>
                                    <p:anim calcmode="lin" valueType="num">
                                      <p:cBhvr>
                                        <p:cTn id="38" dur="10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45059">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5059">
                                            <p:txEl>
                                              <p:pRg st="4" end="4"/>
                                            </p:txEl>
                                          </p:spTgt>
                                        </p:tgtEl>
                                        <p:attrNameLst>
                                          <p:attrName>style.visibility</p:attrName>
                                        </p:attrNameLst>
                                      </p:cBhvr>
                                      <p:to>
                                        <p:strVal val="visible"/>
                                      </p:to>
                                    </p:set>
                                    <p:animEffect transition="in" filter="fade">
                                      <p:cBhvr>
                                        <p:cTn id="42" dur="1000"/>
                                        <p:tgtEl>
                                          <p:spTgt spid="45059">
                                            <p:txEl>
                                              <p:pRg st="4" end="4"/>
                                            </p:txEl>
                                          </p:spTgt>
                                        </p:tgtEl>
                                      </p:cBhvr>
                                    </p:animEffect>
                                    <p:anim calcmode="lin" valueType="num">
                                      <p:cBhvr>
                                        <p:cTn id="43" dur="1000" fill="hold"/>
                                        <p:tgtEl>
                                          <p:spTgt spid="4505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45059">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5059">
                                            <p:txEl>
                                              <p:pRg st="5" end="5"/>
                                            </p:txEl>
                                          </p:spTgt>
                                        </p:tgtEl>
                                        <p:attrNameLst>
                                          <p:attrName>style.visibility</p:attrName>
                                        </p:attrNameLst>
                                      </p:cBhvr>
                                      <p:to>
                                        <p:strVal val="visible"/>
                                      </p:to>
                                    </p:set>
                                    <p:animEffect transition="in" filter="fade">
                                      <p:cBhvr>
                                        <p:cTn id="47" dur="1000"/>
                                        <p:tgtEl>
                                          <p:spTgt spid="45059">
                                            <p:txEl>
                                              <p:pRg st="5" end="5"/>
                                            </p:txEl>
                                          </p:spTgt>
                                        </p:tgtEl>
                                      </p:cBhvr>
                                    </p:animEffect>
                                    <p:anim calcmode="lin" valueType="num">
                                      <p:cBhvr>
                                        <p:cTn id="48" dur="1000" fill="hold"/>
                                        <p:tgtEl>
                                          <p:spTgt spid="45059">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4505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74" y="268357"/>
            <a:ext cx="6260905" cy="572644"/>
          </a:xfrm>
        </p:spPr>
        <p:txBody>
          <a:bodyPr>
            <a:normAutofit fontScale="90000"/>
          </a:bodyPr>
          <a:lstStyle/>
          <a:p>
            <a:pPr eaLnBrk="1" fontAlgn="auto" hangingPunct="1">
              <a:spcAft>
                <a:spcPts val="0"/>
              </a:spcAft>
              <a:defRPr/>
            </a:pPr>
            <a:r>
              <a:rPr lang="en-GB" dirty="0">
                <a:latin typeface="Nyala" pitchFamily="2" charset="0"/>
              </a:rPr>
              <a:t>Natural languages</a:t>
            </a:r>
          </a:p>
        </p:txBody>
      </p:sp>
      <p:sp>
        <p:nvSpPr>
          <p:cNvPr id="47107" name="Content Placeholder 2"/>
          <p:cNvSpPr>
            <a:spLocks noGrp="1"/>
          </p:cNvSpPr>
          <p:nvPr>
            <p:ph idx="1"/>
          </p:nvPr>
        </p:nvSpPr>
        <p:spPr>
          <a:xfrm>
            <a:off x="89452" y="1014883"/>
            <a:ext cx="6858000" cy="3511061"/>
          </a:xfrm>
        </p:spPr>
        <p:txBody>
          <a:bodyPr/>
          <a:lstStyle/>
          <a:p>
            <a:pPr lvl="1" eaLnBrk="1" hangingPunct="1">
              <a:lnSpc>
                <a:spcPct val="90000"/>
              </a:lnSpc>
              <a:buFont typeface="Wingdings 2" pitchFamily="18" charset="2"/>
              <a:buChar char="h"/>
            </a:pPr>
            <a:r>
              <a:rPr lang="en-US" altLang="en-US" sz="2400" dirty="0" smtClean="0">
                <a:latin typeface="Nyala" pitchFamily="2" charset="0"/>
              </a:rPr>
              <a:t> Natural languages are certainly expressive, </a:t>
            </a:r>
          </a:p>
          <a:p>
            <a:pPr lvl="1" eaLnBrk="1" hangingPunct="1">
              <a:lnSpc>
                <a:spcPct val="90000"/>
              </a:lnSpc>
              <a:buFont typeface="Wingdings 2" pitchFamily="18" charset="2"/>
              <a:buChar char="h"/>
            </a:pPr>
            <a:r>
              <a:rPr lang="en-US" altLang="en-US" sz="2400" dirty="0" smtClean="0">
                <a:latin typeface="Nyala" pitchFamily="2" charset="0"/>
              </a:rPr>
              <a:t> They help us for communication, not for representation.  </a:t>
            </a:r>
          </a:p>
          <a:p>
            <a:pPr lvl="1" eaLnBrk="1" hangingPunct="1">
              <a:lnSpc>
                <a:spcPct val="90000"/>
              </a:lnSpc>
              <a:buFont typeface="Wingdings 2" pitchFamily="18" charset="2"/>
              <a:buChar char="h"/>
            </a:pPr>
            <a:r>
              <a:rPr lang="en-US" altLang="en-US" sz="2400" dirty="0" smtClean="0">
                <a:latin typeface="Nyala" pitchFamily="2" charset="0"/>
              </a:rPr>
              <a:t> A good way for a speaker to get a listener to come to know something.</a:t>
            </a:r>
          </a:p>
          <a:p>
            <a:pPr lvl="1" eaLnBrk="1" hangingPunct="1">
              <a:lnSpc>
                <a:spcPct val="90000"/>
              </a:lnSpc>
              <a:buFont typeface="Wingdings 2" pitchFamily="18" charset="2"/>
              <a:buChar char="h"/>
            </a:pPr>
            <a:r>
              <a:rPr lang="en-US" altLang="en-US" sz="2400" dirty="0" smtClean="0">
                <a:latin typeface="Nyala" pitchFamily="2" charset="0"/>
              </a:rPr>
              <a:t> Natural language also suffers from ambiguity.</a:t>
            </a:r>
          </a:p>
          <a:p>
            <a:pPr lvl="2" eaLnBrk="1" hangingPunct="1">
              <a:lnSpc>
                <a:spcPct val="90000"/>
              </a:lnSpc>
            </a:pPr>
            <a:r>
              <a:rPr lang="en-US" altLang="en-US" sz="1800" dirty="0" smtClean="0">
                <a:latin typeface="Nyala" pitchFamily="2" charset="0"/>
              </a:rPr>
              <a:t>Small dogs and cats.</a:t>
            </a:r>
          </a:p>
          <a:p>
            <a:pPr lvl="2" eaLnBrk="1" hangingPunct="1">
              <a:lnSpc>
                <a:spcPct val="90000"/>
              </a:lnSpc>
            </a:pPr>
            <a:r>
              <a:rPr lang="en-US" altLang="en-US" sz="1800" dirty="0" smtClean="0">
                <a:latin typeface="Nyala" pitchFamily="2" charset="0"/>
              </a:rPr>
              <a:t>Dangerous men and locations.</a:t>
            </a:r>
          </a:p>
          <a:p>
            <a:pPr eaLnBrk="1" hangingPunct="1"/>
            <a:endParaRPr lang="en-GB" altLang="en-US" dirty="0" smtClean="0"/>
          </a:p>
          <a:p>
            <a:pPr eaLnBrk="1" hangingPunct="1"/>
            <a:endParaRPr lang="en-GB" altLang="en-US" dirty="0" smtClean="0"/>
          </a:p>
        </p:txBody>
      </p:sp>
      <p:sp>
        <p:nvSpPr>
          <p:cNvPr id="4710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49045772-03BB-4135-A7EC-1AEE9923562B}" type="slidenum">
              <a:rPr lang="en-US" altLang="en-US" sz="1400">
                <a:solidFill>
                  <a:srgbClr val="FFFFFF"/>
                </a:solidFill>
                <a:latin typeface="Arial" charset="0"/>
              </a:rPr>
              <a:pPr/>
              <a:t>23</a:t>
            </a:fld>
            <a:endParaRPr lang="en-US" altLang="en-US" sz="1400">
              <a:solidFill>
                <a:srgbClr val="FFFFFF"/>
              </a:solidFill>
              <a:latin typeface="Arial" charset="0"/>
            </a:endParaRPr>
          </a:p>
        </p:txBody>
      </p:sp>
    </p:spTree>
    <p:extLst>
      <p:ext uri="{BB962C8B-B14F-4D97-AF65-F5344CB8AC3E}">
        <p14:creationId xmlns:p14="http://schemas.microsoft.com/office/powerpoint/2010/main" val="1039623622"/>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fontAlgn="auto" hangingPunct="1">
              <a:spcAft>
                <a:spcPts val="0"/>
              </a:spcAft>
              <a:defRPr/>
            </a:pPr>
            <a:r>
              <a:rPr lang="en-US" sz="4000" dirty="0">
                <a:latin typeface="Nyala" pitchFamily="2" charset="0"/>
              </a:rPr>
              <a:t>Logics</a:t>
            </a:r>
          </a:p>
        </p:txBody>
      </p:sp>
      <p:sp>
        <p:nvSpPr>
          <p:cNvPr id="32771" name="Rectangle 3"/>
          <p:cNvSpPr>
            <a:spLocks noGrp="1" noChangeArrowheads="1"/>
          </p:cNvSpPr>
          <p:nvPr>
            <p:ph idx="1"/>
          </p:nvPr>
        </p:nvSpPr>
        <p:spPr>
          <a:xfrm>
            <a:off x="77490" y="1197405"/>
            <a:ext cx="6413610" cy="3946095"/>
          </a:xfrm>
        </p:spPr>
        <p:txBody>
          <a:bodyPr>
            <a:normAutofit fontScale="92500" lnSpcReduction="20000"/>
          </a:bodyPr>
          <a:lstStyle/>
          <a:p>
            <a:pPr>
              <a:defRPr/>
            </a:pPr>
            <a:r>
              <a:rPr lang="en-US" sz="2800" b="1" dirty="0">
                <a:latin typeface="Nyala" pitchFamily="2" charset="0"/>
              </a:rPr>
              <a:t>Logic</a:t>
            </a:r>
            <a:r>
              <a:rPr lang="en-US" sz="2800" dirty="0">
                <a:latin typeface="Nyala" pitchFamily="2" charset="0"/>
              </a:rPr>
              <a:t> is the science or art of </a:t>
            </a:r>
            <a:r>
              <a:rPr lang="en-US" sz="2800" dirty="0" smtClean="0">
                <a:latin typeface="Nyala" pitchFamily="2" charset="0"/>
              </a:rPr>
              <a:t>reasoning.</a:t>
            </a:r>
            <a:endParaRPr lang="en-US" sz="2800" dirty="0">
              <a:latin typeface="Nyala" pitchFamily="2" charset="0"/>
            </a:endParaRPr>
          </a:p>
          <a:p>
            <a:pPr marL="709613" lvl="1" indent="-342900" eaLnBrk="1" hangingPunct="1">
              <a:buFont typeface="Wingdings 2" pitchFamily="18" charset="2"/>
              <a:buChar char="h"/>
              <a:defRPr/>
            </a:pPr>
            <a:r>
              <a:rPr lang="en-US" sz="2500" dirty="0">
                <a:latin typeface="Nyala" pitchFamily="2" charset="0"/>
              </a:rPr>
              <a:t>Concerned with what is true and how we </a:t>
            </a:r>
            <a:r>
              <a:rPr lang="en-US" sz="2500" dirty="0" smtClean="0">
                <a:latin typeface="Nyala" pitchFamily="2" charset="0"/>
              </a:rPr>
              <a:t>know </a:t>
            </a:r>
            <a:r>
              <a:rPr lang="en-US" sz="2500" dirty="0">
                <a:latin typeface="Nyala" pitchFamily="2" charset="0"/>
              </a:rPr>
              <a:t>whether something is true.</a:t>
            </a:r>
          </a:p>
          <a:p>
            <a:pPr marL="609600" indent="-609600" eaLnBrk="1" hangingPunct="1">
              <a:defRPr/>
            </a:pPr>
            <a:r>
              <a:rPr lang="en-US" sz="2800" dirty="0">
                <a:latin typeface="Nyala" pitchFamily="2" charset="0"/>
              </a:rPr>
              <a:t>Two kinds of Logic</a:t>
            </a:r>
          </a:p>
          <a:p>
            <a:pPr lvl="3">
              <a:buFont typeface="Wingdings 2" pitchFamily="18" charset="2"/>
              <a:buChar char="?"/>
              <a:defRPr/>
            </a:pPr>
            <a:r>
              <a:rPr lang="en-US" sz="2100" b="1" dirty="0" smtClean="0">
                <a:latin typeface="Nyala" pitchFamily="2" charset="0"/>
              </a:rPr>
              <a:t> Propositional </a:t>
            </a:r>
            <a:r>
              <a:rPr lang="en-US" sz="2100" b="1" dirty="0">
                <a:latin typeface="Nyala" pitchFamily="2" charset="0"/>
              </a:rPr>
              <a:t>or Boolean Logic</a:t>
            </a:r>
          </a:p>
          <a:p>
            <a:pPr lvl="3">
              <a:buFont typeface="Wingdings 2" pitchFamily="18" charset="2"/>
              <a:buChar char="?"/>
              <a:defRPr/>
            </a:pPr>
            <a:r>
              <a:rPr lang="en-US" sz="2100" b="1" dirty="0" smtClean="0">
                <a:latin typeface="Nyala" pitchFamily="2" charset="0"/>
              </a:rPr>
              <a:t> First-order </a:t>
            </a:r>
            <a:r>
              <a:rPr lang="en-US" sz="2100" b="1" dirty="0">
                <a:latin typeface="Nyala" pitchFamily="2" charset="0"/>
              </a:rPr>
              <a:t>Logic</a:t>
            </a:r>
          </a:p>
          <a:p>
            <a:pPr>
              <a:defRPr/>
            </a:pPr>
            <a:r>
              <a:rPr lang="en-US" sz="2000" dirty="0">
                <a:latin typeface="Nyala" pitchFamily="2" charset="0"/>
              </a:rPr>
              <a:t>In both propositional and first order logic, a sentence represents a fact and the agent either believes the sentence to be </a:t>
            </a:r>
            <a:r>
              <a:rPr lang="en-US" sz="2000" b="1" dirty="0">
                <a:solidFill>
                  <a:schemeClr val="bg1"/>
                </a:solidFill>
                <a:latin typeface="Nyala" pitchFamily="2" charset="0"/>
              </a:rPr>
              <a:t>true</a:t>
            </a:r>
            <a:r>
              <a:rPr lang="en-US" sz="2000" dirty="0">
                <a:latin typeface="Nyala" pitchFamily="2" charset="0"/>
              </a:rPr>
              <a:t>, believes it to be </a:t>
            </a:r>
            <a:r>
              <a:rPr lang="en-US" sz="2000" b="1" dirty="0">
                <a:solidFill>
                  <a:schemeClr val="bg1"/>
                </a:solidFill>
                <a:latin typeface="Nyala" pitchFamily="2" charset="0"/>
              </a:rPr>
              <a:t>false</a:t>
            </a:r>
            <a:r>
              <a:rPr lang="en-US" sz="2000" dirty="0">
                <a:latin typeface="Nyala" pitchFamily="2" charset="0"/>
              </a:rPr>
              <a:t>, or is </a:t>
            </a:r>
            <a:r>
              <a:rPr lang="en-US" sz="2000" b="1" dirty="0">
                <a:solidFill>
                  <a:schemeClr val="bg1"/>
                </a:solidFill>
                <a:latin typeface="Nyala" pitchFamily="2" charset="0"/>
              </a:rPr>
              <a:t>unable to conclude </a:t>
            </a:r>
            <a:r>
              <a:rPr lang="en-US" sz="2000" dirty="0">
                <a:latin typeface="Nyala" pitchFamily="2" charset="0"/>
              </a:rPr>
              <a:t>either way. </a:t>
            </a:r>
            <a:r>
              <a:rPr lang="en-US" sz="2000" dirty="0" smtClean="0">
                <a:latin typeface="Nyala" pitchFamily="2" charset="0"/>
              </a:rPr>
              <a:t>    </a:t>
            </a:r>
          </a:p>
          <a:p>
            <a:pPr lvl="1">
              <a:buFont typeface="Wingdings 2" pitchFamily="18" charset="2"/>
              <a:buChar char="h"/>
              <a:defRPr/>
            </a:pPr>
            <a:r>
              <a:rPr lang="en-US" sz="2000" dirty="0" smtClean="0">
                <a:latin typeface="Nyala" pitchFamily="2" charset="0"/>
              </a:rPr>
              <a:t>These </a:t>
            </a:r>
            <a:r>
              <a:rPr lang="en-US" sz="2000" dirty="0">
                <a:latin typeface="Nyala" pitchFamily="2" charset="0"/>
              </a:rPr>
              <a:t>logics therefore have three possible states of belief.</a:t>
            </a:r>
          </a:p>
          <a:p>
            <a:pPr>
              <a:defRPr/>
            </a:pPr>
            <a:r>
              <a:rPr lang="en-US" sz="2000" dirty="0">
                <a:latin typeface="Nyala" pitchFamily="2" charset="0"/>
              </a:rPr>
              <a:t>Systems using probability theory, on the other hand, can have any degree of belief, ranging from 0(total disbelief) to 1 (total belief).</a:t>
            </a:r>
          </a:p>
        </p:txBody>
      </p:sp>
      <p:sp>
        <p:nvSpPr>
          <p:cNvPr id="4915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969DE175-CDC4-4D7E-BDB3-1464CBC52D7D}" type="slidenum">
              <a:rPr lang="en-US" altLang="en-US" sz="1400">
                <a:solidFill>
                  <a:srgbClr val="FFFFFF"/>
                </a:solidFill>
                <a:latin typeface="Arial" charset="0"/>
              </a:rPr>
              <a:pPr/>
              <a:t>24</a:t>
            </a:fld>
            <a:endParaRPr lang="en-US" altLang="en-US" sz="1400">
              <a:solidFill>
                <a:srgbClr val="FFFFFF"/>
              </a:solidFill>
              <a:latin typeface="Arial" charset="0"/>
            </a:endParaRPr>
          </a:p>
        </p:txBody>
      </p:sp>
    </p:spTree>
    <p:extLst>
      <p:ext uri="{BB962C8B-B14F-4D97-AF65-F5344CB8AC3E}">
        <p14:creationId xmlns:p14="http://schemas.microsoft.com/office/powerpoint/2010/main" val="2399051917"/>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145" y="137996"/>
            <a:ext cx="7940659" cy="916230"/>
          </a:xfrm>
        </p:spPr>
        <p:txBody>
          <a:bodyPr>
            <a:normAutofit/>
          </a:bodyPr>
          <a:lstStyle/>
          <a:p>
            <a:pPr eaLnBrk="1" hangingPunct="1">
              <a:defRPr/>
            </a:pPr>
            <a:r>
              <a:rPr lang="en-GB" dirty="0">
                <a:latin typeface="Nyala" pitchFamily="2" charset="0"/>
              </a:rPr>
              <a:t>Propositional Logic</a:t>
            </a:r>
          </a:p>
        </p:txBody>
      </p:sp>
      <p:sp>
        <p:nvSpPr>
          <p:cNvPr id="51203" name="Content Placeholder 2"/>
          <p:cNvSpPr>
            <a:spLocks noGrp="1"/>
          </p:cNvSpPr>
          <p:nvPr>
            <p:ph idx="1"/>
          </p:nvPr>
        </p:nvSpPr>
        <p:spPr>
          <a:xfrm>
            <a:off x="119269" y="1321904"/>
            <a:ext cx="9024731" cy="3656072"/>
          </a:xfrm>
        </p:spPr>
        <p:txBody>
          <a:bodyPr>
            <a:normAutofit/>
          </a:bodyPr>
          <a:lstStyle/>
          <a:p>
            <a:pPr eaLnBrk="1" hangingPunct="1"/>
            <a:r>
              <a:rPr lang="en-GB" altLang="en-US" dirty="0" smtClean="0">
                <a:latin typeface="Nyala" pitchFamily="2" charset="0"/>
              </a:rPr>
              <a:t>It is a very simple logic.</a:t>
            </a:r>
          </a:p>
          <a:p>
            <a:pPr eaLnBrk="1" hangingPunct="1"/>
            <a:r>
              <a:rPr lang="en-GB" altLang="en-US" dirty="0" smtClean="0">
                <a:latin typeface="Nyala" pitchFamily="2" charset="0"/>
              </a:rPr>
              <a:t>Symbols represent facts.</a:t>
            </a:r>
          </a:p>
          <a:p>
            <a:pPr eaLnBrk="1" hangingPunct="1"/>
            <a:r>
              <a:rPr lang="en-GB" altLang="en-US" dirty="0" smtClean="0">
                <a:latin typeface="Nyala" pitchFamily="2" charset="0"/>
              </a:rPr>
              <a:t>Symbols of propositional logic are the logical </a:t>
            </a:r>
            <a:r>
              <a:rPr lang="en-GB" altLang="en-US" dirty="0" smtClean="0">
                <a:solidFill>
                  <a:srgbClr val="FF0000"/>
                </a:solidFill>
                <a:latin typeface="Nyala" pitchFamily="2" charset="0"/>
              </a:rPr>
              <a:t>TRUE</a:t>
            </a:r>
            <a:r>
              <a:rPr lang="en-GB" altLang="en-US" dirty="0" smtClean="0">
                <a:latin typeface="Nyala" pitchFamily="2" charset="0"/>
              </a:rPr>
              <a:t> and </a:t>
            </a:r>
            <a:r>
              <a:rPr lang="en-GB" altLang="en-US" dirty="0" smtClean="0">
                <a:solidFill>
                  <a:srgbClr val="FF0000"/>
                </a:solidFill>
                <a:latin typeface="Nyala" pitchFamily="2" charset="0"/>
              </a:rPr>
              <a:t>FALSE.</a:t>
            </a:r>
          </a:p>
          <a:p>
            <a:pPr lvl="1">
              <a:buFont typeface="Wingdings 2" pitchFamily="18" charset="2"/>
              <a:buChar char="h"/>
            </a:pPr>
            <a:r>
              <a:rPr lang="en-GB" altLang="en-US" dirty="0" smtClean="0">
                <a:latin typeface="Nyala" pitchFamily="2" charset="0"/>
              </a:rPr>
              <a:t>	E.g. P ≡ AAU  is one of the accredited universities in Africa   (may or may not be true).</a:t>
            </a:r>
          </a:p>
          <a:p>
            <a:pPr eaLnBrk="1" hangingPunct="1"/>
            <a:r>
              <a:rPr lang="en-GB" altLang="en-US" dirty="0" smtClean="0">
                <a:latin typeface="Nyala" pitchFamily="2" charset="0"/>
              </a:rPr>
              <a:t>Propositional symbols can be combined using </a:t>
            </a:r>
            <a:r>
              <a:rPr lang="en-GB" altLang="en-US" b="1" dirty="0" smtClean="0">
                <a:solidFill>
                  <a:srgbClr val="FF0000"/>
                </a:solidFill>
                <a:latin typeface="Nyala" pitchFamily="2" charset="0"/>
              </a:rPr>
              <a:t>Boolean</a:t>
            </a:r>
            <a:r>
              <a:rPr lang="en-GB" altLang="en-US" dirty="0" smtClean="0">
                <a:solidFill>
                  <a:srgbClr val="FF0000"/>
                </a:solidFill>
                <a:latin typeface="Nyala" pitchFamily="2" charset="0"/>
              </a:rPr>
              <a:t> </a:t>
            </a:r>
            <a:r>
              <a:rPr lang="en-GB" altLang="en-US" b="1" dirty="0" smtClean="0">
                <a:solidFill>
                  <a:srgbClr val="FF0000"/>
                </a:solidFill>
                <a:latin typeface="Nyala" pitchFamily="2" charset="0"/>
              </a:rPr>
              <a:t>connectives</a:t>
            </a:r>
            <a:r>
              <a:rPr lang="en-GB" altLang="en-US" dirty="0" smtClean="0">
                <a:latin typeface="Nyala" pitchFamily="2" charset="0"/>
              </a:rPr>
              <a:t> to generate sentences with more complex meaning.</a:t>
            </a:r>
          </a:p>
          <a:p>
            <a:pPr eaLnBrk="1" hangingPunct="1"/>
            <a:endParaRPr lang="en-GB" altLang="en-US" dirty="0" smtClean="0">
              <a:latin typeface="Nyala" pitchFamily="2" charset="0"/>
            </a:endParaRPr>
          </a:p>
          <a:p>
            <a:pPr eaLnBrk="1" hangingPunct="1">
              <a:buFont typeface="Wingdings" pitchFamily="2" charset="2"/>
              <a:buNone/>
            </a:pPr>
            <a:endParaRPr lang="en-GB" altLang="en-US" dirty="0" smtClean="0">
              <a:latin typeface="Nyala" pitchFamily="2" charset="0"/>
            </a:endParaRPr>
          </a:p>
        </p:txBody>
      </p:sp>
      <p:sp>
        <p:nvSpPr>
          <p:cNvPr id="5120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4CCFC0C9-4548-4D49-BE92-0D5B0C1FBFC2}" type="slidenum">
              <a:rPr lang="en-US" altLang="en-US" sz="1400">
                <a:solidFill>
                  <a:srgbClr val="FFFFFF"/>
                </a:solidFill>
                <a:latin typeface="Arial" charset="0"/>
              </a:rPr>
              <a:pPr/>
              <a:t>25</a:t>
            </a:fld>
            <a:endParaRPr lang="en-US" altLang="en-US" sz="1400">
              <a:solidFill>
                <a:srgbClr val="FFFFFF"/>
              </a:solidFill>
              <a:latin typeface="Arial" charset="0"/>
            </a:endParaRPr>
          </a:p>
        </p:txBody>
      </p:sp>
    </p:spTree>
    <p:extLst>
      <p:ext uri="{BB962C8B-B14F-4D97-AF65-F5344CB8AC3E}">
        <p14:creationId xmlns:p14="http://schemas.microsoft.com/office/powerpoint/2010/main" val="240355284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GB" dirty="0">
                <a:latin typeface="Nyala" pitchFamily="2" charset="0"/>
              </a:rPr>
              <a:t>First </a:t>
            </a:r>
            <a:r>
              <a:rPr lang="en-GB" dirty="0" smtClean="0">
                <a:latin typeface="Nyala" pitchFamily="2" charset="0"/>
              </a:rPr>
              <a:t>Order Logic</a:t>
            </a:r>
            <a:endParaRPr lang="en-GB" dirty="0">
              <a:latin typeface="Nyala" pitchFamily="2" charset="0"/>
            </a:endParaRPr>
          </a:p>
        </p:txBody>
      </p:sp>
      <p:sp>
        <p:nvSpPr>
          <p:cNvPr id="53251" name="Content Placeholder 2"/>
          <p:cNvSpPr>
            <a:spLocks noGrp="1"/>
          </p:cNvSpPr>
          <p:nvPr>
            <p:ph idx="1"/>
          </p:nvPr>
        </p:nvSpPr>
        <p:spPr>
          <a:xfrm>
            <a:off x="0" y="1330232"/>
            <a:ext cx="9144000" cy="3512213"/>
          </a:xfrm>
        </p:spPr>
        <p:txBody>
          <a:bodyPr>
            <a:normAutofit/>
          </a:bodyPr>
          <a:lstStyle/>
          <a:p>
            <a:pPr eaLnBrk="1" hangingPunct="1"/>
            <a:r>
              <a:rPr lang="en-GB" altLang="en-US" sz="2400" dirty="0" smtClean="0">
                <a:latin typeface="Nyala" pitchFamily="2" charset="0"/>
              </a:rPr>
              <a:t>Commits the representation of the world in terms of </a:t>
            </a:r>
            <a:r>
              <a:rPr lang="en-GB" altLang="en-US" sz="2400" b="1" dirty="0" smtClean="0">
                <a:latin typeface="Nyala" pitchFamily="2" charset="0"/>
              </a:rPr>
              <a:t>objects</a:t>
            </a:r>
            <a:r>
              <a:rPr lang="en-GB" altLang="en-US" sz="2400" dirty="0" smtClean="0">
                <a:latin typeface="Nyala" pitchFamily="2" charset="0"/>
              </a:rPr>
              <a:t> and </a:t>
            </a:r>
            <a:r>
              <a:rPr lang="en-GB" altLang="en-US" sz="2400" b="1" dirty="0" smtClean="0">
                <a:latin typeface="Nyala" pitchFamily="2" charset="0"/>
              </a:rPr>
              <a:t>predicates</a:t>
            </a:r>
            <a:r>
              <a:rPr lang="en-GB" altLang="en-US" sz="2400" dirty="0" smtClean="0">
                <a:latin typeface="Nyala" pitchFamily="2" charset="0"/>
              </a:rPr>
              <a:t> on objects.</a:t>
            </a:r>
          </a:p>
          <a:p>
            <a:pPr lvl="1" eaLnBrk="1" hangingPunct="1">
              <a:buFont typeface="Wingdings" pitchFamily="2" charset="2"/>
              <a:buChar char="]"/>
            </a:pPr>
            <a:r>
              <a:rPr lang="en-GB" altLang="en-US" sz="2400" dirty="0" smtClean="0">
                <a:latin typeface="Nyala" pitchFamily="2" charset="0"/>
              </a:rPr>
              <a:t> Predicates may be properties, relationships.</a:t>
            </a:r>
          </a:p>
          <a:p>
            <a:pPr lvl="1" eaLnBrk="1" hangingPunct="1">
              <a:buFont typeface="Wingdings" pitchFamily="2" charset="2"/>
              <a:buChar char="]"/>
            </a:pPr>
            <a:r>
              <a:rPr lang="en-GB" altLang="en-US" sz="2400" dirty="0" smtClean="0">
                <a:latin typeface="Nyala" pitchFamily="2" charset="0"/>
              </a:rPr>
              <a:t> Uses connectives and quantifiers.</a:t>
            </a:r>
          </a:p>
          <a:p>
            <a:pPr eaLnBrk="1" hangingPunct="1"/>
            <a:r>
              <a:rPr lang="en-GB" altLang="en-US" sz="2400" dirty="0" smtClean="0">
                <a:latin typeface="Nyala" pitchFamily="2" charset="0"/>
              </a:rPr>
              <a:t>Later, we will see</a:t>
            </a:r>
          </a:p>
          <a:p>
            <a:pPr lvl="1" eaLnBrk="1" hangingPunct="1">
              <a:buFont typeface="Wingdings" pitchFamily="2" charset="2"/>
              <a:buChar char="]"/>
            </a:pPr>
            <a:r>
              <a:rPr lang="en-GB" altLang="en-US" sz="2400" dirty="0" smtClean="0">
                <a:latin typeface="Nyala" pitchFamily="2" charset="0"/>
              </a:rPr>
              <a:t> FOL is able to capture a good deal of what we know about the world.</a:t>
            </a:r>
          </a:p>
          <a:p>
            <a:pPr lvl="1" eaLnBrk="1" hangingPunct="1">
              <a:buFont typeface="Wingdings" pitchFamily="2" charset="2"/>
              <a:buChar char="]"/>
            </a:pPr>
            <a:r>
              <a:rPr lang="en-GB" altLang="en-US" sz="2400" dirty="0" smtClean="0">
                <a:latin typeface="Nyala" pitchFamily="2" charset="0"/>
              </a:rPr>
              <a:t> FOL is used to represent and deduct facts.</a:t>
            </a:r>
          </a:p>
        </p:txBody>
      </p:sp>
      <p:sp>
        <p:nvSpPr>
          <p:cNvPr id="532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3BE7DCDA-168E-482D-9727-9014FB78647F}" type="slidenum">
              <a:rPr lang="en-US" altLang="en-US" sz="1400">
                <a:solidFill>
                  <a:srgbClr val="FFFFFF"/>
                </a:solidFill>
                <a:latin typeface="Arial" charset="0"/>
              </a:rPr>
              <a:pPr/>
              <a:t>26</a:t>
            </a:fld>
            <a:endParaRPr lang="en-US" altLang="en-US" sz="1400">
              <a:solidFill>
                <a:srgbClr val="FFFFFF"/>
              </a:solidFill>
              <a:latin typeface="Arial" charset="0"/>
            </a:endParaRPr>
          </a:p>
        </p:txBody>
      </p:sp>
    </p:spTree>
    <p:extLst>
      <p:ext uri="{BB962C8B-B14F-4D97-AF65-F5344CB8AC3E}">
        <p14:creationId xmlns:p14="http://schemas.microsoft.com/office/powerpoint/2010/main" val="276178196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39147" y="3706882"/>
            <a:ext cx="3924300" cy="1200150"/>
          </a:xfrm>
        </p:spPr>
        <p:txBody>
          <a:bodyPr/>
          <a:lstStyle/>
          <a:p>
            <a:pPr eaLnBrk="1" fontAlgn="auto" hangingPunct="1">
              <a:spcAft>
                <a:spcPts val="0"/>
              </a:spcAft>
              <a:defRPr/>
            </a:pPr>
            <a:r>
              <a:rPr lang="en-US" dirty="0">
                <a:latin typeface="Nyala" pitchFamily="2" charset="0"/>
              </a:rPr>
              <a:t>Propositional </a:t>
            </a:r>
            <a:r>
              <a:rPr lang="en-US" dirty="0" smtClean="0">
                <a:latin typeface="Nyala" pitchFamily="2" charset="0"/>
              </a:rPr>
              <a:t>Logic</a:t>
            </a:r>
            <a:endParaRPr lang="en-US" dirty="0">
              <a:latin typeface="Nyala" pitchFamily="2"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44" y="738740"/>
            <a:ext cx="3369365" cy="3087646"/>
          </a:xfrm>
          <a:prstGeom prst="rect">
            <a:avLst/>
          </a:prstGeom>
          <a:ln>
            <a:noFill/>
          </a:ln>
          <a:effectLst>
            <a:outerShdw blurRad="44450" dist="27940" dir="5400000" algn="ctr">
              <a:srgbClr val="000000">
                <a:alpha val="32000"/>
              </a:srgbClr>
            </a:outerShdw>
          </a:effectLst>
          <a:scene3d>
            <a:camera prst="perspectiveRelaxedModerately"/>
            <a:lightRig rig="balanced" dir="t">
              <a:rot lat="0" lon="0" rev="8700000"/>
            </a:lightRig>
          </a:scene3d>
          <a:sp3d>
            <a:bevelT w="190500" h="38100" prst="divo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1131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33564" y="97649"/>
            <a:ext cx="7940659" cy="916230"/>
          </a:xfrm>
        </p:spPr>
        <p:txBody>
          <a:bodyPr>
            <a:normAutofit/>
          </a:bodyPr>
          <a:lstStyle/>
          <a:p>
            <a:pPr eaLnBrk="1" hangingPunct="1">
              <a:defRPr/>
            </a:pPr>
            <a:r>
              <a:rPr lang="en-US" sz="3600" dirty="0">
                <a:latin typeface="Nyala" pitchFamily="2" charset="0"/>
              </a:rPr>
              <a:t>Propositional </a:t>
            </a:r>
            <a:r>
              <a:rPr lang="en-US" sz="3600" dirty="0" smtClean="0">
                <a:latin typeface="Nyala" pitchFamily="2" charset="0"/>
              </a:rPr>
              <a:t>Logic (PL)</a:t>
            </a:r>
            <a:endParaRPr lang="en-US" sz="3600" dirty="0">
              <a:latin typeface="Nyala" pitchFamily="2" charset="0"/>
            </a:endParaRPr>
          </a:p>
        </p:txBody>
      </p:sp>
      <p:sp>
        <p:nvSpPr>
          <p:cNvPr id="57347" name="Rectangle 3"/>
          <p:cNvSpPr>
            <a:spLocks noGrp="1"/>
          </p:cNvSpPr>
          <p:nvPr>
            <p:ph idx="1"/>
          </p:nvPr>
        </p:nvSpPr>
        <p:spPr>
          <a:xfrm>
            <a:off x="0" y="1302026"/>
            <a:ext cx="9069104" cy="3747051"/>
          </a:xfrm>
        </p:spPr>
        <p:txBody>
          <a:bodyPr>
            <a:normAutofit fontScale="77500" lnSpcReduction="20000"/>
          </a:bodyPr>
          <a:lstStyle/>
          <a:p>
            <a:pPr marL="115888" indent="-115888" eaLnBrk="1" hangingPunct="1">
              <a:lnSpc>
                <a:spcPct val="90000"/>
              </a:lnSpc>
            </a:pPr>
            <a:r>
              <a:rPr lang="en-US" altLang="en-US" dirty="0" smtClean="0">
                <a:latin typeface="Nyala" pitchFamily="2" charset="0"/>
              </a:rPr>
              <a:t>A simple language useful for showing key ideas and definitions. </a:t>
            </a:r>
          </a:p>
          <a:p>
            <a:pPr marL="115888" indent="-115888" eaLnBrk="1" hangingPunct="1">
              <a:lnSpc>
                <a:spcPct val="90000"/>
              </a:lnSpc>
            </a:pPr>
            <a:r>
              <a:rPr lang="en-US" altLang="en-US" sz="2600" b="1" dirty="0" smtClean="0">
                <a:latin typeface="Nyala" pitchFamily="2" charset="0"/>
              </a:rPr>
              <a:t>Syntax: </a:t>
            </a:r>
            <a:r>
              <a:rPr lang="en-US" altLang="en-US" sz="2600" dirty="0" smtClean="0">
                <a:latin typeface="Nyala" pitchFamily="2" charset="0"/>
              </a:rPr>
              <a:t>PL</a:t>
            </a:r>
            <a:r>
              <a:rPr lang="en-US" altLang="en-US" sz="2600" b="1" dirty="0" smtClean="0">
                <a:latin typeface="Nyala" pitchFamily="2" charset="0"/>
              </a:rPr>
              <a:t> </a:t>
            </a:r>
            <a:r>
              <a:rPr lang="en-US" altLang="en-US" sz="2600" dirty="0" smtClean="0">
                <a:latin typeface="Nyala" pitchFamily="2" charset="0"/>
              </a:rPr>
              <a:t>allows facts about the world to be represented as sentences formed from: </a:t>
            </a:r>
          </a:p>
          <a:p>
            <a:pPr marL="573088" lvl="1" indent="-342900" eaLnBrk="1" hangingPunct="1">
              <a:lnSpc>
                <a:spcPct val="90000"/>
              </a:lnSpc>
              <a:buFont typeface="Wingdings" pitchFamily="2" charset="2"/>
              <a:buChar char="F"/>
            </a:pPr>
            <a:r>
              <a:rPr lang="en-US" altLang="en-US" sz="2000" b="1" dirty="0" smtClean="0">
                <a:latin typeface="Nyala" pitchFamily="2" charset="0"/>
              </a:rPr>
              <a:t>Logical constants</a:t>
            </a:r>
            <a:r>
              <a:rPr lang="en-US" altLang="en-US" sz="2000" dirty="0" smtClean="0">
                <a:latin typeface="Nyala" pitchFamily="2" charset="0"/>
              </a:rPr>
              <a:t>: </a:t>
            </a:r>
            <a:r>
              <a:rPr lang="en-US" altLang="en-US" sz="2000" b="1" dirty="0" smtClean="0">
                <a:solidFill>
                  <a:srgbClr val="FF0000"/>
                </a:solidFill>
                <a:latin typeface="Nyala" pitchFamily="2" charset="0"/>
              </a:rPr>
              <a:t>True</a:t>
            </a:r>
            <a:r>
              <a:rPr lang="en-US" altLang="en-US" sz="2000" dirty="0" smtClean="0">
                <a:latin typeface="Nyala" pitchFamily="2" charset="0"/>
              </a:rPr>
              <a:t>, </a:t>
            </a:r>
            <a:r>
              <a:rPr lang="en-US" altLang="en-US" sz="2000" b="1" dirty="0" smtClean="0">
                <a:solidFill>
                  <a:srgbClr val="FF0000"/>
                </a:solidFill>
                <a:latin typeface="Nyala" pitchFamily="2" charset="0"/>
              </a:rPr>
              <a:t>False,</a:t>
            </a:r>
          </a:p>
          <a:p>
            <a:pPr marL="573088" lvl="1" indent="-342900" eaLnBrk="1" hangingPunct="1">
              <a:lnSpc>
                <a:spcPct val="90000"/>
              </a:lnSpc>
              <a:buFont typeface="Wingdings" pitchFamily="2" charset="2"/>
              <a:buChar char="F"/>
            </a:pPr>
            <a:r>
              <a:rPr lang="en-US" altLang="en-US" sz="2000" b="1" dirty="0" smtClean="0">
                <a:latin typeface="Nyala" pitchFamily="2" charset="0"/>
              </a:rPr>
              <a:t>Proposition symbols (</a:t>
            </a:r>
            <a:r>
              <a:rPr lang="en-US" altLang="en-US" sz="2000" b="1" i="1" dirty="0" smtClean="0">
                <a:solidFill>
                  <a:srgbClr val="FF0000"/>
                </a:solidFill>
                <a:latin typeface="Nyala" pitchFamily="2" charset="0"/>
              </a:rPr>
              <a:t>P, Q, R, </a:t>
            </a:r>
            <a:r>
              <a:rPr lang="en-US" altLang="en-US" sz="2000" b="1" i="1" dirty="0" smtClean="0">
                <a:latin typeface="Nyala" pitchFamily="2" charset="0"/>
              </a:rPr>
              <a:t>…) </a:t>
            </a:r>
            <a:r>
              <a:rPr lang="en-US" altLang="en-US" sz="2000" dirty="0" smtClean="0">
                <a:latin typeface="Nyala" pitchFamily="2" charset="0"/>
              </a:rPr>
              <a:t>are used to represent facts about the world:                                                                 e.g.: </a:t>
            </a:r>
            <a:r>
              <a:rPr lang="en-US" altLang="en-US" sz="2000" dirty="0" smtClean="0">
                <a:solidFill>
                  <a:srgbClr val="FF0000"/>
                </a:solidFill>
                <a:latin typeface="Nyala" pitchFamily="2" charset="0"/>
              </a:rPr>
              <a:t>P = "It is hot“, Q = "It is humid“, R = "It is raining“,</a:t>
            </a:r>
          </a:p>
          <a:p>
            <a:pPr marL="573088" lvl="1" indent="-342900">
              <a:lnSpc>
                <a:spcPct val="90000"/>
              </a:lnSpc>
              <a:buFont typeface="Wingdings" pitchFamily="2" charset="2"/>
              <a:buChar char="F"/>
            </a:pPr>
            <a:r>
              <a:rPr lang="en-US" altLang="en-US" sz="2000" b="1" dirty="0" smtClean="0">
                <a:latin typeface="Nyala" pitchFamily="2" charset="0"/>
              </a:rPr>
              <a:t>Logical connectives</a:t>
            </a:r>
            <a:r>
              <a:rPr lang="en-US" altLang="en-US" sz="2000" dirty="0" smtClean="0">
                <a:latin typeface="Nyala" pitchFamily="2" charset="0"/>
              </a:rPr>
              <a:t>: </a:t>
            </a:r>
            <a:r>
              <a:rPr lang="en-US" altLang="en-US" sz="2000" dirty="0" smtClean="0">
                <a:solidFill>
                  <a:srgbClr val="3333FF"/>
                </a:solidFill>
                <a:latin typeface="Nyala" pitchFamily="2" charset="0"/>
              </a:rPr>
              <a:t>not</a:t>
            </a:r>
            <a:r>
              <a:rPr lang="en-US" altLang="en-US" sz="2000" b="1" dirty="0" smtClean="0">
                <a:solidFill>
                  <a:srgbClr val="3333FF"/>
                </a:solidFill>
                <a:latin typeface="Nyala" pitchFamily="2" charset="0"/>
              </a:rPr>
              <a:t> (</a:t>
            </a:r>
            <a:r>
              <a:rPr lang="en-US" altLang="en-US" sz="2000" b="1" dirty="0" smtClean="0">
                <a:solidFill>
                  <a:srgbClr val="3333FF"/>
                </a:solidFill>
                <a:latin typeface="Nyala" pitchFamily="2" charset="0"/>
                <a:sym typeface="Symbol" pitchFamily="18" charset="2"/>
              </a:rPr>
              <a:t>)</a:t>
            </a:r>
            <a:r>
              <a:rPr lang="en-US" altLang="en-US" sz="2000" b="1" dirty="0" smtClean="0">
                <a:latin typeface="Nyala" pitchFamily="2" charset="0"/>
              </a:rPr>
              <a:t>, </a:t>
            </a:r>
            <a:r>
              <a:rPr lang="en-US" altLang="en-US" sz="2000" dirty="0" smtClean="0">
                <a:solidFill>
                  <a:srgbClr val="3333FF"/>
                </a:solidFill>
                <a:latin typeface="Nyala" pitchFamily="2" charset="0"/>
              </a:rPr>
              <a:t>and</a:t>
            </a:r>
            <a:r>
              <a:rPr lang="en-US" altLang="en-US" sz="2000" b="1" dirty="0" smtClean="0">
                <a:solidFill>
                  <a:srgbClr val="3333FF"/>
                </a:solidFill>
                <a:latin typeface="Nyala" pitchFamily="2" charset="0"/>
              </a:rPr>
              <a:t> (</a:t>
            </a:r>
            <a:r>
              <a:rPr lang="en-US" altLang="en-US" sz="2000" b="1" dirty="0" smtClean="0">
                <a:solidFill>
                  <a:srgbClr val="3333FF"/>
                </a:solidFill>
                <a:latin typeface="Nyala" pitchFamily="2" charset="0"/>
                <a:sym typeface="Symbol" pitchFamily="18" charset="2"/>
              </a:rPr>
              <a:t>),</a:t>
            </a:r>
            <a:r>
              <a:rPr lang="en-US" altLang="en-US" sz="2000" b="1" dirty="0" smtClean="0">
                <a:solidFill>
                  <a:srgbClr val="3333FF"/>
                </a:solidFill>
                <a:latin typeface="Nyala" pitchFamily="2" charset="0"/>
              </a:rPr>
              <a:t> </a:t>
            </a:r>
            <a:r>
              <a:rPr lang="en-US" altLang="en-US" sz="2000" dirty="0" smtClean="0">
                <a:solidFill>
                  <a:srgbClr val="3333FF"/>
                </a:solidFill>
                <a:latin typeface="Nyala" pitchFamily="2" charset="0"/>
              </a:rPr>
              <a:t>or</a:t>
            </a:r>
            <a:r>
              <a:rPr lang="en-US" altLang="en-US" sz="2000" b="1" dirty="0" smtClean="0">
                <a:solidFill>
                  <a:srgbClr val="3333FF"/>
                </a:solidFill>
                <a:latin typeface="Nyala" pitchFamily="2" charset="0"/>
              </a:rPr>
              <a:t> (</a:t>
            </a:r>
            <a:r>
              <a:rPr lang="en-US" altLang="en-US" sz="2000" b="1" dirty="0" smtClean="0">
                <a:solidFill>
                  <a:srgbClr val="3333FF"/>
                </a:solidFill>
                <a:latin typeface="Nyala" pitchFamily="2" charset="0"/>
                <a:sym typeface="Symbol" pitchFamily="18" charset="2"/>
              </a:rPr>
              <a:t></a:t>
            </a:r>
            <a:r>
              <a:rPr lang="en-US" altLang="en-US" sz="2000" b="1" dirty="0" smtClean="0">
                <a:solidFill>
                  <a:srgbClr val="3333FF"/>
                </a:solidFill>
                <a:latin typeface="Nyala" pitchFamily="2" charset="0"/>
              </a:rPr>
              <a:t>)</a:t>
            </a:r>
            <a:r>
              <a:rPr lang="en-US" altLang="en-US" sz="2000" b="1" dirty="0" smtClean="0">
                <a:latin typeface="Nyala" pitchFamily="2" charset="0"/>
              </a:rPr>
              <a:t>, </a:t>
            </a:r>
            <a:r>
              <a:rPr lang="en-US" altLang="en-US" sz="2000" dirty="0" smtClean="0">
                <a:solidFill>
                  <a:srgbClr val="3333FF"/>
                </a:solidFill>
                <a:latin typeface="Nyala" pitchFamily="2" charset="0"/>
              </a:rPr>
              <a:t>implies</a:t>
            </a:r>
            <a:r>
              <a:rPr lang="en-US" altLang="en-US" sz="2000" b="1" dirty="0" smtClean="0">
                <a:solidFill>
                  <a:srgbClr val="3333FF"/>
                </a:solidFill>
                <a:latin typeface="Nyala" pitchFamily="2" charset="0"/>
              </a:rPr>
              <a:t> (</a:t>
            </a:r>
            <a:r>
              <a:rPr lang="en-US" altLang="en-US" sz="2000" b="1" dirty="0" smtClean="0">
                <a:solidFill>
                  <a:srgbClr val="3333FF"/>
                </a:solidFill>
                <a:latin typeface="Nyala" pitchFamily="2" charset="0"/>
                <a:sym typeface="Symbol" pitchFamily="18" charset="2"/>
              </a:rPr>
              <a:t></a:t>
            </a:r>
            <a:r>
              <a:rPr lang="en-US" altLang="en-US" sz="2000" b="1" dirty="0" smtClean="0">
                <a:solidFill>
                  <a:srgbClr val="3333FF"/>
                </a:solidFill>
                <a:latin typeface="Nyala" pitchFamily="2" charset="0"/>
              </a:rPr>
              <a:t>)</a:t>
            </a:r>
            <a:r>
              <a:rPr lang="en-US" altLang="en-US" sz="2000" b="1" dirty="0" smtClean="0">
                <a:latin typeface="Nyala" pitchFamily="2" charset="0"/>
              </a:rPr>
              <a:t>, </a:t>
            </a:r>
            <a:r>
              <a:rPr lang="en-US" altLang="en-US" sz="2000" b="1" dirty="0" smtClean="0">
                <a:solidFill>
                  <a:srgbClr val="3333FF"/>
                </a:solidFill>
                <a:latin typeface="Nyala" pitchFamily="2" charset="0"/>
              </a:rPr>
              <a:t>(≡) </a:t>
            </a:r>
            <a:r>
              <a:rPr lang="en-US" altLang="en-US" sz="2000" dirty="0" smtClean="0">
                <a:solidFill>
                  <a:srgbClr val="3333FF"/>
                </a:solidFill>
                <a:latin typeface="Nyala" pitchFamily="2" charset="0"/>
              </a:rPr>
              <a:t>is equivalent, if and only if (</a:t>
            </a:r>
            <a:r>
              <a:rPr lang="en-US" altLang="en-US" sz="2000" dirty="0" smtClean="0">
                <a:solidFill>
                  <a:srgbClr val="3333FF"/>
                </a:solidFill>
                <a:latin typeface="Nyala" pitchFamily="2" charset="0"/>
                <a:sym typeface="Symbol" pitchFamily="18" charset="2"/>
              </a:rPr>
              <a:t></a:t>
            </a:r>
            <a:r>
              <a:rPr lang="en-US" altLang="en-US" sz="2000" dirty="0" smtClean="0">
                <a:solidFill>
                  <a:srgbClr val="3333FF"/>
                </a:solidFill>
                <a:latin typeface="Nyala" pitchFamily="2" charset="0"/>
              </a:rPr>
              <a:t>).</a:t>
            </a:r>
          </a:p>
          <a:p>
            <a:pPr marL="573088" lvl="1" indent="-342900" eaLnBrk="1" hangingPunct="1">
              <a:lnSpc>
                <a:spcPct val="90000"/>
              </a:lnSpc>
              <a:buFont typeface="Wingdings" pitchFamily="2" charset="2"/>
              <a:buChar char="F"/>
            </a:pPr>
            <a:r>
              <a:rPr lang="en-US" altLang="en-US" sz="2000" b="1" dirty="0" smtClean="0">
                <a:latin typeface="Nyala" pitchFamily="2" charset="0"/>
              </a:rPr>
              <a:t>Parenthesis</a:t>
            </a:r>
            <a:r>
              <a:rPr lang="en-US" altLang="en-US" sz="2000" dirty="0" smtClean="0">
                <a:latin typeface="Nyala" pitchFamily="2" charset="0"/>
              </a:rPr>
              <a:t> ( ): Used for grouping sentences and to specify order of precedence.</a:t>
            </a:r>
          </a:p>
          <a:p>
            <a:pPr marL="747713" lvl="2" indent="-285750" eaLnBrk="1" hangingPunct="1">
              <a:lnSpc>
                <a:spcPct val="90000"/>
              </a:lnSpc>
              <a:buFont typeface="Wingdings" pitchFamily="2" charset="2"/>
              <a:buChar char="F"/>
            </a:pPr>
            <a:r>
              <a:rPr lang="en-US" altLang="en-US" sz="1800" b="1" dirty="0" smtClean="0">
                <a:latin typeface="Nyala" pitchFamily="2" charset="0"/>
              </a:rPr>
              <a:t>(</a:t>
            </a:r>
            <a:r>
              <a:rPr lang="en-US" altLang="en-US" sz="1800" b="1" i="1" dirty="0" smtClean="0">
                <a:latin typeface="Nyala" pitchFamily="2" charset="0"/>
              </a:rPr>
              <a:t>P </a:t>
            </a:r>
            <a:r>
              <a:rPr lang="en-US" altLang="en-US" sz="1800" b="1" dirty="0" smtClean="0">
                <a:latin typeface="Nyala" pitchFamily="2" charset="0"/>
                <a:sym typeface="Symbol" pitchFamily="18" charset="2"/>
              </a:rPr>
              <a:t> </a:t>
            </a:r>
            <a:r>
              <a:rPr lang="en-US" altLang="en-US" sz="1800" b="1" dirty="0" smtClean="0">
                <a:latin typeface="Nyala" pitchFamily="2" charset="0"/>
              </a:rPr>
              <a:t>(</a:t>
            </a:r>
            <a:r>
              <a:rPr lang="en-US" altLang="en-US" sz="1800" b="1" i="1" dirty="0" smtClean="0">
                <a:latin typeface="Nyala" pitchFamily="2" charset="0"/>
              </a:rPr>
              <a:t>Q </a:t>
            </a:r>
            <a:r>
              <a:rPr lang="en-US" altLang="en-US" sz="1800" b="1" dirty="0" smtClean="0">
                <a:latin typeface="Nyala" pitchFamily="2" charset="0"/>
                <a:sym typeface="Symbol" pitchFamily="18" charset="2"/>
              </a:rPr>
              <a:t></a:t>
            </a:r>
            <a:r>
              <a:rPr lang="en-US" altLang="en-US" sz="1800" b="1" dirty="0" smtClean="0">
                <a:latin typeface="Nyala" pitchFamily="2" charset="0"/>
              </a:rPr>
              <a:t>(</a:t>
            </a:r>
            <a:r>
              <a:rPr lang="en-US" altLang="en-US" sz="1800" b="1" dirty="0" smtClean="0">
                <a:latin typeface="Nyala" pitchFamily="2" charset="0"/>
                <a:sym typeface="Symbol" pitchFamily="18" charset="2"/>
              </a:rPr>
              <a:t></a:t>
            </a:r>
            <a:r>
              <a:rPr lang="en-US" altLang="en-US" sz="1800" b="1" dirty="0" smtClean="0">
                <a:latin typeface="Nyala" pitchFamily="2" charset="0"/>
              </a:rPr>
              <a:t>(</a:t>
            </a:r>
            <a:r>
              <a:rPr lang="en-US" altLang="en-US" sz="1800" b="1" i="1" dirty="0" smtClean="0">
                <a:latin typeface="Nyala" pitchFamily="2" charset="0"/>
              </a:rPr>
              <a:t>R</a:t>
            </a:r>
            <a:r>
              <a:rPr lang="en-US" altLang="en-US" sz="1800" b="1" dirty="0" smtClean="0">
                <a:latin typeface="Nyala" pitchFamily="2" charset="0"/>
              </a:rPr>
              <a:t>))) vs. </a:t>
            </a:r>
            <a:r>
              <a:rPr lang="en-US" altLang="en-US" sz="1800" b="1" i="1" dirty="0" smtClean="0">
                <a:latin typeface="Nyala" pitchFamily="2" charset="0"/>
              </a:rPr>
              <a:t>P </a:t>
            </a:r>
            <a:r>
              <a:rPr lang="en-US" altLang="en-US" sz="1800" b="1" dirty="0" smtClean="0">
                <a:latin typeface="Nyala" pitchFamily="2" charset="0"/>
                <a:sym typeface="Symbol" pitchFamily="18" charset="2"/>
              </a:rPr>
              <a:t> </a:t>
            </a:r>
            <a:r>
              <a:rPr lang="en-US" altLang="en-US" sz="1800" b="1" dirty="0" smtClean="0">
                <a:latin typeface="Nyala" pitchFamily="2" charset="0"/>
              </a:rPr>
              <a:t>(</a:t>
            </a:r>
            <a:r>
              <a:rPr lang="en-US" altLang="en-US" sz="1800" b="1" i="1" dirty="0" smtClean="0">
                <a:latin typeface="Nyala" pitchFamily="2" charset="0"/>
              </a:rPr>
              <a:t>Q </a:t>
            </a:r>
            <a:r>
              <a:rPr lang="en-US" altLang="en-US" sz="1800" b="1" dirty="0" smtClean="0">
                <a:latin typeface="Nyala" pitchFamily="2" charset="0"/>
                <a:sym typeface="Symbol" pitchFamily="18" charset="2"/>
              </a:rPr>
              <a:t></a:t>
            </a:r>
            <a:r>
              <a:rPr lang="en-US" altLang="en-US" sz="1800" b="1" dirty="0" smtClean="0">
                <a:latin typeface="Nyala" pitchFamily="2" charset="0"/>
              </a:rPr>
              <a:t> </a:t>
            </a:r>
            <a:r>
              <a:rPr lang="en-US" altLang="en-US" sz="1800" b="1" dirty="0" smtClean="0">
                <a:latin typeface="Nyala" pitchFamily="2" charset="0"/>
                <a:sym typeface="Symbol" pitchFamily="18" charset="2"/>
              </a:rPr>
              <a:t></a:t>
            </a:r>
            <a:r>
              <a:rPr lang="en-US" altLang="en-US" sz="1800" b="1" i="1" dirty="0" smtClean="0">
                <a:latin typeface="Nyala" pitchFamily="2" charset="0"/>
              </a:rPr>
              <a:t>R</a:t>
            </a:r>
            <a:r>
              <a:rPr lang="en-US" altLang="en-US" sz="1800" b="1" dirty="0" smtClean="0">
                <a:latin typeface="Nyala" pitchFamily="2" charset="0"/>
              </a:rPr>
              <a:t>),</a:t>
            </a:r>
          </a:p>
          <a:p>
            <a:pPr marL="633413" lvl="2" indent="-171450" eaLnBrk="1" hangingPunct="1">
              <a:lnSpc>
                <a:spcPct val="90000"/>
              </a:lnSpc>
              <a:buFont typeface="Wingdings" pitchFamily="2" charset="2"/>
              <a:buChar char="F"/>
            </a:pPr>
            <a:endParaRPr lang="en-US" altLang="en-US" sz="400" dirty="0" smtClean="0">
              <a:latin typeface="Nyala" pitchFamily="2" charset="0"/>
            </a:endParaRPr>
          </a:p>
          <a:p>
            <a:pPr marL="573088" lvl="1" indent="-342900" eaLnBrk="1" hangingPunct="1">
              <a:lnSpc>
                <a:spcPct val="90000"/>
              </a:lnSpc>
              <a:buFont typeface="Wingdings" pitchFamily="2" charset="2"/>
              <a:buChar char="F"/>
            </a:pPr>
            <a:r>
              <a:rPr lang="en-US" altLang="en-US" sz="2000" dirty="0" smtClean="0">
                <a:latin typeface="Nyala" pitchFamily="2" charset="0"/>
              </a:rPr>
              <a:t>Precedence order from </a:t>
            </a:r>
            <a:r>
              <a:rPr lang="en-US" altLang="en-US" sz="2000" b="1" dirty="0" smtClean="0">
                <a:latin typeface="Nyala" pitchFamily="2" charset="0"/>
              </a:rPr>
              <a:t>highest to lowest </a:t>
            </a:r>
            <a:r>
              <a:rPr lang="en-US" altLang="en-US" sz="2000" dirty="0" smtClean="0">
                <a:latin typeface="Nyala" pitchFamily="2" charset="0"/>
              </a:rPr>
              <a:t>is: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dirty="0" smtClean="0">
                <a:latin typeface="Nyala" pitchFamily="2" charset="0"/>
                <a:sym typeface="Symbol" pitchFamily="18" charset="2"/>
              </a:rPr>
              <a:t></a:t>
            </a:r>
            <a:r>
              <a:rPr lang="en-US" altLang="en-US" sz="2000" b="1" dirty="0" smtClean="0">
                <a:latin typeface="Nyala" pitchFamily="2" charset="0"/>
              </a:rPr>
              <a:t>,</a:t>
            </a:r>
            <a:r>
              <a:rPr lang="en-US" altLang="en-US" sz="2000" b="1" dirty="0" smtClean="0">
                <a:latin typeface="Nyala" pitchFamily="2" charset="0"/>
                <a:sym typeface="Symbol" pitchFamily="18" charset="2"/>
              </a:rPr>
              <a:t></a:t>
            </a:r>
            <a:r>
              <a:rPr lang="en-US" altLang="en-US" sz="2000" b="1" dirty="0" smtClean="0">
                <a:latin typeface="Nyala" pitchFamily="2" charset="0"/>
              </a:rPr>
              <a:t>,</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dirty="0" smtClean="0">
                <a:latin typeface="Nyala" pitchFamily="2" charset="0"/>
                <a:sym typeface="Symbol" pitchFamily="18" charset="2"/>
              </a:rPr>
              <a:t>,</a:t>
            </a:r>
          </a:p>
          <a:p>
            <a:pPr marL="747713" lvl="2" indent="-285750" eaLnBrk="1" hangingPunct="1">
              <a:lnSpc>
                <a:spcPct val="90000"/>
              </a:lnSpc>
              <a:buFont typeface="Wingdings" pitchFamily="2" charset="2"/>
              <a:buChar char="F"/>
            </a:pPr>
            <a:r>
              <a:rPr lang="en-US" altLang="en-US" sz="1800" dirty="0" smtClean="0">
                <a:latin typeface="Nyala" pitchFamily="2" charset="0"/>
                <a:sym typeface="Symbol" pitchFamily="18" charset="2"/>
              </a:rPr>
              <a:t>The sentence  </a:t>
            </a:r>
            <a:r>
              <a:rPr lang="en-US" altLang="en-US" sz="1800" b="1" dirty="0" smtClean="0">
                <a:latin typeface="Nyala" pitchFamily="2" charset="0"/>
                <a:sym typeface="Symbol" pitchFamily="18" charset="2"/>
              </a:rPr>
              <a:t>P v Q  </a:t>
            </a:r>
            <a:r>
              <a:rPr lang="en-US" altLang="en-US" sz="1800" b="1" i="1" dirty="0" smtClean="0">
                <a:latin typeface="Nyala" pitchFamily="2" charset="0"/>
              </a:rPr>
              <a:t>R </a:t>
            </a:r>
            <a:r>
              <a:rPr lang="en-US" altLang="en-US" sz="1800" b="1" dirty="0" smtClean="0">
                <a:latin typeface="Nyala" pitchFamily="2" charset="0"/>
                <a:sym typeface="Symbol" pitchFamily="18" charset="2"/>
              </a:rPr>
              <a:t></a:t>
            </a:r>
            <a:r>
              <a:rPr lang="en-US" altLang="en-US" sz="1800" b="1" i="1" dirty="0" smtClean="0">
                <a:latin typeface="Nyala" pitchFamily="2" charset="0"/>
              </a:rPr>
              <a:t> S </a:t>
            </a:r>
            <a:r>
              <a:rPr lang="en-US" altLang="en-US" sz="1800" i="1" dirty="0" smtClean="0">
                <a:latin typeface="Nyala" pitchFamily="2" charset="0"/>
              </a:rPr>
              <a:t>is equivalent to </a:t>
            </a:r>
            <a:r>
              <a:rPr lang="en-US" altLang="en-US" sz="1800" b="1" i="1" dirty="0" smtClean="0">
                <a:latin typeface="Nyala" pitchFamily="2" charset="0"/>
              </a:rPr>
              <a:t>((</a:t>
            </a:r>
            <a:r>
              <a:rPr lang="en-US" altLang="en-US" sz="1800" b="1" dirty="0" smtClean="0">
                <a:latin typeface="Nyala" pitchFamily="2" charset="0"/>
                <a:sym typeface="Symbol" pitchFamily="18" charset="2"/>
              </a:rPr>
              <a:t>P) v (Q  </a:t>
            </a:r>
            <a:r>
              <a:rPr lang="en-US" altLang="en-US" sz="1800" b="1" i="1" dirty="0" smtClean="0">
                <a:latin typeface="Nyala" pitchFamily="2" charset="0"/>
              </a:rPr>
              <a:t>R)) </a:t>
            </a:r>
            <a:r>
              <a:rPr lang="en-US" altLang="en-US" sz="1800" b="1" dirty="0" smtClean="0">
                <a:latin typeface="Nyala" pitchFamily="2" charset="0"/>
                <a:sym typeface="Symbol" pitchFamily="18" charset="2"/>
              </a:rPr>
              <a:t></a:t>
            </a:r>
            <a:r>
              <a:rPr lang="en-US" altLang="en-US" sz="1800" b="1" i="1" dirty="0" smtClean="0">
                <a:latin typeface="Nyala" pitchFamily="2" charset="0"/>
              </a:rPr>
              <a:t> S,</a:t>
            </a:r>
            <a:endParaRPr lang="en-US" altLang="en-US" sz="1800" dirty="0" smtClean="0">
              <a:latin typeface="Nyala" pitchFamily="2" charset="0"/>
              <a:sym typeface="Symbol" pitchFamily="18" charset="2"/>
            </a:endParaRPr>
          </a:p>
          <a:p>
            <a:pPr marL="573088" lvl="1" indent="-342900" eaLnBrk="1" hangingPunct="1">
              <a:lnSpc>
                <a:spcPct val="90000"/>
              </a:lnSpc>
              <a:buFont typeface="Wingdings" pitchFamily="2" charset="2"/>
              <a:buChar char="F"/>
            </a:pPr>
            <a:r>
              <a:rPr lang="en-US" altLang="en-US" sz="2000" dirty="0" smtClean="0">
                <a:latin typeface="Nyala" pitchFamily="2" charset="0"/>
              </a:rPr>
              <a:t>Binary operators are left associative: so </a:t>
            </a:r>
            <a:r>
              <a:rPr lang="en-US" altLang="en-US" sz="2000" b="1" i="1" dirty="0" smtClean="0">
                <a:latin typeface="Nyala" pitchFamily="2" charset="0"/>
              </a:rPr>
              <a:t>P </a:t>
            </a:r>
            <a:r>
              <a:rPr lang="en-US" altLang="en-US" sz="2000" b="1" dirty="0" smtClean="0">
                <a:latin typeface="Nyala" pitchFamily="2" charset="0"/>
                <a:sym typeface="Symbol" pitchFamily="18" charset="2"/>
              </a:rPr>
              <a:t> </a:t>
            </a:r>
            <a:r>
              <a:rPr lang="en-US" altLang="en-US" sz="2000" b="1" i="1" dirty="0" smtClean="0">
                <a:latin typeface="Nyala" pitchFamily="2" charset="0"/>
              </a:rPr>
              <a:t>Q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 </a:t>
            </a:r>
            <a:r>
              <a:rPr lang="en-US" altLang="en-US" sz="2000" dirty="0" smtClean="0">
                <a:latin typeface="Nyala" pitchFamily="2" charset="0"/>
              </a:rPr>
              <a:t>is</a:t>
            </a:r>
            <a:r>
              <a:rPr lang="en-US" altLang="en-US" sz="2000" b="1" dirty="0" smtClean="0">
                <a:latin typeface="Nyala" pitchFamily="2" charset="0"/>
              </a:rPr>
              <a:t> (</a:t>
            </a:r>
            <a:r>
              <a:rPr lang="en-US" altLang="en-US" sz="2000" b="1" i="1" dirty="0" smtClean="0">
                <a:latin typeface="Nyala" pitchFamily="2" charset="0"/>
              </a:rPr>
              <a:t>P </a:t>
            </a:r>
            <a:r>
              <a:rPr lang="en-US" altLang="en-US" sz="2000" b="1" dirty="0" smtClean="0">
                <a:latin typeface="Nyala" pitchFamily="2" charset="0"/>
                <a:sym typeface="Symbol" pitchFamily="18" charset="2"/>
              </a:rPr>
              <a:t> </a:t>
            </a:r>
            <a:r>
              <a:rPr lang="en-US" altLang="en-US" sz="2000" b="1" i="1" dirty="0" smtClean="0">
                <a:latin typeface="Nyala" pitchFamily="2" charset="0"/>
              </a:rPr>
              <a:t>Q</a:t>
            </a:r>
            <a:r>
              <a:rPr lang="en-US" altLang="en-US" sz="2000" b="1" dirty="0" smtClean="0">
                <a:latin typeface="Nyala" pitchFamily="2" charset="0"/>
              </a:rPr>
              <a:t>)</a:t>
            </a:r>
            <a:r>
              <a:rPr lang="en-US" altLang="en-US" sz="2000" b="1" i="1" dirty="0" smtClean="0">
                <a:latin typeface="Nyala" pitchFamily="2" charset="0"/>
              </a:rPr>
              <a:t>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a:t>
            </a:r>
            <a:endParaRPr lang="en-US" altLang="en-US" sz="2000" dirty="0" smtClean="0">
              <a:latin typeface="Nyala" pitchFamily="2" charset="0"/>
            </a:endParaRPr>
          </a:p>
          <a:p>
            <a:pPr eaLnBrk="1" hangingPunct="1">
              <a:lnSpc>
                <a:spcPct val="90000"/>
              </a:lnSpc>
            </a:pPr>
            <a:r>
              <a:rPr lang="en-US" altLang="en-US" dirty="0" smtClean="0">
                <a:latin typeface="Nyala" pitchFamily="2" charset="0"/>
              </a:rPr>
              <a:t>Questions: (</a:t>
            </a:r>
            <a:r>
              <a:rPr lang="en-US" altLang="en-US" dirty="0" smtClean="0">
                <a:solidFill>
                  <a:srgbClr val="FF0000"/>
                </a:solidFill>
                <a:latin typeface="Nyala" pitchFamily="2" charset="0"/>
              </a:rPr>
              <a:t>Activity!</a:t>
            </a:r>
            <a:r>
              <a:rPr lang="en-US" altLang="en-US" dirty="0" smtClean="0">
                <a:latin typeface="Nyala" pitchFamily="2" charset="0"/>
              </a:rPr>
              <a:t>)</a:t>
            </a:r>
          </a:p>
          <a:p>
            <a:pPr marL="573088" lvl="1" indent="-342900" eaLnBrk="1" hangingPunct="1">
              <a:lnSpc>
                <a:spcPct val="90000"/>
              </a:lnSpc>
              <a:buFont typeface="Wingdings" pitchFamily="2" charset="2"/>
              <a:buChar char="F"/>
            </a:pPr>
            <a:r>
              <a:rPr lang="en-US" altLang="en-US" sz="2000" dirty="0" smtClean="0">
                <a:latin typeface="Nyala" pitchFamily="2" charset="0"/>
              </a:rPr>
              <a:t>Is </a:t>
            </a:r>
            <a:r>
              <a:rPr lang="en-US" altLang="en-US" sz="2000" b="1" dirty="0" smtClean="0">
                <a:latin typeface="Nyala" pitchFamily="2" charset="0"/>
              </a:rPr>
              <a:t>(</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Q</a:t>
            </a:r>
            <a:r>
              <a:rPr lang="en-US" altLang="en-US" sz="2000" b="1" dirty="0" smtClean="0">
                <a:latin typeface="Nyala" pitchFamily="2" charset="0"/>
              </a:rPr>
              <a:t>)</a:t>
            </a:r>
            <a:r>
              <a:rPr lang="en-US" altLang="en-US" sz="2000" b="1" i="1" dirty="0" smtClean="0">
                <a:latin typeface="Nyala" pitchFamily="2" charset="0"/>
              </a:rPr>
              <a:t>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 </a:t>
            </a:r>
            <a:r>
              <a:rPr lang="en-US" altLang="en-US" sz="2000" dirty="0" smtClean="0">
                <a:latin typeface="Nyala" pitchFamily="2" charset="0"/>
              </a:rPr>
              <a:t>same as</a:t>
            </a:r>
            <a:r>
              <a:rPr lang="en-US" altLang="en-US" sz="2000" b="1" dirty="0" smtClean="0">
                <a:latin typeface="Nyala" pitchFamily="2" charset="0"/>
              </a:rPr>
              <a:t> </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a:t>
            </a:r>
            <a:r>
              <a:rPr lang="en-US" altLang="en-US" sz="2000" b="1" dirty="0" smtClean="0">
                <a:latin typeface="Nyala" pitchFamily="2" charset="0"/>
              </a:rPr>
              <a:t>(</a:t>
            </a:r>
            <a:r>
              <a:rPr lang="en-US" altLang="en-US" sz="2000" b="1" i="1" dirty="0" smtClean="0">
                <a:latin typeface="Nyala" pitchFamily="2" charset="0"/>
              </a:rPr>
              <a:t>Q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a:t>
            </a:r>
            <a:r>
              <a:rPr lang="en-US" altLang="en-US" sz="2000" b="1" dirty="0" smtClean="0">
                <a:latin typeface="Nyala" pitchFamily="2" charset="0"/>
              </a:rPr>
              <a:t>)</a:t>
            </a:r>
            <a:r>
              <a:rPr lang="en-US" altLang="en-US" sz="2000" b="1" i="1" dirty="0" smtClean="0">
                <a:latin typeface="Nyala" pitchFamily="2" charset="0"/>
              </a:rPr>
              <a:t> </a:t>
            </a:r>
            <a:r>
              <a:rPr lang="en-US" altLang="en-US" sz="2000" dirty="0" smtClean="0">
                <a:latin typeface="Nyala" pitchFamily="2" charset="0"/>
              </a:rPr>
              <a:t>?</a:t>
            </a:r>
          </a:p>
          <a:p>
            <a:pPr marL="573088" lvl="1" indent="-342900" eaLnBrk="1" hangingPunct="1">
              <a:lnSpc>
                <a:spcPct val="90000"/>
              </a:lnSpc>
              <a:buFont typeface="Wingdings" pitchFamily="2" charset="2"/>
              <a:buChar char="F"/>
            </a:pPr>
            <a:r>
              <a:rPr lang="en-US" altLang="en-US" sz="2000" dirty="0" smtClean="0">
                <a:latin typeface="Nyala" pitchFamily="2" charset="0"/>
              </a:rPr>
              <a:t>Is </a:t>
            </a:r>
            <a:r>
              <a:rPr lang="en-US" altLang="en-US" sz="2000" b="1" dirty="0" smtClean="0">
                <a:latin typeface="Nyala" pitchFamily="2" charset="0"/>
              </a:rPr>
              <a:t>(</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Q</a:t>
            </a:r>
            <a:r>
              <a:rPr lang="en-US" altLang="en-US" sz="2000" b="1" dirty="0" smtClean="0">
                <a:latin typeface="Nyala" pitchFamily="2" charset="0"/>
              </a:rPr>
              <a:t>)</a:t>
            </a:r>
            <a:r>
              <a:rPr lang="en-US" altLang="en-US" sz="2000" b="1" i="1" dirty="0" smtClean="0">
                <a:latin typeface="Nyala" pitchFamily="2" charset="0"/>
              </a:rPr>
              <a:t>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 </a:t>
            </a:r>
            <a:r>
              <a:rPr lang="en-US" altLang="en-US" sz="2000" dirty="0" smtClean="0">
                <a:latin typeface="Nyala" pitchFamily="2" charset="0"/>
              </a:rPr>
              <a:t>same as</a:t>
            </a:r>
            <a:r>
              <a:rPr lang="en-US" altLang="en-US" sz="2000" b="1" dirty="0" smtClean="0">
                <a:latin typeface="Nyala" pitchFamily="2" charset="0"/>
              </a:rPr>
              <a:t> </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a:t>
            </a:r>
            <a:r>
              <a:rPr lang="en-US" altLang="en-US" sz="2000" b="1" dirty="0" smtClean="0">
                <a:latin typeface="Nyala" pitchFamily="2" charset="0"/>
              </a:rPr>
              <a:t>(</a:t>
            </a:r>
            <a:r>
              <a:rPr lang="en-US" altLang="en-US" sz="2000" b="1" i="1" dirty="0" smtClean="0">
                <a:latin typeface="Nyala" pitchFamily="2" charset="0"/>
              </a:rPr>
              <a:t>Q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a:t>
            </a:r>
            <a:r>
              <a:rPr lang="en-US" altLang="en-US" sz="2000" b="1" dirty="0" smtClean="0">
                <a:latin typeface="Nyala" pitchFamily="2" charset="0"/>
              </a:rPr>
              <a:t>)</a:t>
            </a:r>
            <a:r>
              <a:rPr lang="en-US" altLang="en-US" sz="2000" b="1" i="1" dirty="0" smtClean="0">
                <a:latin typeface="Nyala" pitchFamily="2" charset="0"/>
              </a:rPr>
              <a:t> </a:t>
            </a:r>
            <a:r>
              <a:rPr lang="en-US" altLang="en-US" sz="2000" dirty="0" smtClean="0">
                <a:latin typeface="Nyala" pitchFamily="2" charset="0"/>
              </a:rPr>
              <a:t>?</a:t>
            </a:r>
          </a:p>
          <a:p>
            <a:pPr marL="573088" lvl="1" indent="-342900" eaLnBrk="1" hangingPunct="1">
              <a:lnSpc>
                <a:spcPct val="90000"/>
              </a:lnSpc>
              <a:buFont typeface="Wingdings" pitchFamily="2" charset="2"/>
              <a:buChar char="F"/>
            </a:pPr>
            <a:r>
              <a:rPr lang="en-US" altLang="en-US" sz="2000" dirty="0" smtClean="0">
                <a:latin typeface="Nyala" pitchFamily="2" charset="0"/>
              </a:rPr>
              <a:t>Is</a:t>
            </a:r>
            <a:r>
              <a:rPr lang="en-US" altLang="en-US" sz="2000" b="1" dirty="0" smtClean="0">
                <a:latin typeface="Nyala" pitchFamily="2" charset="0"/>
              </a:rPr>
              <a:t> (</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Q</a:t>
            </a:r>
            <a:r>
              <a:rPr lang="en-US" altLang="en-US" sz="2000" b="1" dirty="0" smtClean="0">
                <a:latin typeface="Nyala" pitchFamily="2" charset="0"/>
              </a:rPr>
              <a:t>)</a:t>
            </a:r>
            <a:r>
              <a:rPr lang="en-US" altLang="en-US" sz="2000" b="1" i="1" dirty="0" smtClean="0">
                <a:latin typeface="Nyala" pitchFamily="2" charset="0"/>
              </a:rPr>
              <a:t>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 </a:t>
            </a:r>
            <a:r>
              <a:rPr lang="en-US" altLang="en-US" sz="2000" dirty="0" smtClean="0">
                <a:latin typeface="Nyala" pitchFamily="2" charset="0"/>
              </a:rPr>
              <a:t>same as</a:t>
            </a:r>
            <a:r>
              <a:rPr lang="en-US" altLang="en-US" sz="2000" b="1" dirty="0" smtClean="0">
                <a:latin typeface="Nyala" pitchFamily="2" charset="0"/>
              </a:rPr>
              <a:t> </a:t>
            </a:r>
            <a:r>
              <a:rPr lang="en-US" altLang="en-US" sz="2000" b="1" i="1" dirty="0" smtClean="0">
                <a:latin typeface="Nyala" pitchFamily="2" charset="0"/>
              </a:rPr>
              <a:t>P </a:t>
            </a:r>
            <a:r>
              <a:rPr lang="en-US" altLang="en-US" sz="2000" b="1" dirty="0" smtClean="0">
                <a:latin typeface="Nyala" pitchFamily="2" charset="0"/>
                <a:sym typeface="Symbol" pitchFamily="18" charset="2"/>
              </a:rPr>
              <a:t></a:t>
            </a:r>
            <a:r>
              <a:rPr lang="en-US" altLang="en-US" sz="2000" b="1" i="1" dirty="0" smtClean="0">
                <a:latin typeface="Nyala" pitchFamily="2" charset="0"/>
              </a:rPr>
              <a:t> </a:t>
            </a:r>
            <a:r>
              <a:rPr lang="en-US" altLang="en-US" sz="2000" b="1" dirty="0" smtClean="0">
                <a:latin typeface="Nyala" pitchFamily="2" charset="0"/>
              </a:rPr>
              <a:t>(</a:t>
            </a:r>
            <a:r>
              <a:rPr lang="en-US" altLang="en-US" sz="2000" b="1" i="1" dirty="0" smtClean="0">
                <a:latin typeface="Nyala" pitchFamily="2" charset="0"/>
              </a:rPr>
              <a:t>Q </a:t>
            </a:r>
            <a:r>
              <a:rPr lang="en-US" altLang="en-US" sz="2000" b="1" dirty="0" smtClean="0">
                <a:latin typeface="Nyala" pitchFamily="2" charset="0"/>
                <a:sym typeface="Symbol" pitchFamily="18" charset="2"/>
              </a:rPr>
              <a:t></a:t>
            </a:r>
            <a:r>
              <a:rPr lang="en-US" altLang="en-US" sz="2000" b="1" dirty="0" smtClean="0">
                <a:latin typeface="Nyala" pitchFamily="2" charset="0"/>
              </a:rPr>
              <a:t> </a:t>
            </a:r>
            <a:r>
              <a:rPr lang="en-US" altLang="en-US" sz="2000" b="1" i="1" dirty="0" smtClean="0">
                <a:latin typeface="Nyala" pitchFamily="2" charset="0"/>
              </a:rPr>
              <a:t>R</a:t>
            </a:r>
            <a:r>
              <a:rPr lang="en-US" altLang="en-US" sz="2000" b="1" dirty="0" smtClean="0">
                <a:latin typeface="Nyala" pitchFamily="2" charset="0"/>
              </a:rPr>
              <a:t>)</a:t>
            </a:r>
            <a:r>
              <a:rPr lang="en-US" altLang="en-US" sz="2000" b="1" i="1" dirty="0" smtClean="0">
                <a:latin typeface="Nyala" pitchFamily="2" charset="0"/>
              </a:rPr>
              <a:t> </a:t>
            </a:r>
            <a:r>
              <a:rPr lang="en-US" altLang="en-US" sz="2000" dirty="0" smtClean="0">
                <a:latin typeface="Nyala" pitchFamily="2" charset="0"/>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28</a:t>
            </a:fld>
            <a:endParaRPr 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922" y="2743204"/>
            <a:ext cx="2428706" cy="2225637"/>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5064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8064" y="-69574"/>
            <a:ext cx="6571913" cy="725349"/>
          </a:xfrm>
        </p:spPr>
        <p:txBody>
          <a:bodyPr/>
          <a:lstStyle/>
          <a:p>
            <a:r>
              <a:rPr lang="en-US" dirty="0" smtClean="0">
                <a:latin typeface="Nyala" pitchFamily="2" charset="0"/>
              </a:rPr>
              <a:t>Conti..</a:t>
            </a:r>
            <a:endParaRPr lang="en-US" dirty="0">
              <a:latin typeface="Nyala" pitchFamily="2" charset="0"/>
            </a:endParaRPr>
          </a:p>
        </p:txBody>
      </p:sp>
      <p:sp>
        <p:nvSpPr>
          <p:cNvPr id="6" name="Content Placeholder 5"/>
          <p:cNvSpPr>
            <a:spLocks noGrp="1"/>
          </p:cNvSpPr>
          <p:nvPr>
            <p:ph idx="1"/>
          </p:nvPr>
        </p:nvSpPr>
        <p:spPr>
          <a:xfrm>
            <a:off x="0" y="601901"/>
            <a:ext cx="6917635" cy="5904012"/>
          </a:xfrm>
        </p:spPr>
        <p:txBody>
          <a:bodyPr>
            <a:normAutofit/>
          </a:bodyPr>
          <a:lstStyle/>
          <a:p>
            <a:pPr marL="0" indent="0" algn="just">
              <a:buNone/>
            </a:pPr>
            <a:r>
              <a:rPr lang="en-US" sz="1600" dirty="0" smtClean="0">
                <a:latin typeface="Nyala" pitchFamily="2" charset="0"/>
              </a:rPr>
              <a:t>1. </a:t>
            </a:r>
            <a:r>
              <a:rPr lang="en-US" altLang="en-US" sz="1600" b="1" dirty="0" smtClean="0">
                <a:latin typeface="Nyala" pitchFamily="2" charset="0"/>
              </a:rPr>
              <a:t>(</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Q</a:t>
            </a:r>
            <a:r>
              <a:rPr lang="en-US" altLang="en-US" sz="1600" b="1" dirty="0">
                <a:latin typeface="Nyala" pitchFamily="2" charset="0"/>
              </a:rPr>
              <a:t>)</a:t>
            </a:r>
            <a:r>
              <a:rPr lang="en-US" altLang="en-US" sz="1600" b="1" i="1" dirty="0">
                <a:latin typeface="Nyala" pitchFamily="2" charset="0"/>
              </a:rPr>
              <a:t>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 </a:t>
            </a:r>
            <a:r>
              <a:rPr lang="en-US" sz="1600" dirty="0" smtClean="0">
                <a:latin typeface="Nyala" pitchFamily="2" charset="0"/>
              </a:rPr>
              <a:t>is </a:t>
            </a:r>
            <a:r>
              <a:rPr lang="en-US" sz="1600" dirty="0">
                <a:latin typeface="Nyala" pitchFamily="2" charset="0"/>
              </a:rPr>
              <a:t>the same as </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a:t>
            </a:r>
            <a:r>
              <a:rPr lang="en-US" altLang="en-US" sz="1600" b="1" dirty="0">
                <a:latin typeface="Nyala" pitchFamily="2" charset="0"/>
              </a:rPr>
              <a:t>(</a:t>
            </a:r>
            <a:r>
              <a:rPr lang="en-US" altLang="en-US" sz="1600" b="1" i="1" dirty="0">
                <a:latin typeface="Nyala" pitchFamily="2" charset="0"/>
              </a:rPr>
              <a:t>Q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a:t>
            </a:r>
            <a:r>
              <a:rPr lang="en-US" altLang="en-US" sz="1600" b="1" dirty="0">
                <a:latin typeface="Nyala" pitchFamily="2" charset="0"/>
              </a:rPr>
              <a:t>)</a:t>
            </a:r>
            <a:r>
              <a:rPr lang="en-US" altLang="en-US" sz="1600" b="1" i="1" dirty="0">
                <a:latin typeface="Nyala" pitchFamily="2" charset="0"/>
              </a:rPr>
              <a:t> </a:t>
            </a:r>
            <a:r>
              <a:rPr lang="en-US" sz="1600" dirty="0" smtClean="0">
                <a:latin typeface="Nyala" pitchFamily="2" charset="0"/>
              </a:rPr>
              <a:t>because </a:t>
            </a:r>
            <a:r>
              <a:rPr lang="en-US" sz="1600" dirty="0">
                <a:latin typeface="Nyala" pitchFamily="2" charset="0"/>
              </a:rPr>
              <a:t>both expressions evaluate to true if at least one of the variables P, Q, or R is true. The order in which the OR operators are applied does not affect the final result</a:t>
            </a:r>
            <a:r>
              <a:rPr lang="en-US" sz="1600" dirty="0" smtClean="0">
                <a:latin typeface="Nyala" pitchFamily="2" charset="0"/>
              </a:rPr>
              <a:t>.</a:t>
            </a:r>
            <a:endParaRPr lang="en-US" sz="1600" dirty="0">
              <a:latin typeface="Nyala" pitchFamily="2" charset="0"/>
            </a:endParaRPr>
          </a:p>
          <a:p>
            <a:pPr marL="0" indent="0" algn="just">
              <a:buNone/>
            </a:pPr>
            <a:r>
              <a:rPr lang="en-US" sz="1600" dirty="0">
                <a:latin typeface="Nyala" pitchFamily="2" charset="0"/>
              </a:rPr>
              <a:t>2. </a:t>
            </a:r>
            <a:r>
              <a:rPr lang="en-US" altLang="en-US" sz="1600" b="1" dirty="0">
                <a:latin typeface="Nyala" pitchFamily="2" charset="0"/>
              </a:rPr>
              <a:t>(</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Q</a:t>
            </a:r>
            <a:r>
              <a:rPr lang="en-US" altLang="en-US" sz="1600" b="1" dirty="0">
                <a:latin typeface="Nyala" pitchFamily="2" charset="0"/>
              </a:rPr>
              <a:t>)</a:t>
            </a:r>
            <a:r>
              <a:rPr lang="en-US" altLang="en-US" sz="1600" b="1" i="1" dirty="0">
                <a:latin typeface="Nyala" pitchFamily="2" charset="0"/>
              </a:rPr>
              <a:t>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 </a:t>
            </a:r>
            <a:r>
              <a:rPr lang="en-US" altLang="en-US" sz="1600" b="1" i="1" dirty="0" smtClean="0">
                <a:latin typeface="Nyala" pitchFamily="2" charset="0"/>
              </a:rPr>
              <a:t> </a:t>
            </a:r>
            <a:r>
              <a:rPr lang="en-US" sz="1600" dirty="0" smtClean="0">
                <a:latin typeface="Nyala" pitchFamily="2" charset="0"/>
              </a:rPr>
              <a:t>is </a:t>
            </a:r>
            <a:r>
              <a:rPr lang="en-US" sz="1600" dirty="0">
                <a:latin typeface="Nyala" pitchFamily="2" charset="0"/>
              </a:rPr>
              <a:t>the same as </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a:t>
            </a:r>
            <a:r>
              <a:rPr lang="en-US" altLang="en-US" sz="1600" b="1" dirty="0">
                <a:latin typeface="Nyala" pitchFamily="2" charset="0"/>
              </a:rPr>
              <a:t>(</a:t>
            </a:r>
            <a:r>
              <a:rPr lang="en-US" altLang="en-US" sz="1600" b="1" i="1" dirty="0">
                <a:latin typeface="Nyala" pitchFamily="2" charset="0"/>
              </a:rPr>
              <a:t>Q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a:t>
            </a:r>
            <a:r>
              <a:rPr lang="en-US" altLang="en-US" sz="1600" b="1" dirty="0">
                <a:latin typeface="Nyala" pitchFamily="2" charset="0"/>
              </a:rPr>
              <a:t>) </a:t>
            </a:r>
            <a:r>
              <a:rPr lang="en-US" sz="1600" dirty="0" smtClean="0">
                <a:latin typeface="Nyala" pitchFamily="2" charset="0"/>
              </a:rPr>
              <a:t>because </a:t>
            </a:r>
            <a:r>
              <a:rPr lang="en-US" sz="1600" dirty="0">
                <a:latin typeface="Nyala" pitchFamily="2" charset="0"/>
              </a:rPr>
              <a:t>both expressions evaluate to true only if all three variables P, Q, and R are true. The order in which the AND operators are applied does not affect the final result</a:t>
            </a:r>
            <a:r>
              <a:rPr lang="en-US" sz="1600" dirty="0" smtClean="0">
                <a:latin typeface="Nyala" pitchFamily="2" charset="0"/>
              </a:rPr>
              <a:t>.</a:t>
            </a:r>
            <a:endParaRPr lang="en-US" sz="1600" dirty="0">
              <a:latin typeface="Nyala" pitchFamily="2" charset="0"/>
            </a:endParaRPr>
          </a:p>
          <a:p>
            <a:pPr marL="0" indent="0" algn="just">
              <a:buNone/>
            </a:pPr>
            <a:r>
              <a:rPr lang="en-US" sz="1600" dirty="0">
                <a:latin typeface="Nyala" pitchFamily="2" charset="0"/>
              </a:rPr>
              <a:t>3. </a:t>
            </a:r>
            <a:r>
              <a:rPr lang="en-US" altLang="en-US" sz="1600" b="1" dirty="0">
                <a:latin typeface="Nyala" pitchFamily="2" charset="0"/>
              </a:rPr>
              <a:t>(</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Q</a:t>
            </a:r>
            <a:r>
              <a:rPr lang="en-US" altLang="en-US" sz="1600" b="1" dirty="0">
                <a:latin typeface="Nyala" pitchFamily="2" charset="0"/>
              </a:rPr>
              <a:t>)</a:t>
            </a:r>
            <a:r>
              <a:rPr lang="en-US" altLang="en-US" sz="1600" b="1" i="1" dirty="0">
                <a:latin typeface="Nyala" pitchFamily="2" charset="0"/>
              </a:rPr>
              <a:t>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 </a:t>
            </a:r>
            <a:r>
              <a:rPr lang="en-US" altLang="en-US" sz="1600" b="1" i="1" dirty="0" smtClean="0">
                <a:latin typeface="Nyala" pitchFamily="2" charset="0"/>
              </a:rPr>
              <a:t> </a:t>
            </a:r>
            <a:r>
              <a:rPr lang="en-US" sz="1600" dirty="0" smtClean="0">
                <a:latin typeface="Nyala" pitchFamily="2" charset="0"/>
              </a:rPr>
              <a:t>is </a:t>
            </a:r>
            <a:r>
              <a:rPr lang="en-US" sz="1600" dirty="0">
                <a:latin typeface="Nyala" pitchFamily="2" charset="0"/>
              </a:rPr>
              <a:t>not the same as </a:t>
            </a:r>
            <a:r>
              <a:rPr lang="en-US" altLang="en-US" sz="1600" b="1" i="1" dirty="0">
                <a:latin typeface="Nyala" pitchFamily="2" charset="0"/>
              </a:rPr>
              <a:t>P </a:t>
            </a:r>
            <a:r>
              <a:rPr lang="en-US" altLang="en-US" sz="1600" b="1" dirty="0">
                <a:latin typeface="Nyala" pitchFamily="2" charset="0"/>
                <a:sym typeface="Symbol" pitchFamily="18" charset="2"/>
              </a:rPr>
              <a:t></a:t>
            </a:r>
            <a:r>
              <a:rPr lang="en-US" altLang="en-US" sz="1600" b="1" i="1" dirty="0">
                <a:latin typeface="Nyala" pitchFamily="2" charset="0"/>
              </a:rPr>
              <a:t> </a:t>
            </a:r>
            <a:r>
              <a:rPr lang="en-US" altLang="en-US" sz="1600" b="1" dirty="0">
                <a:latin typeface="Nyala" pitchFamily="2" charset="0"/>
              </a:rPr>
              <a:t>(</a:t>
            </a:r>
            <a:r>
              <a:rPr lang="en-US" altLang="en-US" sz="1600" b="1" i="1" dirty="0">
                <a:latin typeface="Nyala" pitchFamily="2" charset="0"/>
              </a:rPr>
              <a:t>Q </a:t>
            </a:r>
            <a:r>
              <a:rPr lang="en-US" altLang="en-US" sz="1600" b="1" dirty="0">
                <a:latin typeface="Nyala" pitchFamily="2" charset="0"/>
                <a:sym typeface="Symbol" pitchFamily="18" charset="2"/>
              </a:rPr>
              <a:t></a:t>
            </a:r>
            <a:r>
              <a:rPr lang="en-US" altLang="en-US" sz="1600" b="1" dirty="0">
                <a:latin typeface="Nyala" pitchFamily="2" charset="0"/>
              </a:rPr>
              <a:t> </a:t>
            </a:r>
            <a:r>
              <a:rPr lang="en-US" altLang="en-US" sz="1600" b="1" i="1" dirty="0">
                <a:latin typeface="Nyala" pitchFamily="2" charset="0"/>
              </a:rPr>
              <a:t>R</a:t>
            </a:r>
            <a:r>
              <a:rPr lang="en-US" altLang="en-US" sz="1600" b="1" dirty="0">
                <a:latin typeface="Nyala" pitchFamily="2" charset="0"/>
              </a:rPr>
              <a:t>)</a:t>
            </a:r>
            <a:r>
              <a:rPr lang="en-US" altLang="en-US" sz="1600" b="1" i="1" dirty="0">
                <a:latin typeface="Nyala" pitchFamily="2" charset="0"/>
              </a:rPr>
              <a:t> </a:t>
            </a:r>
            <a:r>
              <a:rPr lang="en-US" sz="1600" dirty="0" smtClean="0">
                <a:latin typeface="Nyala" pitchFamily="2" charset="0"/>
              </a:rPr>
              <a:t>The </a:t>
            </a:r>
            <a:r>
              <a:rPr lang="en-US" sz="1600" dirty="0">
                <a:latin typeface="Nyala" pitchFamily="2" charset="0"/>
              </a:rPr>
              <a:t>first expression evaluates to true if either P is false or R is true, or if both P is true and Q is true and R is true. The second expression evaluates to true if either P is false or Q </a:t>
            </a:r>
            <a:r>
              <a:rPr lang="en-US" sz="1600" dirty="0" smtClean="0">
                <a:latin typeface="Nyala" pitchFamily="2" charset="0"/>
              </a:rPr>
              <a:t>or </a:t>
            </a:r>
            <a:r>
              <a:rPr lang="en-US" sz="1600" dirty="0">
                <a:latin typeface="Nyala" pitchFamily="2" charset="0"/>
              </a:rPr>
              <a:t>R is true, or if both P is true and Q is true and R is true. These two expressions are not equivalent because the order in which the implication operators are applied does affect </a:t>
            </a:r>
            <a:r>
              <a:rPr lang="en-US" sz="1600" dirty="0" smtClean="0">
                <a:latin typeface="Nyala" pitchFamily="2" charset="0"/>
              </a:rPr>
              <a:t>the </a:t>
            </a:r>
            <a:r>
              <a:rPr lang="en-US" sz="1600" dirty="0">
                <a:latin typeface="Nyala" pitchFamily="2" charset="0"/>
              </a:rPr>
              <a:t>final result</a:t>
            </a:r>
            <a:r>
              <a:rPr lang="en-US" sz="1600" dirty="0" smtClean="0">
                <a:latin typeface="Nyala" pitchFamily="2" charset="0"/>
              </a:rPr>
              <a:t>.</a:t>
            </a:r>
            <a:endParaRPr lang="en-US" sz="1600" dirty="0">
              <a:latin typeface="Nyala" pitchFamily="2" charset="0"/>
            </a:endParaRPr>
          </a:p>
          <a:p>
            <a:pPr marL="0" indent="0" algn="ctr">
              <a:buNone/>
            </a:pPr>
            <a:endParaRPr lang="en-US" sz="1600" dirty="0" smtClean="0">
              <a:latin typeface="Nyala" pitchFamily="2" charset="0"/>
            </a:endParaRPr>
          </a:p>
          <a:p>
            <a:pPr marL="0" indent="0" algn="ctr">
              <a:buNone/>
            </a:pPr>
            <a:r>
              <a:rPr lang="en-US" sz="1600" dirty="0" smtClean="0">
                <a:latin typeface="Nyala" pitchFamily="2" charset="0"/>
              </a:rPr>
              <a:t> i.e. P</a:t>
            </a:r>
            <a:r>
              <a:rPr lang="en-US" altLang="en-US" sz="1600" b="1" dirty="0" smtClean="0">
                <a:latin typeface="Nyala" pitchFamily="2" charset="0"/>
                <a:sym typeface="Symbol" pitchFamily="18" charset="2"/>
              </a:rPr>
              <a:t>  Q </a:t>
            </a:r>
            <a:r>
              <a:rPr lang="en-US" altLang="en-US" sz="1600" dirty="0" smtClean="0">
                <a:latin typeface="Nyala" pitchFamily="2" charset="0"/>
                <a:sym typeface="Symbol" pitchFamily="18" charset="2"/>
              </a:rPr>
              <a:t>is </a:t>
            </a:r>
            <a:r>
              <a:rPr lang="en-US" altLang="en-US" sz="1600" b="1" dirty="0" smtClean="0">
                <a:latin typeface="Nyala" pitchFamily="2" charset="0"/>
                <a:sym typeface="Symbol" pitchFamily="18" charset="2"/>
              </a:rPr>
              <a:t>True</a:t>
            </a:r>
            <a:r>
              <a:rPr lang="en-US" altLang="en-US" sz="1600" dirty="0" smtClean="0">
                <a:latin typeface="Nyala" pitchFamily="2" charset="0"/>
                <a:sym typeface="Symbol" pitchFamily="18" charset="2"/>
              </a:rPr>
              <a:t> when </a:t>
            </a:r>
          </a:p>
          <a:p>
            <a:pPr lvl="1" algn="just">
              <a:buFont typeface="Wingdings 2" pitchFamily="18" charset="2"/>
              <a:buChar char="R"/>
            </a:pPr>
            <a:r>
              <a:rPr lang="en-US" altLang="en-US" sz="1600" dirty="0">
                <a:latin typeface="Nyala" pitchFamily="2" charset="0"/>
                <a:sym typeface="Symbol" pitchFamily="18" charset="2"/>
              </a:rPr>
              <a:t>B</a:t>
            </a:r>
            <a:r>
              <a:rPr lang="en-US" altLang="en-US" sz="1600" dirty="0" smtClean="0">
                <a:latin typeface="Nyala" pitchFamily="2" charset="0"/>
                <a:sym typeface="Symbol" pitchFamily="18" charset="2"/>
              </a:rPr>
              <a:t>oth </a:t>
            </a:r>
            <a:r>
              <a:rPr lang="en-US" altLang="en-US" sz="1600" b="1" dirty="0" smtClean="0">
                <a:latin typeface="Nyala" pitchFamily="2" charset="0"/>
                <a:sym typeface="Symbol" pitchFamily="18" charset="2"/>
              </a:rPr>
              <a:t>P</a:t>
            </a:r>
            <a:r>
              <a:rPr lang="en-US" altLang="en-US" sz="1600" dirty="0" smtClean="0">
                <a:latin typeface="Nyala" pitchFamily="2" charset="0"/>
                <a:sym typeface="Symbol" pitchFamily="18" charset="2"/>
              </a:rPr>
              <a:t> &amp; </a:t>
            </a:r>
            <a:r>
              <a:rPr lang="en-US" altLang="en-US" sz="1600" b="1" dirty="0" smtClean="0">
                <a:latin typeface="Nyala" pitchFamily="2" charset="0"/>
                <a:sym typeface="Symbol" pitchFamily="18" charset="2"/>
              </a:rPr>
              <a:t>Q</a:t>
            </a:r>
            <a:r>
              <a:rPr lang="en-US" altLang="en-US" sz="1600" dirty="0" smtClean="0">
                <a:latin typeface="Nyala" pitchFamily="2" charset="0"/>
                <a:sym typeface="Symbol" pitchFamily="18" charset="2"/>
              </a:rPr>
              <a:t> are </a:t>
            </a:r>
            <a:r>
              <a:rPr lang="en-US" altLang="en-US" sz="1600" b="1" dirty="0" smtClean="0">
                <a:latin typeface="Nyala" pitchFamily="2" charset="0"/>
                <a:sym typeface="Symbol" pitchFamily="18" charset="2"/>
              </a:rPr>
              <a:t>True</a:t>
            </a:r>
            <a:r>
              <a:rPr lang="en-US" altLang="en-US" sz="1600" dirty="0" smtClean="0">
                <a:latin typeface="Nyala" pitchFamily="2" charset="0"/>
                <a:sym typeface="Symbol" pitchFamily="18" charset="2"/>
              </a:rPr>
              <a:t> or </a:t>
            </a:r>
            <a:r>
              <a:rPr lang="en-US" altLang="en-US" sz="1600" b="1" dirty="0" smtClean="0">
                <a:latin typeface="Nyala" pitchFamily="2" charset="0"/>
                <a:sym typeface="Symbol" pitchFamily="18" charset="2"/>
              </a:rPr>
              <a:t>False</a:t>
            </a:r>
            <a:r>
              <a:rPr lang="en-US" altLang="en-US" sz="1600" dirty="0" smtClean="0">
                <a:latin typeface="Nyala" pitchFamily="2" charset="0"/>
                <a:sym typeface="Symbol" pitchFamily="18" charset="2"/>
              </a:rPr>
              <a:t>, and also If </a:t>
            </a:r>
            <a:r>
              <a:rPr lang="en-US" altLang="en-US" sz="1600" b="1" dirty="0" smtClean="0">
                <a:latin typeface="Nyala" pitchFamily="2" charset="0"/>
                <a:sym typeface="Symbol" pitchFamily="18" charset="2"/>
              </a:rPr>
              <a:t>P</a:t>
            </a:r>
            <a:r>
              <a:rPr lang="en-US" altLang="en-US" sz="1600" dirty="0" smtClean="0">
                <a:latin typeface="Nyala" pitchFamily="2" charset="0"/>
                <a:sym typeface="Symbol" pitchFamily="18" charset="2"/>
              </a:rPr>
              <a:t> is </a:t>
            </a:r>
            <a:r>
              <a:rPr lang="en-US" altLang="en-US" sz="1600" b="1" dirty="0" smtClean="0">
                <a:latin typeface="Nyala" pitchFamily="2" charset="0"/>
                <a:sym typeface="Symbol" pitchFamily="18" charset="2"/>
              </a:rPr>
              <a:t>False</a:t>
            </a:r>
            <a:r>
              <a:rPr lang="en-US" altLang="en-US" sz="1600" dirty="0" smtClean="0">
                <a:latin typeface="Nyala" pitchFamily="2" charset="0"/>
                <a:sym typeface="Symbol" pitchFamily="18" charset="2"/>
              </a:rPr>
              <a:t> and </a:t>
            </a:r>
            <a:r>
              <a:rPr lang="en-US" altLang="en-US" sz="1600" b="1" dirty="0" smtClean="0">
                <a:latin typeface="Nyala" pitchFamily="2" charset="0"/>
                <a:sym typeface="Symbol" pitchFamily="18" charset="2"/>
              </a:rPr>
              <a:t>Q</a:t>
            </a:r>
            <a:r>
              <a:rPr lang="en-US" altLang="en-US" sz="1600" dirty="0" smtClean="0">
                <a:latin typeface="Nyala" pitchFamily="2" charset="0"/>
                <a:sym typeface="Symbol" pitchFamily="18" charset="2"/>
              </a:rPr>
              <a:t> is </a:t>
            </a:r>
            <a:r>
              <a:rPr lang="en-US" altLang="en-US" sz="1600" b="1" dirty="0" smtClean="0">
                <a:latin typeface="Nyala" pitchFamily="2" charset="0"/>
                <a:sym typeface="Symbol" pitchFamily="18" charset="2"/>
              </a:rPr>
              <a:t>True</a:t>
            </a:r>
          </a:p>
          <a:p>
            <a:pPr lvl="1" algn="just">
              <a:buFont typeface="Wingdings 2" pitchFamily="18" charset="2"/>
              <a:buChar char="R"/>
            </a:pPr>
            <a:r>
              <a:rPr lang="en-US" sz="1600" dirty="0" smtClean="0">
                <a:latin typeface="Nyala" pitchFamily="2" charset="0"/>
                <a:sym typeface="Symbol" pitchFamily="18" charset="2"/>
              </a:rPr>
              <a:t>If </a:t>
            </a:r>
            <a:r>
              <a:rPr lang="en-US" sz="1600" b="1" dirty="0" smtClean="0">
                <a:latin typeface="Nyala" pitchFamily="2" charset="0"/>
                <a:sym typeface="Symbol" pitchFamily="18" charset="2"/>
              </a:rPr>
              <a:t>P</a:t>
            </a:r>
            <a:r>
              <a:rPr lang="en-US" sz="1600" dirty="0" smtClean="0">
                <a:latin typeface="Nyala" pitchFamily="2" charset="0"/>
                <a:sym typeface="Symbol" pitchFamily="18" charset="2"/>
              </a:rPr>
              <a:t> is </a:t>
            </a:r>
            <a:r>
              <a:rPr lang="en-US" sz="1600" b="1" dirty="0" smtClean="0">
                <a:latin typeface="Nyala" pitchFamily="2" charset="0"/>
                <a:sym typeface="Symbol" pitchFamily="18" charset="2"/>
              </a:rPr>
              <a:t>True</a:t>
            </a:r>
            <a:r>
              <a:rPr lang="en-US" sz="1600" dirty="0" smtClean="0">
                <a:latin typeface="Nyala" pitchFamily="2" charset="0"/>
                <a:sym typeface="Symbol" pitchFamily="18" charset="2"/>
              </a:rPr>
              <a:t> and Q is </a:t>
            </a:r>
            <a:r>
              <a:rPr lang="en-US" sz="1600" b="1" dirty="0" smtClean="0">
                <a:latin typeface="Nyala" pitchFamily="2" charset="0"/>
                <a:sym typeface="Symbol" pitchFamily="18" charset="2"/>
              </a:rPr>
              <a:t>False</a:t>
            </a:r>
            <a:r>
              <a:rPr lang="en-US" sz="1600" dirty="0" smtClean="0">
                <a:latin typeface="Nyala" pitchFamily="2" charset="0"/>
                <a:sym typeface="Symbol" pitchFamily="18" charset="2"/>
              </a:rPr>
              <a:t> then </a:t>
            </a:r>
            <a:r>
              <a:rPr lang="en-US" sz="1600" dirty="0">
                <a:latin typeface="Nyala" pitchFamily="2" charset="0"/>
              </a:rPr>
              <a:t>P</a:t>
            </a:r>
            <a:r>
              <a:rPr lang="en-US" altLang="en-US" sz="1600" b="1" dirty="0">
                <a:latin typeface="Nyala" pitchFamily="2" charset="0"/>
                <a:sym typeface="Symbol" pitchFamily="18" charset="2"/>
              </a:rPr>
              <a:t>  Q </a:t>
            </a:r>
            <a:r>
              <a:rPr lang="en-US" altLang="en-US" sz="1600" dirty="0" smtClean="0">
                <a:latin typeface="Nyala" pitchFamily="2" charset="0"/>
                <a:sym typeface="Symbol" pitchFamily="18" charset="2"/>
              </a:rPr>
              <a:t>is</a:t>
            </a:r>
            <a:r>
              <a:rPr lang="en-US" altLang="en-US" sz="1600" b="1" dirty="0" smtClean="0">
                <a:latin typeface="Nyala" pitchFamily="2" charset="0"/>
                <a:sym typeface="Symbol" pitchFamily="18" charset="2"/>
              </a:rPr>
              <a:t> False</a:t>
            </a:r>
            <a:endParaRPr lang="en-US" sz="1600"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29</a:t>
            </a:fld>
            <a:endParaRPr lang="en-US"/>
          </a:p>
        </p:txBody>
      </p:sp>
      <p:sp>
        <p:nvSpPr>
          <p:cNvPr id="8" name="TextBox 7"/>
          <p:cNvSpPr txBox="1"/>
          <p:nvPr/>
        </p:nvSpPr>
        <p:spPr>
          <a:xfrm>
            <a:off x="6490873" y="4751044"/>
            <a:ext cx="716863" cy="369332"/>
          </a:xfrm>
          <a:prstGeom prst="rect">
            <a:avLst/>
          </a:prstGeom>
          <a:noFill/>
        </p:spPr>
        <p:txBody>
          <a:bodyPr wrap="none" rtlCol="0">
            <a:spAutoFit/>
          </a:bodyPr>
          <a:lstStyle/>
          <a:p>
            <a:r>
              <a:rPr lang="en-US" dirty="0" smtClean="0">
                <a:solidFill>
                  <a:schemeClr val="bg1"/>
                </a:solidFill>
                <a:latin typeface="Nyala" pitchFamily="2" charset="0"/>
                <a:hlinkClick r:id="rId2"/>
              </a:rPr>
              <a:t>More..</a:t>
            </a:r>
            <a:endParaRPr lang="en-US" dirty="0">
              <a:solidFill>
                <a:schemeClr val="bg1"/>
              </a:solidFill>
              <a:latin typeface="Nyala" pitchFamily="2" charset="0"/>
            </a:endParaRPr>
          </a:p>
        </p:txBody>
      </p:sp>
    </p:spTree>
    <p:extLst>
      <p:ext uri="{BB962C8B-B14F-4D97-AF65-F5344CB8AC3E}">
        <p14:creationId xmlns:p14="http://schemas.microsoft.com/office/powerpoint/2010/main" val="110297972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 calcmode="lin" valueType="num">
                                      <p:cBhvr>
                                        <p:cTn id="14"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 calcmode="lin" valueType="num">
                                      <p:cBhvr>
                                        <p:cTn id="28"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6">
                                            <p:txEl>
                                              <p:pRg st="4" end="4"/>
                                            </p:txEl>
                                          </p:spTgt>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p:cTn id="33"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6">
                                            <p:txEl>
                                              <p:pRg st="5" end="5"/>
                                            </p:txEl>
                                          </p:spTgt>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
                                            <p:txEl>
                                              <p:pRg st="6" end="6"/>
                                            </p:txEl>
                                          </p:spTgt>
                                        </p:tgtEl>
                                        <p:attrNameLst>
                                          <p:attrName>style.visibility</p:attrName>
                                        </p:attrNameLst>
                                      </p:cBhvr>
                                      <p:to>
                                        <p:strVal val="visible"/>
                                      </p:to>
                                    </p:set>
                                    <p:anim calcmode="lin" valueType="num">
                                      <p:cBhvr>
                                        <p:cTn id="38"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4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853940"/>
            <a:ext cx="8246070" cy="1679753"/>
          </a:xfrm>
        </p:spPr>
        <p:txBody>
          <a:bodyPr>
            <a:normAutofit/>
          </a:bodyPr>
          <a:lstStyle/>
          <a:p>
            <a:r>
              <a:rPr lang="en-US" sz="2800" dirty="0" smtClean="0">
                <a:latin typeface="Nyala" pitchFamily="2" charset="0"/>
              </a:rPr>
              <a:t>What is knowledge? </a:t>
            </a:r>
            <a:endParaRPr lang="en-US" sz="2800" dirty="0">
              <a:latin typeface="Nyala" pitchFamily="2"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19130"/>
          <a:stretch/>
        </p:blipFill>
        <p:spPr>
          <a:xfrm>
            <a:off x="-189016" y="-168964"/>
            <a:ext cx="3410076" cy="2902537"/>
          </a:xfrm>
          <a:prstGeom prst="rect">
            <a:avLst/>
          </a:prstGeom>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82913"/>
            <a:ext cx="4338821" cy="20407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 Diagonal Corner Rectangle 2"/>
          <p:cNvSpPr/>
          <p:nvPr/>
        </p:nvSpPr>
        <p:spPr>
          <a:xfrm>
            <a:off x="4338820" y="1054874"/>
            <a:ext cx="4805179" cy="4117862"/>
          </a:xfrm>
          <a:prstGeom prst="round2Diag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prst="cross"/>
          </a:sp3d>
        </p:spPr>
        <p:style>
          <a:lnRef idx="2">
            <a:schemeClr val="dk1"/>
          </a:lnRef>
          <a:fillRef idx="1">
            <a:schemeClr val="lt1"/>
          </a:fillRef>
          <a:effectRef idx="0">
            <a:schemeClr val="dk1"/>
          </a:effectRef>
          <a:fontRef idx="minor">
            <a:schemeClr val="dk1"/>
          </a:fontRef>
        </p:style>
        <p:txBody>
          <a:bodyPr rtlCol="0" anchor="ctr"/>
          <a:lstStyle/>
          <a:p>
            <a:r>
              <a:rPr lang="en-US" b="1" dirty="0" smtClean="0">
                <a:solidFill>
                  <a:srgbClr val="FF0000"/>
                </a:solidFill>
                <a:latin typeface="Nyala" pitchFamily="2" charset="0"/>
              </a:rPr>
              <a:t>   In </a:t>
            </a:r>
            <a:r>
              <a:rPr lang="en-US" b="1" dirty="0">
                <a:solidFill>
                  <a:srgbClr val="FF0000"/>
                </a:solidFill>
                <a:latin typeface="Nyala" pitchFamily="2" charset="0"/>
              </a:rPr>
              <a:t>the context of artificial intelligence (AI), </a:t>
            </a:r>
            <a:r>
              <a:rPr lang="en-US" b="1" dirty="0" smtClean="0">
                <a:solidFill>
                  <a:srgbClr val="FF0000"/>
                </a:solidFill>
                <a:latin typeface="Nyala" pitchFamily="2" charset="0"/>
              </a:rPr>
              <a:t> </a:t>
            </a:r>
          </a:p>
          <a:p>
            <a:pPr marL="285750" indent="-285750" algn="just">
              <a:buFont typeface="Wingdings 2" pitchFamily="18" charset="2"/>
              <a:buChar char="h"/>
            </a:pPr>
            <a:r>
              <a:rPr lang="en-US" dirty="0" smtClean="0">
                <a:latin typeface="Nyala" pitchFamily="2" charset="0"/>
              </a:rPr>
              <a:t>Knowledge </a:t>
            </a:r>
            <a:r>
              <a:rPr lang="en-US" dirty="0">
                <a:latin typeface="Nyala" pitchFamily="2" charset="0"/>
              </a:rPr>
              <a:t>refers to the information and data that is used to train and develop AI </a:t>
            </a:r>
            <a:r>
              <a:rPr lang="en-US" dirty="0" smtClean="0">
                <a:latin typeface="Nyala" pitchFamily="2" charset="0"/>
              </a:rPr>
              <a:t>systems.</a:t>
            </a:r>
          </a:p>
          <a:p>
            <a:pPr marL="285750" indent="-285750" algn="just">
              <a:buFont typeface="Wingdings 2" pitchFamily="18" charset="2"/>
              <a:buChar char="h"/>
            </a:pPr>
            <a:r>
              <a:rPr lang="en-US" dirty="0">
                <a:latin typeface="Nyala" pitchFamily="2" charset="0"/>
              </a:rPr>
              <a:t> </a:t>
            </a:r>
            <a:r>
              <a:rPr lang="en-US" dirty="0" smtClean="0">
                <a:latin typeface="Nyala" pitchFamily="2" charset="0"/>
              </a:rPr>
              <a:t>This </a:t>
            </a:r>
            <a:r>
              <a:rPr lang="en-US" dirty="0">
                <a:latin typeface="Nyala" pitchFamily="2" charset="0"/>
              </a:rPr>
              <a:t>knowledge can come from a variety of sources, including human experts, existing databases, and other AI systems. </a:t>
            </a:r>
            <a:endParaRPr lang="en-US" dirty="0" smtClean="0">
              <a:latin typeface="Nyala" pitchFamily="2" charset="0"/>
            </a:endParaRPr>
          </a:p>
          <a:p>
            <a:pPr marL="285750" indent="-285750" algn="just">
              <a:buFont typeface="Wingdings 2" pitchFamily="18" charset="2"/>
              <a:buChar char="h"/>
            </a:pPr>
            <a:r>
              <a:rPr lang="en-US" dirty="0" smtClean="0">
                <a:latin typeface="Nyala" pitchFamily="2" charset="0"/>
              </a:rPr>
              <a:t>The </a:t>
            </a:r>
            <a:r>
              <a:rPr lang="en-US" dirty="0">
                <a:latin typeface="Nyala" pitchFamily="2" charset="0"/>
              </a:rPr>
              <a:t>goal of AI is to use this knowledge to create intelligent systems that can learn, reason, and make decisions on their own</a:t>
            </a:r>
            <a:r>
              <a:rPr lang="en-US" dirty="0" smtClean="0">
                <a:latin typeface="Nyala" pitchFamily="2" charset="0"/>
              </a:rPr>
              <a:t>.</a:t>
            </a:r>
          </a:p>
          <a:p>
            <a:pPr marL="285750" indent="-285750" algn="just">
              <a:buFont typeface="Wingdings 2" pitchFamily="18" charset="2"/>
              <a:buChar char="h"/>
            </a:pPr>
            <a:r>
              <a:rPr lang="en-US" dirty="0" smtClean="0">
                <a:latin typeface="Nyala" pitchFamily="2" charset="0"/>
              </a:rPr>
              <a:t>In </a:t>
            </a:r>
            <a:r>
              <a:rPr lang="en-US" dirty="0">
                <a:latin typeface="Nyala" pitchFamily="2" charset="0"/>
              </a:rPr>
              <a:t>order to do this, AI systems must be able to process and analyze large amounts of data, identify patterns and relationships, and use this information to make predictions and recommendations.</a:t>
            </a:r>
          </a:p>
        </p:txBody>
      </p:sp>
      <p:sp>
        <p:nvSpPr>
          <p:cNvPr id="6" name="Horizontal Scroll 5"/>
          <p:cNvSpPr/>
          <p:nvPr/>
        </p:nvSpPr>
        <p:spPr>
          <a:xfrm>
            <a:off x="4174435" y="397564"/>
            <a:ext cx="4890052" cy="516835"/>
          </a:xfrm>
          <a:prstGeom prst="horizontalScroll">
            <a:avLst/>
          </a:prstGeom>
          <a:scene3d>
            <a:camera prst="obliqueTopLeft"/>
            <a:lightRig rig="threePt" dir="t"/>
          </a:scene3d>
        </p:spPr>
        <p:style>
          <a:lnRef idx="2">
            <a:schemeClr val="dk1"/>
          </a:lnRef>
          <a:fillRef idx="1">
            <a:schemeClr val="lt1"/>
          </a:fillRef>
          <a:effectRef idx="0">
            <a:schemeClr val="dk1"/>
          </a:effectRef>
          <a:fontRef idx="minor">
            <a:schemeClr val="dk1"/>
          </a:fontRef>
        </p:style>
        <p:txBody>
          <a:bodyPr rtlCol="0" anchor="ctr"/>
          <a:lstStyle/>
          <a:p>
            <a:r>
              <a:rPr lang="en-US" sz="2400" dirty="0" smtClean="0">
                <a:effectLst>
                  <a:outerShdw blurRad="50800" dist="38100" dir="2700000" algn="tl" rotWithShape="0">
                    <a:prstClr val="black">
                      <a:alpha val="40000"/>
                    </a:prstClr>
                  </a:outerShdw>
                </a:effectLst>
                <a:latin typeface="Nyala" pitchFamily="2" charset="0"/>
              </a:rPr>
              <a:t>   What </a:t>
            </a:r>
            <a:r>
              <a:rPr lang="en-US" sz="2400" dirty="0">
                <a:effectLst>
                  <a:outerShdw blurRad="50800" dist="38100" dir="2700000" algn="tl" rotWithShape="0">
                    <a:prstClr val="black">
                      <a:alpha val="40000"/>
                    </a:prstClr>
                  </a:outerShdw>
                </a:effectLst>
                <a:latin typeface="Nyala" pitchFamily="2" charset="0"/>
              </a:rPr>
              <a:t>is </a:t>
            </a:r>
            <a:r>
              <a:rPr lang="en-US" sz="2400" dirty="0" smtClean="0">
                <a:effectLst>
                  <a:outerShdw blurRad="50800" dist="38100" dir="2700000" algn="tl" rotWithShape="0">
                    <a:prstClr val="black">
                      <a:alpha val="40000"/>
                    </a:prstClr>
                  </a:outerShdw>
                </a:effectLst>
                <a:latin typeface="Nyala" pitchFamily="2" charset="0"/>
              </a:rPr>
              <a:t>knowledge in </a:t>
            </a:r>
            <a:r>
              <a:rPr lang="en-US" sz="2400" dirty="0">
                <a:effectLst>
                  <a:outerShdw blurRad="50800" dist="38100" dir="2700000" algn="tl" rotWithShape="0">
                    <a:prstClr val="black">
                      <a:alpha val="40000"/>
                    </a:prstClr>
                  </a:outerShdw>
                </a:effectLst>
                <a:latin typeface="Nyala" pitchFamily="2" charset="0"/>
              </a:rPr>
              <a:t>context of AI?</a:t>
            </a:r>
          </a:p>
        </p:txBody>
      </p:sp>
    </p:spTree>
    <p:extLst>
      <p:ext uri="{BB962C8B-B14F-4D97-AF65-F5344CB8AC3E}">
        <p14:creationId xmlns:p14="http://schemas.microsoft.com/office/powerpoint/2010/main" val="319488822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3" fill="hold" nodeType="clickEffect">
                                  <p:stCondLst>
                                    <p:cond delay="0"/>
                                  </p:stCondLst>
                                  <p:childTnLst>
                                    <p:set>
                                      <p:cBhvr>
                                        <p:cTn id="20" dur="1" fill="hold">
                                          <p:stCondLst>
                                            <p:cond delay="0"/>
                                          </p:stCondLst>
                                        </p:cTn>
                                        <p:tgtEl>
                                          <p:spTgt spid="3079"/>
                                        </p:tgtEl>
                                        <p:attrNameLst>
                                          <p:attrName>style.visibility</p:attrName>
                                        </p:attrNameLst>
                                      </p:cBhvr>
                                      <p:to>
                                        <p:strVal val="visible"/>
                                      </p:to>
                                    </p:set>
                                    <p:anim calcmode="lin" valueType="num">
                                      <p:cBhvr additive="base">
                                        <p:cTn id="21" dur="500" fill="hold"/>
                                        <p:tgtEl>
                                          <p:spTgt spid="3079"/>
                                        </p:tgtEl>
                                        <p:attrNameLst>
                                          <p:attrName>ppt_x</p:attrName>
                                        </p:attrNameLst>
                                      </p:cBhvr>
                                      <p:tavLst>
                                        <p:tav tm="0">
                                          <p:val>
                                            <p:strVal val="1+#ppt_w/2"/>
                                          </p:val>
                                        </p:tav>
                                        <p:tav tm="100000">
                                          <p:val>
                                            <p:strVal val="#ppt_x"/>
                                          </p:val>
                                        </p:tav>
                                      </p:tavLst>
                                    </p:anim>
                                    <p:anim calcmode="lin" valueType="num">
                                      <p:cBhvr additive="base">
                                        <p:cTn id="22" dur="500" fill="hold"/>
                                        <p:tgtEl>
                                          <p:spTgt spid="307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2"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6"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9817" y="394123"/>
            <a:ext cx="8246070" cy="610821"/>
          </a:xfrm>
        </p:spPr>
        <p:txBody>
          <a:bodyPr>
            <a:noAutofit/>
          </a:bodyPr>
          <a:lstStyle/>
          <a:p>
            <a:pPr eaLnBrk="1" hangingPunct="1">
              <a:defRPr/>
            </a:pPr>
            <a:r>
              <a:rPr lang="en-US" sz="4000" dirty="0" smtClean="0">
                <a:latin typeface="Nyala" pitchFamily="2" charset="0"/>
              </a:rPr>
              <a:t>Conti..</a:t>
            </a:r>
            <a:endParaRPr lang="en-US" sz="4000" dirty="0">
              <a:latin typeface="Nyala" pitchFamily="2" charset="0"/>
            </a:endParaRPr>
          </a:p>
        </p:txBody>
      </p:sp>
      <p:sp>
        <p:nvSpPr>
          <p:cNvPr id="59395" name="Rectangle 3"/>
          <p:cNvSpPr>
            <a:spLocks noGrp="1"/>
          </p:cNvSpPr>
          <p:nvPr>
            <p:ph idx="1"/>
          </p:nvPr>
        </p:nvSpPr>
        <p:spPr>
          <a:xfrm>
            <a:off x="0" y="1340171"/>
            <a:ext cx="9144000" cy="3803329"/>
          </a:xfrm>
        </p:spPr>
        <p:txBody>
          <a:bodyPr>
            <a:noAutofit/>
          </a:bodyPr>
          <a:lstStyle/>
          <a:p>
            <a:pPr marL="115888" indent="-115888" eaLnBrk="1" hangingPunct="1">
              <a:lnSpc>
                <a:spcPct val="80000"/>
              </a:lnSpc>
            </a:pPr>
            <a:r>
              <a:rPr lang="en-US" altLang="en-US" sz="1800" dirty="0" smtClean="0">
                <a:latin typeface="Nyala" pitchFamily="2" charset="0"/>
              </a:rPr>
              <a:t>A sentence is made by putting symbols together.</a:t>
            </a:r>
          </a:p>
          <a:p>
            <a:pPr marL="573088" lvl="1" indent="-342900" eaLnBrk="1" hangingPunct="1">
              <a:lnSpc>
                <a:spcPct val="80000"/>
              </a:lnSpc>
              <a:buFont typeface="Wingdings 2" pitchFamily="18" charset="2"/>
              <a:buChar char="h"/>
            </a:pPr>
            <a:r>
              <a:rPr lang="en-US" altLang="en-US" sz="1800" dirty="0" smtClean="0">
                <a:latin typeface="Nyala" pitchFamily="2" charset="0"/>
              </a:rPr>
              <a:t>There are </a:t>
            </a:r>
            <a:r>
              <a:rPr lang="en-US" altLang="en-US" sz="1800" b="1" dirty="0" smtClean="0">
                <a:latin typeface="Nyala" pitchFamily="2" charset="0"/>
              </a:rPr>
              <a:t>atomic</a:t>
            </a:r>
            <a:r>
              <a:rPr lang="en-US" altLang="en-US" sz="1800" dirty="0" smtClean="0">
                <a:latin typeface="Nyala" pitchFamily="2" charset="0"/>
              </a:rPr>
              <a:t> and </a:t>
            </a:r>
            <a:r>
              <a:rPr lang="en-US" altLang="en-US" sz="1800" b="1" dirty="0" smtClean="0">
                <a:latin typeface="Nyala" pitchFamily="2" charset="0"/>
              </a:rPr>
              <a:t>complex</a:t>
            </a:r>
            <a:r>
              <a:rPr lang="en-US" altLang="en-US" sz="1800" dirty="0" smtClean="0">
                <a:latin typeface="Nyala" pitchFamily="2" charset="0"/>
              </a:rPr>
              <a:t> sentences.</a:t>
            </a:r>
          </a:p>
          <a:p>
            <a:pPr marL="115888" indent="-115888" eaLnBrk="1" hangingPunct="1">
              <a:lnSpc>
                <a:spcPct val="80000"/>
              </a:lnSpc>
            </a:pPr>
            <a:r>
              <a:rPr lang="en-US" altLang="en-US" sz="1800" b="1" dirty="0" smtClean="0">
                <a:latin typeface="Nyala" pitchFamily="2" charset="0"/>
              </a:rPr>
              <a:t>Atomic sentences: </a:t>
            </a:r>
            <a:r>
              <a:rPr lang="en-US" altLang="en-US" sz="1800" dirty="0" smtClean="0">
                <a:latin typeface="Nyala" pitchFamily="2" charset="0"/>
              </a:rPr>
              <a:t>consist of propositional symbol (e.g. </a:t>
            </a:r>
            <a:r>
              <a:rPr lang="en-US" altLang="en-US" sz="1800" b="1" dirty="0" smtClean="0">
                <a:latin typeface="Nyala" pitchFamily="2" charset="0"/>
              </a:rPr>
              <a:t>P, Q, TRUE, FALSE</a:t>
            </a:r>
            <a:r>
              <a:rPr lang="en-US" altLang="en-US" sz="1800" dirty="0" smtClean="0">
                <a:latin typeface="Nyala" pitchFamily="2" charset="0"/>
              </a:rPr>
              <a:t>).</a:t>
            </a:r>
          </a:p>
          <a:p>
            <a:pPr marL="573088" lvl="1" indent="-342900" eaLnBrk="1" hangingPunct="1">
              <a:lnSpc>
                <a:spcPct val="80000"/>
              </a:lnSpc>
              <a:buFont typeface="Wingdings 2" pitchFamily="18" charset="2"/>
              <a:buChar char="h"/>
            </a:pPr>
            <a:r>
              <a:rPr lang="en-US" altLang="en-US" sz="1800" dirty="0" smtClean="0">
                <a:latin typeface="Nyala" pitchFamily="2" charset="0"/>
              </a:rPr>
              <a:t>If </a:t>
            </a:r>
            <a:r>
              <a:rPr lang="en-US" altLang="en-US" sz="1800" b="1" dirty="0" smtClean="0">
                <a:latin typeface="Nyala" pitchFamily="2" charset="0"/>
              </a:rPr>
              <a:t>S</a:t>
            </a:r>
            <a:r>
              <a:rPr lang="en-US" altLang="en-US" sz="1800" dirty="0" smtClean="0">
                <a:latin typeface="Nyala" pitchFamily="2" charset="0"/>
              </a:rPr>
              <a:t> is a sentence, then </a:t>
            </a:r>
            <a:r>
              <a:rPr lang="en-US" altLang="en-US" sz="1800" b="1" dirty="0" smtClean="0">
                <a:latin typeface="Nyala" pitchFamily="2" charset="0"/>
                <a:sym typeface="Symbol" pitchFamily="18" charset="2"/>
              </a:rPr>
              <a:t></a:t>
            </a:r>
            <a:r>
              <a:rPr lang="en-US" altLang="en-US" sz="1800" b="1" dirty="0" smtClean="0">
                <a:latin typeface="Nyala" pitchFamily="2" charset="0"/>
              </a:rPr>
              <a:t>S </a:t>
            </a:r>
            <a:r>
              <a:rPr lang="en-US" altLang="en-US" sz="1800" dirty="0" smtClean="0">
                <a:latin typeface="Nyala" pitchFamily="2" charset="0"/>
              </a:rPr>
              <a:t>is a sentence (not or negation).</a:t>
            </a:r>
          </a:p>
          <a:p>
            <a:pPr marL="573088" lvl="1" indent="-342900" eaLnBrk="1" hangingPunct="1">
              <a:lnSpc>
                <a:spcPct val="80000"/>
              </a:lnSpc>
              <a:buFont typeface="Wingdings 2" pitchFamily="18" charset="2"/>
              <a:buChar char="h"/>
            </a:pPr>
            <a:r>
              <a:rPr lang="en-US" altLang="en-US" sz="1800" dirty="0" smtClean="0">
                <a:latin typeface="Nyala" pitchFamily="2" charset="0"/>
              </a:rPr>
              <a:t>If </a:t>
            </a:r>
            <a:r>
              <a:rPr lang="en-US" altLang="en-US" sz="1800" b="1" dirty="0" smtClean="0">
                <a:latin typeface="Nyala" pitchFamily="2" charset="0"/>
              </a:rPr>
              <a:t>S</a:t>
            </a:r>
            <a:r>
              <a:rPr lang="en-US" altLang="en-US" sz="1800" dirty="0" smtClean="0">
                <a:latin typeface="Nyala" pitchFamily="2" charset="0"/>
              </a:rPr>
              <a:t> is a sentence, then so is </a:t>
            </a:r>
            <a:r>
              <a:rPr lang="en-US" altLang="en-US" sz="1800" b="1" dirty="0" smtClean="0">
                <a:latin typeface="Nyala" pitchFamily="2" charset="0"/>
              </a:rPr>
              <a:t>(S)</a:t>
            </a:r>
            <a:r>
              <a:rPr lang="en-US" altLang="en-US" sz="1800" dirty="0" smtClean="0">
                <a:latin typeface="Nyala" pitchFamily="2" charset="0"/>
              </a:rPr>
              <a:t>.</a:t>
            </a:r>
          </a:p>
          <a:p>
            <a:pPr marL="115888" indent="-115888" eaLnBrk="1" hangingPunct="1">
              <a:lnSpc>
                <a:spcPct val="80000"/>
              </a:lnSpc>
            </a:pPr>
            <a:r>
              <a:rPr lang="en-US" altLang="en-US" sz="1800" b="1" dirty="0" smtClean="0">
                <a:latin typeface="Nyala" pitchFamily="2" charset="0"/>
              </a:rPr>
              <a:t>Complex sentences </a:t>
            </a:r>
            <a:r>
              <a:rPr lang="en-US" altLang="en-US" sz="1800" dirty="0" smtClean="0">
                <a:latin typeface="Nyala" pitchFamily="2" charset="0"/>
              </a:rPr>
              <a:t>are combined by using </a:t>
            </a:r>
            <a:r>
              <a:rPr lang="en-US" altLang="en-US" sz="1800" b="1" dirty="0" smtClean="0">
                <a:latin typeface="Nyala" pitchFamily="2" charset="0"/>
              </a:rPr>
              <a:t>connectives </a:t>
            </a:r>
            <a:r>
              <a:rPr lang="en-US" altLang="en-US" sz="1800" dirty="0" smtClean="0">
                <a:latin typeface="Nyala" pitchFamily="2" charset="0"/>
              </a:rPr>
              <a:t>or</a:t>
            </a:r>
            <a:r>
              <a:rPr lang="en-US" altLang="en-US" sz="1800" b="1" dirty="0" smtClean="0">
                <a:latin typeface="Nyala" pitchFamily="2" charset="0"/>
              </a:rPr>
              <a:t> parenthesis:</a:t>
            </a:r>
            <a:endParaRPr lang="en-US" altLang="en-US" sz="1800" dirty="0" smtClean="0">
              <a:latin typeface="Nyala" pitchFamily="2" charset="0"/>
            </a:endParaRPr>
          </a:p>
          <a:p>
            <a:pPr marL="573088" lvl="1" indent="-342900" eaLnBrk="1" hangingPunct="1">
              <a:lnSpc>
                <a:spcPct val="80000"/>
              </a:lnSpc>
              <a:buFont typeface="Wingdings 2" pitchFamily="18" charset="2"/>
              <a:buChar char="h"/>
            </a:pPr>
            <a:r>
              <a:rPr lang="en-US" altLang="en-US" sz="1800" dirty="0" smtClean="0">
                <a:latin typeface="Nyala" pitchFamily="2" charset="0"/>
              </a:rPr>
              <a:t>If </a:t>
            </a:r>
            <a:r>
              <a:rPr lang="en-US" altLang="en-US" sz="1800" b="1" dirty="0" smtClean="0">
                <a:latin typeface="Nyala" pitchFamily="2" charset="0"/>
              </a:rPr>
              <a:t>S</a:t>
            </a:r>
            <a:r>
              <a:rPr lang="en-US" altLang="en-US" sz="1800" dirty="0" smtClean="0">
                <a:latin typeface="Nyala" pitchFamily="2" charset="0"/>
              </a:rPr>
              <a:t> and </a:t>
            </a:r>
            <a:r>
              <a:rPr lang="en-US" altLang="en-US" sz="1800" b="1" dirty="0" smtClean="0">
                <a:latin typeface="Nyala" pitchFamily="2" charset="0"/>
              </a:rPr>
              <a:t>T</a:t>
            </a:r>
            <a:r>
              <a:rPr lang="en-US" altLang="en-US" sz="1800" dirty="0" smtClean="0">
                <a:latin typeface="Nyala" pitchFamily="2" charset="0"/>
              </a:rPr>
              <a:t> are sentences, then </a:t>
            </a:r>
            <a:r>
              <a:rPr lang="en-US" altLang="en-US" sz="1800" b="1" dirty="0" smtClean="0">
                <a:latin typeface="Nyala" pitchFamily="2" charset="0"/>
              </a:rPr>
              <a:t>S </a:t>
            </a:r>
            <a:r>
              <a:rPr lang="en-US" altLang="en-US" sz="1800" b="1" dirty="0" smtClean="0">
                <a:latin typeface="Nyala" pitchFamily="2" charset="0"/>
                <a:sym typeface="Symbol" pitchFamily="18" charset="2"/>
              </a:rPr>
              <a:t></a:t>
            </a:r>
            <a:r>
              <a:rPr lang="en-US" altLang="en-US" sz="1800" b="1" dirty="0" smtClean="0">
                <a:latin typeface="Nyala" pitchFamily="2" charset="0"/>
              </a:rPr>
              <a:t> T </a:t>
            </a:r>
            <a:r>
              <a:rPr lang="en-US" altLang="en-US" sz="1800" dirty="0" smtClean="0">
                <a:latin typeface="Nyala" pitchFamily="2" charset="0"/>
              </a:rPr>
              <a:t>or</a:t>
            </a:r>
            <a:r>
              <a:rPr lang="en-US" altLang="en-US" sz="1800" b="1" dirty="0" smtClean="0">
                <a:latin typeface="Nyala" pitchFamily="2" charset="0"/>
              </a:rPr>
              <a:t> (S </a:t>
            </a:r>
            <a:r>
              <a:rPr lang="en-US" altLang="en-US" sz="1800" b="1" dirty="0" smtClean="0">
                <a:latin typeface="Nyala" pitchFamily="2" charset="0"/>
                <a:sym typeface="Symbol" pitchFamily="18" charset="2"/>
              </a:rPr>
              <a:t></a:t>
            </a:r>
            <a:r>
              <a:rPr lang="en-US" altLang="en-US" sz="1800" b="1" dirty="0" smtClean="0">
                <a:latin typeface="Nyala" pitchFamily="2" charset="0"/>
              </a:rPr>
              <a:t> T), (S </a:t>
            </a:r>
            <a:r>
              <a:rPr lang="en-US" altLang="en-US" sz="1800" b="1" dirty="0" smtClean="0">
                <a:latin typeface="Nyala" pitchFamily="2" charset="0"/>
                <a:sym typeface="Symbol" pitchFamily="18" charset="2"/>
              </a:rPr>
              <a:t></a:t>
            </a:r>
            <a:r>
              <a:rPr lang="en-US" altLang="en-US" sz="1800" b="1" dirty="0" smtClean="0">
                <a:latin typeface="Nyala" pitchFamily="2" charset="0"/>
              </a:rPr>
              <a:t> T), (S </a:t>
            </a:r>
            <a:r>
              <a:rPr lang="en-US" altLang="en-US" sz="1800" b="1" dirty="0" smtClean="0">
                <a:latin typeface="Nyala" pitchFamily="2" charset="0"/>
                <a:sym typeface="Symbol" pitchFamily="18" charset="2"/>
              </a:rPr>
              <a:t></a:t>
            </a:r>
            <a:r>
              <a:rPr lang="en-US" altLang="en-US" sz="1800" b="1" dirty="0" smtClean="0">
                <a:latin typeface="Nyala" pitchFamily="2" charset="0"/>
              </a:rPr>
              <a:t> T), </a:t>
            </a:r>
            <a:r>
              <a:rPr lang="en-US" altLang="en-US" sz="1800" dirty="0" smtClean="0">
                <a:latin typeface="Nyala" pitchFamily="2" charset="0"/>
              </a:rPr>
              <a:t>and </a:t>
            </a:r>
            <a:r>
              <a:rPr lang="en-US" altLang="en-US" sz="1800" b="1" dirty="0" smtClean="0">
                <a:latin typeface="Nyala" pitchFamily="2" charset="0"/>
              </a:rPr>
              <a:t>(S </a:t>
            </a:r>
            <a:r>
              <a:rPr lang="en-US" altLang="en-US" sz="1800" b="1" dirty="0" smtClean="0">
                <a:latin typeface="Nyala" pitchFamily="2" charset="0"/>
                <a:sym typeface="Symbol" pitchFamily="18" charset="2"/>
              </a:rPr>
              <a:t></a:t>
            </a:r>
            <a:r>
              <a:rPr lang="en-US" altLang="en-US" sz="1800" b="1" dirty="0" smtClean="0">
                <a:latin typeface="Nyala" pitchFamily="2" charset="0"/>
              </a:rPr>
              <a:t> T) </a:t>
            </a:r>
            <a:r>
              <a:rPr lang="en-US" altLang="en-US" sz="1800" dirty="0" smtClean="0">
                <a:latin typeface="Nyala" pitchFamily="2" charset="0"/>
              </a:rPr>
              <a:t>are complex sentences, and are called </a:t>
            </a:r>
            <a:r>
              <a:rPr lang="en-US" altLang="en-US" sz="1800" b="1" dirty="0" smtClean="0">
                <a:latin typeface="Nyala" pitchFamily="2" charset="0"/>
                <a:sym typeface="Symbol" pitchFamily="18" charset="2"/>
              </a:rPr>
              <a:t>conjunction, disjunction, implication, </a:t>
            </a:r>
            <a:r>
              <a:rPr lang="en-US" altLang="en-US" sz="1800" dirty="0" smtClean="0">
                <a:latin typeface="Nyala" pitchFamily="2" charset="0"/>
                <a:sym typeface="Symbol" pitchFamily="18" charset="2"/>
              </a:rPr>
              <a:t>and </a:t>
            </a:r>
            <a:r>
              <a:rPr lang="en-US" altLang="en-US" sz="1800" b="1" dirty="0" smtClean="0">
                <a:latin typeface="Nyala" pitchFamily="2" charset="0"/>
                <a:sym typeface="Symbol" pitchFamily="18" charset="2"/>
              </a:rPr>
              <a:t>equivalent, </a:t>
            </a:r>
            <a:r>
              <a:rPr lang="en-US" altLang="en-US" sz="1800" dirty="0" smtClean="0">
                <a:latin typeface="Nyala" pitchFamily="2" charset="0"/>
                <a:sym typeface="Symbol" pitchFamily="18" charset="2"/>
              </a:rPr>
              <a:t>respectively.</a:t>
            </a:r>
            <a:endParaRPr lang="en-US" altLang="en-US" sz="1800" dirty="0" smtClean="0">
              <a:latin typeface="Nyala" pitchFamily="2" charset="0"/>
            </a:endParaRPr>
          </a:p>
          <a:p>
            <a:pPr eaLnBrk="1" hangingPunct="1">
              <a:lnSpc>
                <a:spcPct val="80000"/>
              </a:lnSpc>
              <a:buFont typeface="Wingdings 2" pitchFamily="18" charset="2"/>
              <a:buChar char="E"/>
            </a:pPr>
            <a:r>
              <a:rPr lang="en-US" altLang="en-US" sz="1800" b="1" dirty="0" smtClean="0">
                <a:latin typeface="Nyala" pitchFamily="2" charset="0"/>
              </a:rPr>
              <a:t>Examples: PL sentences </a:t>
            </a:r>
            <a:r>
              <a:rPr lang="en-US" altLang="en-US" sz="1800" dirty="0" smtClean="0">
                <a:latin typeface="Nyala" pitchFamily="2" charset="0"/>
              </a:rPr>
              <a:t>for the</a:t>
            </a:r>
            <a:r>
              <a:rPr lang="en-US" altLang="en-US" sz="1800" b="1" dirty="0" smtClean="0">
                <a:latin typeface="Nyala" pitchFamily="2" charset="0"/>
              </a:rPr>
              <a:t> “ </a:t>
            </a:r>
            <a:r>
              <a:rPr lang="en-US" altLang="en-US" sz="1800" dirty="0" smtClean="0">
                <a:latin typeface="Nyala" pitchFamily="2" charset="0"/>
              </a:rPr>
              <a:t>a</a:t>
            </a:r>
            <a:r>
              <a:rPr lang="en-US" altLang="en-US" sz="1800" b="1" dirty="0" smtClean="0">
                <a:latin typeface="Nyala" pitchFamily="2" charset="0"/>
              </a:rPr>
              <a:t> </a:t>
            </a:r>
            <a:r>
              <a:rPr lang="en-US" altLang="en-US" sz="1800" dirty="0" smtClean="0">
                <a:latin typeface="Nyala" pitchFamily="2" charset="0"/>
              </a:rPr>
              <a:t>weather problem”</a:t>
            </a:r>
            <a:r>
              <a:rPr lang="en-US" altLang="en-US" sz="1800" b="1" dirty="0" smtClean="0">
                <a:latin typeface="Nyala" pitchFamily="2" charset="0"/>
              </a:rPr>
              <a:t>:</a:t>
            </a:r>
          </a:p>
          <a:p>
            <a:pPr marL="685800" lvl="1">
              <a:lnSpc>
                <a:spcPct val="80000"/>
              </a:lnSpc>
              <a:buFont typeface="Wingdings" pitchFamily="2" charset="2"/>
              <a:buChar char="@"/>
            </a:pPr>
            <a:r>
              <a:rPr lang="en-US" altLang="en-US" sz="1800" dirty="0" smtClean="0">
                <a:latin typeface="Nyala" pitchFamily="2" charset="0"/>
              </a:rPr>
              <a:t>“If it is hot and humid, then it is raining”: (P </a:t>
            </a:r>
            <a:r>
              <a:rPr lang="en-US" altLang="en-US" sz="1800" b="1" dirty="0" smtClean="0">
                <a:latin typeface="Nyala" pitchFamily="2" charset="0"/>
                <a:sym typeface="Symbol" pitchFamily="18" charset="2"/>
              </a:rPr>
              <a:t></a:t>
            </a:r>
            <a:r>
              <a:rPr lang="en-US" altLang="en-US" sz="1800" dirty="0" smtClean="0">
                <a:latin typeface="Nyala" pitchFamily="2" charset="0"/>
              </a:rPr>
              <a:t> Q) </a:t>
            </a:r>
            <a:r>
              <a:rPr lang="en-US" altLang="en-US" sz="1800" b="1" dirty="0" smtClean="0">
                <a:latin typeface="Nyala" pitchFamily="2" charset="0"/>
                <a:sym typeface="Symbol" pitchFamily="18" charset="2"/>
              </a:rPr>
              <a:t></a:t>
            </a:r>
            <a:r>
              <a:rPr lang="en-US" altLang="en-US" sz="1800" dirty="0" smtClean="0">
                <a:latin typeface="Nyala" pitchFamily="2" charset="0"/>
              </a:rPr>
              <a:t> R, </a:t>
            </a:r>
          </a:p>
          <a:p>
            <a:pPr marL="685800" lvl="1">
              <a:lnSpc>
                <a:spcPct val="80000"/>
              </a:lnSpc>
              <a:buFont typeface="Wingdings" pitchFamily="2" charset="2"/>
              <a:buChar char="@"/>
            </a:pPr>
            <a:r>
              <a:rPr lang="en-US" altLang="en-US" sz="1800" dirty="0" smtClean="0">
                <a:latin typeface="Nyala" pitchFamily="2" charset="0"/>
              </a:rPr>
              <a:t>“If it is humid, then it is hot” : Q </a:t>
            </a:r>
            <a:r>
              <a:rPr lang="en-US" altLang="en-US" sz="1800" b="1" dirty="0" smtClean="0">
                <a:latin typeface="Nyala" pitchFamily="2" charset="0"/>
                <a:sym typeface="Symbol" pitchFamily="18" charset="2"/>
              </a:rPr>
              <a:t></a:t>
            </a:r>
            <a:r>
              <a:rPr lang="en-US" altLang="en-US" sz="1800" dirty="0" smtClean="0">
                <a:latin typeface="Nyala" pitchFamily="2" charset="0"/>
              </a:rPr>
              <a:t> P ,</a:t>
            </a:r>
          </a:p>
          <a:p>
            <a:pPr marL="685800" lvl="1">
              <a:lnSpc>
                <a:spcPct val="80000"/>
              </a:lnSpc>
              <a:buFont typeface="Wingdings" pitchFamily="2" charset="2"/>
              <a:buChar char="@"/>
            </a:pPr>
            <a:r>
              <a:rPr lang="en-US" altLang="en-US" sz="1800" dirty="0" smtClean="0">
                <a:latin typeface="Nyala" pitchFamily="2" charset="0"/>
              </a:rPr>
              <a:t>“It is humid.”: Q ,</a:t>
            </a:r>
          </a:p>
          <a:p>
            <a:pPr marL="115888" indent="-115888" eaLnBrk="1" hangingPunct="1">
              <a:lnSpc>
                <a:spcPct val="80000"/>
              </a:lnSpc>
            </a:pPr>
            <a:r>
              <a:rPr lang="en-US" altLang="en-US" sz="1800" b="1" dirty="0" smtClean="0">
                <a:latin typeface="Nyala" pitchFamily="2" charset="0"/>
              </a:rPr>
              <a:t>A better way</a:t>
            </a:r>
            <a:r>
              <a:rPr lang="en-US" altLang="en-US" sz="1800" dirty="0" smtClean="0">
                <a:latin typeface="Nyala" pitchFamily="2" charset="0"/>
              </a:rPr>
              <a:t>: Ho=“It is hot”, Hu=“It is humid”, R=“It is raining”.</a:t>
            </a:r>
          </a:p>
        </p:txBody>
      </p:sp>
      <p:sp>
        <p:nvSpPr>
          <p:cNvPr id="2" name="Slide Number Placeholder 1"/>
          <p:cNvSpPr>
            <a:spLocks noGrp="1"/>
          </p:cNvSpPr>
          <p:nvPr>
            <p:ph type="sldNum" sz="quarter" idx="12"/>
          </p:nvPr>
        </p:nvSpPr>
        <p:spPr/>
        <p:txBody>
          <a:bodyPr/>
          <a:lstStyle/>
          <a:p>
            <a:fld id="{B82CCC60-E8CD-4174-8B1A-7DF615B22EEF}" type="slidenum">
              <a:rPr lang="en-US" smtClean="0"/>
              <a:pPr/>
              <a:t>30</a:t>
            </a:fld>
            <a:endParaRPr lang="en-US"/>
          </a:p>
        </p:txBody>
      </p:sp>
    </p:spTree>
    <p:extLst>
      <p:ext uri="{BB962C8B-B14F-4D97-AF65-F5344CB8AC3E}">
        <p14:creationId xmlns:p14="http://schemas.microsoft.com/office/powerpoint/2010/main" val="26611503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2875" y="295276"/>
            <a:ext cx="8229600" cy="308372"/>
          </a:xfrm>
        </p:spPr>
        <p:txBody>
          <a:bodyPr>
            <a:normAutofit fontScale="90000"/>
          </a:bodyPr>
          <a:lstStyle/>
          <a:p>
            <a:pPr eaLnBrk="1" hangingPunct="1">
              <a:defRPr/>
            </a:pPr>
            <a:r>
              <a:rPr lang="en-US" sz="3600" dirty="0">
                <a:latin typeface="Nyala" pitchFamily="2" charset="0"/>
              </a:rPr>
              <a:t>Example sentences in PL</a:t>
            </a:r>
            <a:endParaRPr lang="en-US" sz="4000" dirty="0">
              <a:latin typeface="Nyala" pitchFamily="2" charset="0"/>
            </a:endParaRPr>
          </a:p>
        </p:txBody>
      </p:sp>
      <p:sp>
        <p:nvSpPr>
          <p:cNvPr id="61443" name="Rectangle 3"/>
          <p:cNvSpPr>
            <a:spLocks noGrp="1"/>
          </p:cNvSpPr>
          <p:nvPr>
            <p:ph type="body" idx="1"/>
          </p:nvPr>
        </p:nvSpPr>
        <p:spPr>
          <a:xfrm>
            <a:off x="0" y="1126392"/>
            <a:ext cx="8991600" cy="4114800"/>
          </a:xfrm>
        </p:spPr>
        <p:txBody>
          <a:bodyPr>
            <a:normAutofit/>
          </a:bodyPr>
          <a:lstStyle/>
          <a:p>
            <a:pPr marL="228600" indent="-228600" eaLnBrk="1" hangingPunct="1">
              <a:lnSpc>
                <a:spcPct val="80000"/>
              </a:lnSpc>
              <a:buFontTx/>
              <a:buNone/>
            </a:pPr>
            <a:endParaRPr lang="en-US" altLang="en-US" sz="600" dirty="0" smtClean="0">
              <a:latin typeface="Nyala" pitchFamily="2" charset="0"/>
              <a:sym typeface="Symbol" pitchFamily="18" charset="2"/>
            </a:endParaRPr>
          </a:p>
          <a:p>
            <a:pPr marL="228600" indent="-228600" eaLnBrk="1" hangingPunct="1">
              <a:lnSpc>
                <a:spcPct val="80000"/>
              </a:lnSpc>
              <a:buFontTx/>
              <a:buNone/>
            </a:pPr>
            <a:r>
              <a:rPr lang="en-US" altLang="en-US" sz="1600" b="1" dirty="0" smtClean="0">
                <a:latin typeface="Nyala" pitchFamily="2" charset="0"/>
              </a:rPr>
              <a:t>Examples: </a:t>
            </a:r>
            <a:r>
              <a:rPr lang="en-US" altLang="en-US" sz="1600" dirty="0" smtClean="0">
                <a:latin typeface="Nyala" pitchFamily="2" charset="0"/>
              </a:rPr>
              <a:t>Convert f</a:t>
            </a:r>
            <a:r>
              <a:rPr lang="en-US" altLang="en-US" sz="1400" b="1" dirty="0" smtClean="0">
                <a:latin typeface="Nyala" pitchFamily="2" charset="0"/>
              </a:rPr>
              <a:t>rom English to Propositional sentence</a:t>
            </a:r>
            <a:endParaRPr lang="en-US" altLang="en-US" sz="1600" b="1" dirty="0" smtClean="0">
              <a:latin typeface="Nyala" pitchFamily="2" charset="0"/>
              <a:sym typeface="Symbol" pitchFamily="18" charset="2"/>
            </a:endParaRPr>
          </a:p>
          <a:p>
            <a:pPr marL="228600" indent="-228600" eaLnBrk="1" hangingPunct="1">
              <a:lnSpc>
                <a:spcPct val="80000"/>
              </a:lnSpc>
              <a:buFontTx/>
              <a:buNone/>
            </a:pPr>
            <a:r>
              <a:rPr lang="en-US" altLang="en-US" sz="1600" dirty="0" smtClean="0">
                <a:latin typeface="Nyala" pitchFamily="2" charset="0"/>
              </a:rPr>
              <a:t>Let </a:t>
            </a:r>
            <a:r>
              <a:rPr lang="en-US" altLang="en-US" sz="1600" b="1" dirty="0" smtClean="0">
                <a:latin typeface="Nyala" pitchFamily="2" charset="0"/>
              </a:rPr>
              <a:t>A</a:t>
            </a:r>
            <a:r>
              <a:rPr lang="en-US" altLang="en-US" sz="1600" dirty="0" smtClean="0">
                <a:latin typeface="Nyala" pitchFamily="2" charset="0"/>
              </a:rPr>
              <a:t> = Lectures are active and </a:t>
            </a:r>
            <a:r>
              <a:rPr lang="en-US" altLang="en-US" sz="1600" b="1" dirty="0" smtClean="0">
                <a:latin typeface="Nyala" pitchFamily="2" charset="0"/>
              </a:rPr>
              <a:t>R</a:t>
            </a:r>
            <a:r>
              <a:rPr lang="en-US" altLang="en-US" sz="1600" dirty="0" smtClean="0">
                <a:latin typeface="Nyala" pitchFamily="2" charset="0"/>
              </a:rPr>
              <a:t> = Text is readable, </a:t>
            </a:r>
            <a:r>
              <a:rPr lang="en-US" altLang="en-US" sz="1600" b="1" dirty="0" smtClean="0">
                <a:latin typeface="Nyala" pitchFamily="2" charset="0"/>
              </a:rPr>
              <a:t>P</a:t>
            </a:r>
            <a:r>
              <a:rPr lang="en-US" altLang="en-US" sz="1600" dirty="0" smtClean="0">
                <a:latin typeface="Nyala" pitchFamily="2" charset="0"/>
              </a:rPr>
              <a:t> = </a:t>
            </a:r>
            <a:r>
              <a:rPr lang="en-US" altLang="en-US" sz="1600" dirty="0" err="1" smtClean="0">
                <a:latin typeface="Nyala" pitchFamily="2" charset="0"/>
              </a:rPr>
              <a:t>Kebede</a:t>
            </a:r>
            <a:r>
              <a:rPr lang="en-US" altLang="en-US" sz="1600" dirty="0" smtClean="0">
                <a:latin typeface="Nyala" pitchFamily="2" charset="0"/>
              </a:rPr>
              <a:t> will pass the exam, then represent the following:</a:t>
            </a:r>
          </a:p>
          <a:p>
            <a:pPr marL="228600" indent="-228600" eaLnBrk="1" hangingPunct="1">
              <a:lnSpc>
                <a:spcPct val="80000"/>
              </a:lnSpc>
            </a:pPr>
            <a:r>
              <a:rPr lang="en-US" altLang="en-US" sz="1800" dirty="0" smtClean="0">
                <a:latin typeface="Nyala" pitchFamily="2" charset="0"/>
              </a:rPr>
              <a:t>the lectures are </a:t>
            </a:r>
            <a:r>
              <a:rPr lang="en-US" altLang="en-US" sz="1800" b="1" i="1" dirty="0" smtClean="0">
                <a:latin typeface="Nyala" pitchFamily="2" charset="0"/>
              </a:rPr>
              <a:t>not</a:t>
            </a:r>
            <a:r>
              <a:rPr lang="en-US" altLang="en-US" sz="1800" dirty="0" smtClean="0">
                <a:latin typeface="Nyala" pitchFamily="2" charset="0"/>
              </a:rPr>
              <a:t>  active:</a:t>
            </a:r>
          </a:p>
          <a:p>
            <a:pPr marL="228600" indent="-228600" eaLnBrk="1" hangingPunct="1">
              <a:lnSpc>
                <a:spcPct val="80000"/>
              </a:lnSpc>
            </a:pPr>
            <a:r>
              <a:rPr lang="en-US" altLang="en-US" sz="1800" dirty="0" smtClean="0">
                <a:latin typeface="Nyala" pitchFamily="2" charset="0"/>
              </a:rPr>
              <a:t>the lectures are active </a:t>
            </a:r>
            <a:r>
              <a:rPr lang="en-US" altLang="en-US" sz="1800" b="1" dirty="0" smtClean="0">
                <a:latin typeface="Nyala" pitchFamily="2" charset="0"/>
              </a:rPr>
              <a:t>and</a:t>
            </a:r>
            <a:r>
              <a:rPr lang="en-US" altLang="en-US" sz="1800" dirty="0" smtClean="0">
                <a:latin typeface="Nyala" pitchFamily="2" charset="0"/>
              </a:rPr>
              <a:t> the text is readable:</a:t>
            </a:r>
            <a:endParaRPr lang="en-US" altLang="en-US" sz="1800" b="1" i="1" dirty="0" smtClean="0">
              <a:latin typeface="Nyala" pitchFamily="2" charset="0"/>
            </a:endParaRPr>
          </a:p>
          <a:p>
            <a:pPr marL="228600" indent="-228600" eaLnBrk="1" hangingPunct="1">
              <a:lnSpc>
                <a:spcPct val="80000"/>
              </a:lnSpc>
            </a:pPr>
            <a:r>
              <a:rPr lang="en-US" altLang="en-US" sz="1800" dirty="0" smtClean="0">
                <a:latin typeface="Nyala" pitchFamily="2" charset="0"/>
              </a:rPr>
              <a:t>either the lectures are active </a:t>
            </a:r>
            <a:r>
              <a:rPr lang="en-US" altLang="en-US" sz="1800" b="1" dirty="0" smtClean="0">
                <a:latin typeface="Nyala" pitchFamily="2" charset="0"/>
              </a:rPr>
              <a:t>or</a:t>
            </a:r>
            <a:r>
              <a:rPr lang="en-US" altLang="en-US" sz="1800" dirty="0" smtClean="0">
                <a:latin typeface="Nyala" pitchFamily="2" charset="0"/>
              </a:rPr>
              <a:t> the text is readable: </a:t>
            </a:r>
            <a:endParaRPr lang="en-US" altLang="en-US" sz="1800" b="1" i="1" dirty="0" smtClean="0">
              <a:latin typeface="Nyala" pitchFamily="2" charset="0"/>
            </a:endParaRPr>
          </a:p>
          <a:p>
            <a:pPr marL="228600" indent="-228600" eaLnBrk="1" hangingPunct="1">
              <a:lnSpc>
                <a:spcPct val="80000"/>
              </a:lnSpc>
            </a:pPr>
            <a:r>
              <a:rPr lang="en-US" altLang="en-US" sz="1800" b="1" dirty="0" smtClean="0">
                <a:latin typeface="Nyala" pitchFamily="2" charset="0"/>
              </a:rPr>
              <a:t>if</a:t>
            </a:r>
            <a:r>
              <a:rPr lang="en-US" altLang="en-US" sz="1800" dirty="0" smtClean="0">
                <a:latin typeface="Nyala" pitchFamily="2" charset="0"/>
              </a:rPr>
              <a:t> the lectures are active, </a:t>
            </a:r>
            <a:r>
              <a:rPr lang="en-US" altLang="en-US" sz="1800" b="1" dirty="0" smtClean="0">
                <a:latin typeface="Nyala" pitchFamily="2" charset="0"/>
              </a:rPr>
              <a:t>then</a:t>
            </a:r>
            <a:r>
              <a:rPr lang="en-US" altLang="en-US" sz="1800" dirty="0" smtClean="0">
                <a:latin typeface="Nyala" pitchFamily="2" charset="0"/>
              </a:rPr>
              <a:t> the text is not readable:  </a:t>
            </a:r>
            <a:endParaRPr lang="en-US" altLang="en-US" sz="1800" b="1" i="1" dirty="0" smtClean="0">
              <a:latin typeface="Nyala" pitchFamily="2" charset="0"/>
            </a:endParaRPr>
          </a:p>
          <a:p>
            <a:pPr marL="228600" indent="-228600" eaLnBrk="1" hangingPunct="1">
              <a:lnSpc>
                <a:spcPct val="80000"/>
              </a:lnSpc>
            </a:pPr>
            <a:r>
              <a:rPr lang="en-US" altLang="en-US" sz="1800" dirty="0" smtClean="0">
                <a:latin typeface="Nyala" pitchFamily="2" charset="0"/>
              </a:rPr>
              <a:t>the lectures are active </a:t>
            </a:r>
            <a:r>
              <a:rPr lang="en-US" altLang="en-US" sz="1800" b="1" dirty="0" smtClean="0">
                <a:latin typeface="Nyala" pitchFamily="2" charset="0"/>
              </a:rPr>
              <a:t>if and only if</a:t>
            </a:r>
            <a:r>
              <a:rPr lang="en-US" altLang="en-US" sz="1800" dirty="0" smtClean="0">
                <a:latin typeface="Nyala" pitchFamily="2" charset="0"/>
              </a:rPr>
              <a:t> the text is readable:  </a:t>
            </a:r>
            <a:endParaRPr lang="en-US" altLang="en-US" sz="1800" b="1" i="1" dirty="0" smtClean="0">
              <a:latin typeface="Nyala" pitchFamily="2" charset="0"/>
            </a:endParaRPr>
          </a:p>
          <a:p>
            <a:pPr marL="228600" indent="-228600" eaLnBrk="1" hangingPunct="1">
              <a:lnSpc>
                <a:spcPct val="80000"/>
              </a:lnSpc>
            </a:pPr>
            <a:r>
              <a:rPr lang="en-US" altLang="en-US" sz="1800" dirty="0" smtClean="0">
                <a:latin typeface="Nyala" pitchFamily="2" charset="0"/>
              </a:rPr>
              <a:t>if the lectures are active, then if the text is not readable, </a:t>
            </a:r>
            <a:r>
              <a:rPr lang="en-US" altLang="en-US" sz="1800" dirty="0" err="1" smtClean="0">
                <a:latin typeface="Nyala" pitchFamily="2" charset="0"/>
              </a:rPr>
              <a:t>Kebede</a:t>
            </a:r>
            <a:r>
              <a:rPr lang="en-US" altLang="en-US" sz="1800" dirty="0" smtClean="0">
                <a:latin typeface="Nyala" pitchFamily="2" charset="0"/>
              </a:rPr>
              <a:t> will not pass the exam:</a:t>
            </a:r>
            <a:endParaRPr lang="en-US" altLang="en-US" sz="1800" b="1" dirty="0" smtClean="0">
              <a:latin typeface="Nyala" pitchFamily="2" charset="0"/>
            </a:endParaRPr>
          </a:p>
        </p:txBody>
      </p:sp>
      <p:sp>
        <p:nvSpPr>
          <p:cNvPr id="61444" name="Rectangle 4"/>
          <p:cNvSpPr>
            <a:spLocks noChangeArrowheads="1"/>
          </p:cNvSpPr>
          <p:nvPr/>
        </p:nvSpPr>
        <p:spPr bwMode="auto">
          <a:xfrm>
            <a:off x="236538" y="2783682"/>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en-US" sz="2000" b="1">
              <a:latin typeface="Courier" pitchFamily="49" charset="0"/>
            </a:endParaRPr>
          </a:p>
        </p:txBody>
      </p:sp>
      <p:sp>
        <p:nvSpPr>
          <p:cNvPr id="61445" name="Text Box 7"/>
          <p:cNvSpPr txBox="1">
            <a:spLocks noChangeArrowheads="1"/>
          </p:cNvSpPr>
          <p:nvPr/>
        </p:nvSpPr>
        <p:spPr bwMode="auto">
          <a:xfrm>
            <a:off x="2698474" y="1736203"/>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sym typeface="Symbol" pitchFamily="18" charset="2"/>
              </a:rPr>
              <a:t>A</a:t>
            </a:r>
          </a:p>
        </p:txBody>
      </p:sp>
      <p:sp>
        <p:nvSpPr>
          <p:cNvPr id="61446" name="Text Box 8"/>
          <p:cNvSpPr txBox="1">
            <a:spLocks noChangeArrowheads="1"/>
          </p:cNvSpPr>
          <p:nvPr/>
        </p:nvSpPr>
        <p:spPr bwMode="auto">
          <a:xfrm>
            <a:off x="4343400" y="2043980"/>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rPr>
              <a:t>A </a:t>
            </a:r>
            <a:r>
              <a:rPr lang="en-US" altLang="en-US" sz="1400" b="1" dirty="0">
                <a:solidFill>
                  <a:schemeClr val="accent2"/>
                </a:solidFill>
                <a:latin typeface="Arial" charset="0"/>
                <a:sym typeface="Symbol" pitchFamily="18" charset="2"/>
              </a:rPr>
              <a:t> </a:t>
            </a:r>
            <a:r>
              <a:rPr lang="en-US" altLang="en-US" sz="1400" b="1" dirty="0">
                <a:solidFill>
                  <a:schemeClr val="accent2"/>
                </a:solidFill>
                <a:latin typeface="Arial" charset="0"/>
              </a:rPr>
              <a:t>R</a:t>
            </a:r>
            <a:r>
              <a:rPr lang="en-US" altLang="en-US" sz="1400" b="1" dirty="0">
                <a:latin typeface="Arial" charset="0"/>
                <a:sym typeface="Symbol" pitchFamily="18" charset="2"/>
              </a:rPr>
              <a:t> </a:t>
            </a:r>
          </a:p>
        </p:txBody>
      </p:sp>
      <p:sp>
        <p:nvSpPr>
          <p:cNvPr id="61447" name="Text Box 9"/>
          <p:cNvSpPr txBox="1">
            <a:spLocks noChangeArrowheads="1"/>
          </p:cNvSpPr>
          <p:nvPr/>
        </p:nvSpPr>
        <p:spPr bwMode="auto">
          <a:xfrm>
            <a:off x="4838700" y="2305590"/>
            <a:ext cx="990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rPr>
              <a:t>A </a:t>
            </a:r>
            <a:r>
              <a:rPr lang="en-US" altLang="en-US" sz="1400" b="1" dirty="0">
                <a:solidFill>
                  <a:schemeClr val="accent2"/>
                </a:solidFill>
                <a:latin typeface="Arial" charset="0"/>
                <a:sym typeface="Symbol" pitchFamily="18" charset="2"/>
              </a:rPr>
              <a:t>V </a:t>
            </a:r>
            <a:r>
              <a:rPr lang="en-US" altLang="en-US" sz="1400" b="1" dirty="0">
                <a:solidFill>
                  <a:schemeClr val="accent2"/>
                </a:solidFill>
                <a:latin typeface="Arial" charset="0"/>
              </a:rPr>
              <a:t>R</a:t>
            </a:r>
            <a:r>
              <a:rPr lang="en-US" altLang="en-US" sz="1400" b="1" dirty="0">
                <a:latin typeface="Arial" charset="0"/>
                <a:sym typeface="Symbol" pitchFamily="18" charset="2"/>
              </a:rPr>
              <a:t> </a:t>
            </a:r>
          </a:p>
        </p:txBody>
      </p:sp>
      <p:sp>
        <p:nvSpPr>
          <p:cNvPr id="61448" name="Text Box 10"/>
          <p:cNvSpPr txBox="1">
            <a:spLocks noChangeArrowheads="1"/>
          </p:cNvSpPr>
          <p:nvPr/>
        </p:nvSpPr>
        <p:spPr bwMode="auto">
          <a:xfrm>
            <a:off x="5029200" y="2560271"/>
            <a:ext cx="1600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rPr>
              <a:t>A </a:t>
            </a:r>
            <a:r>
              <a:rPr lang="en-US" altLang="en-US" sz="1400" b="1" dirty="0">
                <a:solidFill>
                  <a:schemeClr val="accent2"/>
                </a:solidFill>
                <a:latin typeface="Arial" charset="0"/>
                <a:sym typeface="Symbol" pitchFamily="18" charset="2"/>
              </a:rPr>
              <a:t>  </a:t>
            </a:r>
            <a:r>
              <a:rPr lang="en-US" altLang="en-US" sz="1400" b="1" dirty="0">
                <a:solidFill>
                  <a:schemeClr val="accent2"/>
                </a:solidFill>
                <a:latin typeface="Arial" charset="0"/>
              </a:rPr>
              <a:t>R</a:t>
            </a:r>
            <a:r>
              <a:rPr lang="en-US" altLang="en-US" sz="1400" b="1" dirty="0">
                <a:latin typeface="Arial" charset="0"/>
                <a:sym typeface="Symbol" pitchFamily="18" charset="2"/>
              </a:rPr>
              <a:t> </a:t>
            </a:r>
          </a:p>
        </p:txBody>
      </p:sp>
      <p:sp>
        <p:nvSpPr>
          <p:cNvPr id="61449" name="Text Box 11"/>
          <p:cNvSpPr txBox="1">
            <a:spLocks noChangeArrowheads="1"/>
          </p:cNvSpPr>
          <p:nvPr/>
        </p:nvSpPr>
        <p:spPr bwMode="auto">
          <a:xfrm>
            <a:off x="5153439" y="2868048"/>
            <a:ext cx="1600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rPr>
              <a:t>A </a:t>
            </a:r>
            <a:r>
              <a:rPr lang="en-US" altLang="en-US" sz="1400" b="1" dirty="0">
                <a:solidFill>
                  <a:schemeClr val="accent2"/>
                </a:solidFill>
                <a:latin typeface="Arial" charset="0"/>
                <a:sym typeface="Symbol" pitchFamily="18" charset="2"/>
              </a:rPr>
              <a:t> </a:t>
            </a:r>
            <a:r>
              <a:rPr lang="en-US" altLang="en-US" sz="1400" b="1" dirty="0">
                <a:solidFill>
                  <a:schemeClr val="accent2"/>
                </a:solidFill>
                <a:latin typeface="Arial" charset="0"/>
              </a:rPr>
              <a:t>R</a:t>
            </a:r>
            <a:r>
              <a:rPr lang="en-US" altLang="en-US" sz="1400" b="1" dirty="0">
                <a:latin typeface="Arial" charset="0"/>
                <a:sym typeface="Symbol" pitchFamily="18" charset="2"/>
              </a:rPr>
              <a:t> </a:t>
            </a:r>
          </a:p>
        </p:txBody>
      </p:sp>
      <p:sp>
        <p:nvSpPr>
          <p:cNvPr id="61450" name="Text Box 12"/>
          <p:cNvSpPr txBox="1">
            <a:spLocks noChangeArrowheads="1"/>
          </p:cNvSpPr>
          <p:nvPr/>
        </p:nvSpPr>
        <p:spPr bwMode="auto">
          <a:xfrm>
            <a:off x="7676317" y="3114501"/>
            <a:ext cx="18254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225425" indent="-225425">
              <a:tabLst>
                <a:tab pos="2060575" algn="l"/>
              </a:tabLst>
              <a:defRPr sz="2400">
                <a:solidFill>
                  <a:schemeClr val="tx1"/>
                </a:solidFill>
                <a:latin typeface="Century Schoolbook" pitchFamily="18" charset="0"/>
              </a:defRPr>
            </a:lvl1pPr>
            <a:lvl2pPr marL="742950" indent="-285750">
              <a:tabLst>
                <a:tab pos="2060575" algn="l"/>
              </a:tabLst>
              <a:defRPr sz="2100">
                <a:solidFill>
                  <a:schemeClr val="tx1"/>
                </a:solidFill>
                <a:latin typeface="Century Schoolbook" pitchFamily="18" charset="0"/>
              </a:defRPr>
            </a:lvl2pPr>
            <a:lvl3pPr marL="1143000" indent="-228600">
              <a:tabLst>
                <a:tab pos="2060575" algn="l"/>
              </a:tabLst>
              <a:defRPr sz="2400">
                <a:solidFill>
                  <a:schemeClr val="tx1"/>
                </a:solidFill>
                <a:latin typeface="Century Schoolbook" pitchFamily="18" charset="0"/>
              </a:defRPr>
            </a:lvl3pPr>
            <a:lvl4pPr marL="1600200" indent="-228600">
              <a:tabLst>
                <a:tab pos="2060575" algn="l"/>
              </a:tabLst>
              <a:defRPr sz="2000">
                <a:solidFill>
                  <a:schemeClr val="tx1"/>
                </a:solidFill>
                <a:latin typeface="Century Schoolbook" pitchFamily="18" charset="0"/>
              </a:defRPr>
            </a:lvl4pPr>
            <a:lvl5pPr marL="2057400" indent="-228600">
              <a:tabLst>
                <a:tab pos="2060575" algn="l"/>
              </a:tabLst>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tabLst>
                <a:tab pos="2060575" algn="l"/>
              </a:tabLst>
              <a:defRPr sz="1600">
                <a:solidFill>
                  <a:schemeClr val="tx1"/>
                </a:solidFill>
                <a:latin typeface="Century Schoolbook" pitchFamily="18" charset="0"/>
              </a:defRPr>
            </a:lvl9pPr>
          </a:lstStyle>
          <a:p>
            <a:pPr eaLnBrk="1" hangingPunct="1">
              <a:spcBef>
                <a:spcPct val="50000"/>
              </a:spcBef>
            </a:pPr>
            <a:r>
              <a:rPr lang="en-US" altLang="en-US" sz="1400" b="1" dirty="0">
                <a:solidFill>
                  <a:schemeClr val="accent2"/>
                </a:solidFill>
                <a:latin typeface="Arial" charset="0"/>
              </a:rPr>
              <a:t>A </a:t>
            </a:r>
            <a:r>
              <a:rPr lang="en-US" altLang="en-US" sz="1400" b="1" dirty="0">
                <a:solidFill>
                  <a:schemeClr val="accent2"/>
                </a:solidFill>
                <a:latin typeface="Arial" charset="0"/>
                <a:sym typeface="Symbol" pitchFamily="18" charset="2"/>
              </a:rPr>
              <a:t> </a:t>
            </a:r>
            <a:r>
              <a:rPr lang="en-US" altLang="en-US" sz="1400" b="1" dirty="0">
                <a:solidFill>
                  <a:schemeClr val="accent2"/>
                </a:solidFill>
                <a:latin typeface="Arial" charset="0"/>
              </a:rPr>
              <a:t>(</a:t>
            </a:r>
            <a:r>
              <a:rPr lang="en-US" altLang="en-US" sz="1400" b="1" dirty="0">
                <a:solidFill>
                  <a:schemeClr val="accent2"/>
                </a:solidFill>
                <a:latin typeface="Arial" charset="0"/>
                <a:sym typeface="Symbol" pitchFamily="18" charset="2"/>
              </a:rPr>
              <a:t></a:t>
            </a:r>
            <a:r>
              <a:rPr lang="en-US" altLang="en-US" sz="1400" b="1" dirty="0">
                <a:solidFill>
                  <a:schemeClr val="accent2"/>
                </a:solidFill>
                <a:latin typeface="Arial" charset="0"/>
              </a:rPr>
              <a:t>R </a:t>
            </a:r>
            <a:r>
              <a:rPr lang="en-US" altLang="en-US" sz="1400" b="1" dirty="0">
                <a:solidFill>
                  <a:schemeClr val="accent2"/>
                </a:solidFill>
                <a:latin typeface="Arial" charset="0"/>
                <a:sym typeface="Symbol" pitchFamily="18" charset="2"/>
              </a:rPr>
              <a:t></a:t>
            </a:r>
            <a:r>
              <a:rPr lang="en-US" altLang="en-US" sz="1400" b="1" dirty="0">
                <a:solidFill>
                  <a:schemeClr val="accent2"/>
                </a:solidFill>
                <a:latin typeface="Arial" charset="0"/>
              </a:rPr>
              <a:t> </a:t>
            </a:r>
            <a:r>
              <a:rPr lang="en-US" altLang="en-US" sz="1400" b="1" dirty="0">
                <a:solidFill>
                  <a:schemeClr val="accent2"/>
                </a:solidFill>
                <a:latin typeface="Arial" charset="0"/>
                <a:sym typeface="Symbol" pitchFamily="18" charset="2"/>
              </a:rPr>
              <a:t></a:t>
            </a:r>
            <a:r>
              <a:rPr lang="en-US" altLang="en-US" sz="1400" b="1" dirty="0">
                <a:solidFill>
                  <a:schemeClr val="accent2"/>
                </a:solidFill>
                <a:latin typeface="Arial" charset="0"/>
              </a:rPr>
              <a:t>P )</a:t>
            </a:r>
          </a:p>
        </p:txBody>
      </p:sp>
      <p:sp>
        <p:nvSpPr>
          <p:cNvPr id="2" name="Slide Number Placeholder 1"/>
          <p:cNvSpPr>
            <a:spLocks noGrp="1"/>
          </p:cNvSpPr>
          <p:nvPr>
            <p:ph type="sldNum" sz="quarter" idx="12"/>
          </p:nvPr>
        </p:nvSpPr>
        <p:spPr/>
        <p:txBody>
          <a:bodyPr/>
          <a:lstStyle/>
          <a:p>
            <a:fld id="{B82CCC60-E8CD-4174-8B1A-7DF615B22EEF}" type="slidenum">
              <a:rPr lang="en-US" smtClean="0"/>
              <a:pPr/>
              <a:t>31</a:t>
            </a:fld>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8" y="3561248"/>
            <a:ext cx="7316959" cy="1582252"/>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bliqueBottomLeft"/>
            <a:lightRig rig="soft" dir="t">
              <a:rot lat="0" lon="0" rev="0"/>
            </a:lightRig>
          </a:scene3d>
          <a:sp3d contourW="44450" prstMaterial="matte">
            <a:bevelT w="63500" h="63500" prst="artDeco"/>
            <a:contourClr>
              <a:srgbClr val="FFFFFF"/>
            </a:contourClr>
          </a:sp3d>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04968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rot="303576">
            <a:off x="-368805" y="239843"/>
            <a:ext cx="7159538" cy="763526"/>
          </a:xfrm>
        </p:spPr>
        <p:txBody>
          <a:bodyPr>
            <a:normAutofit/>
          </a:bodyPr>
          <a:lstStyle/>
          <a:p>
            <a:pPr eaLnBrk="1" hangingPunct="1">
              <a:defRPr/>
            </a:pPr>
            <a:r>
              <a:rPr lang="en-US" sz="3600" dirty="0">
                <a:latin typeface="Nyala" pitchFamily="2" charset="0"/>
              </a:rPr>
              <a:t>Terminology</a:t>
            </a:r>
          </a:p>
        </p:txBody>
      </p:sp>
      <p:sp>
        <p:nvSpPr>
          <p:cNvPr id="63491" name="Rectangle 3"/>
          <p:cNvSpPr>
            <a:spLocks noGrp="1"/>
          </p:cNvSpPr>
          <p:nvPr>
            <p:ph idx="1"/>
          </p:nvPr>
        </p:nvSpPr>
        <p:spPr>
          <a:xfrm>
            <a:off x="0" y="1388271"/>
            <a:ext cx="9024730" cy="3755229"/>
          </a:xfrm>
          <a:noFill/>
        </p:spPr>
        <p:txBody>
          <a:bodyPr>
            <a:normAutofit fontScale="92500" lnSpcReduction="20000"/>
          </a:bodyPr>
          <a:lstStyle/>
          <a:p>
            <a:pPr marL="115888" indent="-115888" algn="l" eaLnBrk="1" hangingPunct="1">
              <a:lnSpc>
                <a:spcPct val="90000"/>
              </a:lnSpc>
            </a:pPr>
            <a:r>
              <a:rPr lang="en-US" altLang="en-US" b="1" dirty="0" smtClean="0">
                <a:solidFill>
                  <a:schemeClr val="bg1"/>
                </a:solidFill>
                <a:latin typeface="Nyala" pitchFamily="2" charset="0"/>
              </a:rPr>
              <a:t> </a:t>
            </a:r>
            <a:r>
              <a:rPr lang="en-US" altLang="en-US" b="1" dirty="0" smtClean="0">
                <a:solidFill>
                  <a:srgbClr val="0000CC"/>
                </a:solidFill>
                <a:latin typeface="Nyala" pitchFamily="2" charset="0"/>
              </a:rPr>
              <a:t>Valid sentence:</a:t>
            </a:r>
            <a:r>
              <a:rPr lang="en-US" altLang="en-US" dirty="0" smtClean="0">
                <a:solidFill>
                  <a:srgbClr val="0000CC"/>
                </a:solidFill>
                <a:latin typeface="Nyala" pitchFamily="2" charset="0"/>
              </a:rPr>
              <a:t> </a:t>
            </a:r>
            <a:r>
              <a:rPr lang="en-US" altLang="en-US" dirty="0" smtClean="0">
                <a:latin typeface="Nyala" pitchFamily="2" charset="0"/>
              </a:rPr>
              <a:t>A sentence is </a:t>
            </a:r>
            <a:r>
              <a:rPr lang="en-US" altLang="en-US" b="1" dirty="0" smtClean="0">
                <a:latin typeface="Nyala" pitchFamily="2" charset="0"/>
              </a:rPr>
              <a:t>valid sentence</a:t>
            </a:r>
            <a:r>
              <a:rPr lang="en-US" altLang="en-US" dirty="0" smtClean="0">
                <a:latin typeface="Nyala" pitchFamily="2" charset="0"/>
              </a:rPr>
              <a:t> or </a:t>
            </a:r>
            <a:r>
              <a:rPr lang="en-US" altLang="en-US" b="1" dirty="0" smtClean="0">
                <a:latin typeface="Nyala" pitchFamily="2" charset="0"/>
              </a:rPr>
              <a:t>tautology</a:t>
            </a:r>
            <a:r>
              <a:rPr lang="en-US" altLang="en-US" dirty="0" smtClean="0">
                <a:latin typeface="Nyala" pitchFamily="2" charset="0"/>
              </a:rPr>
              <a:t> if and only if it is True under all possible interpretations in all possible worlds.</a:t>
            </a:r>
            <a:r>
              <a:rPr lang="en-US" altLang="en-US" sz="2000" dirty="0" smtClean="0">
                <a:latin typeface="Nyala" pitchFamily="2" charset="0"/>
              </a:rPr>
              <a:t> </a:t>
            </a:r>
          </a:p>
          <a:p>
            <a:pPr marL="354013" lvl="1" indent="-114300" algn="l" eaLnBrk="1" hangingPunct="1">
              <a:lnSpc>
                <a:spcPct val="90000"/>
              </a:lnSpc>
              <a:buFontTx/>
              <a:buNone/>
            </a:pPr>
            <a:r>
              <a:rPr lang="en-US" altLang="en-US" sz="2000" b="1" dirty="0" smtClean="0">
                <a:solidFill>
                  <a:srgbClr val="0000CC"/>
                </a:solidFill>
                <a:latin typeface="Nyala" pitchFamily="2" charset="0"/>
              </a:rPr>
              <a:t>Example:</a:t>
            </a:r>
            <a:r>
              <a:rPr lang="en-US" altLang="en-US" sz="2000" dirty="0" smtClean="0">
                <a:solidFill>
                  <a:srgbClr val="0000CC"/>
                </a:solidFill>
                <a:latin typeface="Nyala" pitchFamily="2" charset="0"/>
              </a:rPr>
              <a:t> “It’s raining or it’s not raining.” (R</a:t>
            </a:r>
            <a:r>
              <a:rPr lang="en-US" altLang="en-US" sz="2000" i="1" dirty="0" smtClean="0">
                <a:solidFill>
                  <a:srgbClr val="0000CC"/>
                </a:solidFill>
                <a:latin typeface="Nyala" pitchFamily="2" charset="0"/>
              </a:rPr>
              <a:t> </a:t>
            </a:r>
            <a:r>
              <a:rPr lang="en-US" altLang="en-US" sz="2000" dirty="0" smtClean="0">
                <a:solidFill>
                  <a:srgbClr val="0000CC"/>
                </a:solidFill>
                <a:latin typeface="Nyala" pitchFamily="2" charset="0"/>
                <a:sym typeface="Symbol" pitchFamily="18" charset="2"/>
              </a:rPr>
              <a:t> R</a:t>
            </a:r>
            <a:r>
              <a:rPr lang="en-US" altLang="en-US" sz="2000" dirty="0" smtClean="0">
                <a:solidFill>
                  <a:srgbClr val="0000CC"/>
                </a:solidFill>
                <a:latin typeface="Nyala" pitchFamily="2" charset="0"/>
              </a:rPr>
              <a:t>)</a:t>
            </a:r>
          </a:p>
          <a:p>
            <a:pPr lvl="4" algn="l" eaLnBrk="1" hangingPunct="1">
              <a:lnSpc>
                <a:spcPct val="90000"/>
              </a:lnSpc>
            </a:pPr>
            <a:endParaRPr lang="en-US" altLang="en-US" sz="500" dirty="0" smtClean="0">
              <a:latin typeface="Nyala" pitchFamily="2" charset="0"/>
            </a:endParaRPr>
          </a:p>
          <a:p>
            <a:pPr marL="115888" indent="-115888" algn="l">
              <a:lnSpc>
                <a:spcPct val="90000"/>
              </a:lnSpc>
            </a:pPr>
            <a:r>
              <a:rPr lang="en-US" altLang="en-US" b="1" dirty="0" smtClean="0">
                <a:solidFill>
                  <a:schemeClr val="bg1"/>
                </a:solidFill>
                <a:latin typeface="Nyala" pitchFamily="2" charset="0"/>
              </a:rPr>
              <a:t> </a:t>
            </a:r>
            <a:r>
              <a:rPr lang="en-US" altLang="en-US" b="1" dirty="0" err="1" smtClean="0">
                <a:solidFill>
                  <a:srgbClr val="0000CC"/>
                </a:solidFill>
                <a:latin typeface="Nyala" pitchFamily="2" charset="0"/>
              </a:rPr>
              <a:t>Satisfiable</a:t>
            </a:r>
            <a:r>
              <a:rPr lang="en-US" altLang="en-US" dirty="0" smtClean="0">
                <a:solidFill>
                  <a:srgbClr val="0000CC"/>
                </a:solidFill>
                <a:latin typeface="Nyala" pitchFamily="2" charset="0"/>
              </a:rPr>
              <a:t>:  </a:t>
            </a:r>
            <a:r>
              <a:rPr lang="en-US" altLang="en-US" dirty="0" smtClean="0">
                <a:latin typeface="Nyala" pitchFamily="2" charset="0"/>
              </a:rPr>
              <a:t>A sentence is </a:t>
            </a:r>
            <a:r>
              <a:rPr lang="en-US" altLang="en-US" b="1" dirty="0" err="1">
                <a:latin typeface="Nyala" pitchFamily="2" charset="0"/>
              </a:rPr>
              <a:t>satisfaible</a:t>
            </a:r>
            <a:r>
              <a:rPr lang="en-US" altLang="en-US" dirty="0" smtClean="0">
                <a:latin typeface="Nyala" pitchFamily="2" charset="0"/>
              </a:rPr>
              <a:t> if and only if there is some interpretations in some world for which the sentence is True.</a:t>
            </a:r>
            <a:r>
              <a:rPr lang="en-US" altLang="en-US" sz="2000" dirty="0" smtClean="0">
                <a:latin typeface="Nyala" pitchFamily="2" charset="0"/>
              </a:rPr>
              <a:t> </a:t>
            </a:r>
          </a:p>
          <a:p>
            <a:pPr marL="354013" lvl="1" indent="-114300" algn="l" eaLnBrk="1" hangingPunct="1">
              <a:lnSpc>
                <a:spcPct val="90000"/>
              </a:lnSpc>
              <a:buFontTx/>
              <a:buNone/>
            </a:pPr>
            <a:r>
              <a:rPr lang="en-US" altLang="en-US" sz="2000" b="1" dirty="0" smtClean="0">
                <a:solidFill>
                  <a:srgbClr val="0000CC"/>
                </a:solidFill>
                <a:latin typeface="Nyala" pitchFamily="2" charset="0"/>
              </a:rPr>
              <a:t>Example</a:t>
            </a:r>
            <a:r>
              <a:rPr lang="en-US" altLang="en-US" sz="2000" dirty="0" smtClean="0">
                <a:solidFill>
                  <a:srgbClr val="0000CC"/>
                </a:solidFill>
                <a:latin typeface="Nyala" pitchFamily="2" charset="0"/>
              </a:rPr>
              <a:t>: “It is raining or it is humid”. R v Q, R</a:t>
            </a:r>
          </a:p>
          <a:p>
            <a:pPr lvl="4" algn="l" eaLnBrk="1" hangingPunct="1">
              <a:lnSpc>
                <a:spcPct val="90000"/>
              </a:lnSpc>
            </a:pPr>
            <a:endParaRPr lang="en-US" altLang="en-US" sz="500" dirty="0" smtClean="0">
              <a:latin typeface="Nyala" pitchFamily="2" charset="0"/>
            </a:endParaRPr>
          </a:p>
          <a:p>
            <a:pPr marL="115888" indent="-115888" algn="l" eaLnBrk="1" hangingPunct="1">
              <a:lnSpc>
                <a:spcPct val="90000"/>
              </a:lnSpc>
            </a:pPr>
            <a:r>
              <a:rPr lang="en-US" altLang="en-US" b="1" dirty="0" smtClean="0">
                <a:solidFill>
                  <a:schemeClr val="bg1"/>
                </a:solidFill>
                <a:latin typeface="Nyala" pitchFamily="2" charset="0"/>
              </a:rPr>
              <a:t> </a:t>
            </a:r>
            <a:r>
              <a:rPr lang="en-US" altLang="en-US" b="1" dirty="0" err="1" smtClean="0">
                <a:solidFill>
                  <a:srgbClr val="0000CC"/>
                </a:solidFill>
                <a:latin typeface="Nyala" pitchFamily="2" charset="0"/>
              </a:rPr>
              <a:t>Unsatisfiable</a:t>
            </a:r>
            <a:r>
              <a:rPr lang="en-US" altLang="en-US" b="1" dirty="0" smtClean="0">
                <a:solidFill>
                  <a:srgbClr val="0000CC"/>
                </a:solidFill>
                <a:latin typeface="Nyala" pitchFamily="2" charset="0"/>
              </a:rPr>
              <a:t>:</a:t>
            </a:r>
            <a:r>
              <a:rPr lang="en-US" altLang="en-US" dirty="0" smtClean="0">
                <a:solidFill>
                  <a:srgbClr val="0000CC"/>
                </a:solidFill>
                <a:latin typeface="Nyala" pitchFamily="2" charset="0"/>
              </a:rPr>
              <a:t> </a:t>
            </a:r>
            <a:r>
              <a:rPr lang="en-US" altLang="en-US" dirty="0" smtClean="0">
                <a:latin typeface="Nyala" pitchFamily="2" charset="0"/>
              </a:rPr>
              <a:t>A sentence is </a:t>
            </a:r>
            <a:r>
              <a:rPr lang="en-US" altLang="en-US" b="1" dirty="0" err="1" smtClean="0">
                <a:latin typeface="Nyala" pitchFamily="2" charset="0"/>
              </a:rPr>
              <a:t>unsatisfiable</a:t>
            </a:r>
            <a:r>
              <a:rPr lang="en-US" altLang="en-US" dirty="0" smtClean="0">
                <a:latin typeface="Nyala" pitchFamily="2" charset="0"/>
              </a:rPr>
              <a:t> (</a:t>
            </a:r>
            <a:r>
              <a:rPr lang="en-US" altLang="en-US" b="1" dirty="0" smtClean="0">
                <a:latin typeface="Nyala" pitchFamily="2" charset="0"/>
              </a:rPr>
              <a:t>inconsistent</a:t>
            </a:r>
            <a:r>
              <a:rPr lang="en-US" altLang="en-US" dirty="0" smtClean="0">
                <a:latin typeface="Nyala" pitchFamily="2" charset="0"/>
              </a:rPr>
              <a:t> </a:t>
            </a:r>
            <a:r>
              <a:rPr lang="en-US" altLang="en-US" b="1" dirty="0" smtClean="0">
                <a:latin typeface="Nyala" pitchFamily="2" charset="0"/>
              </a:rPr>
              <a:t>sentence</a:t>
            </a:r>
            <a:r>
              <a:rPr lang="en-US" altLang="en-US" dirty="0" smtClean="0">
                <a:latin typeface="Nyala" pitchFamily="2" charset="0"/>
              </a:rPr>
              <a:t> or  </a:t>
            </a:r>
            <a:r>
              <a:rPr lang="en-US" altLang="en-US" b="1" dirty="0" smtClean="0">
                <a:latin typeface="Nyala" pitchFamily="2" charset="0"/>
              </a:rPr>
              <a:t>self-contradiction</a:t>
            </a:r>
            <a:r>
              <a:rPr lang="en-US" altLang="en-US" dirty="0" smtClean="0">
                <a:latin typeface="Nyala" pitchFamily="2" charset="0"/>
              </a:rPr>
              <a:t>) if and only if it is n</a:t>
            </a:r>
            <a:r>
              <a:rPr lang="en-US" altLang="en-US" b="1" dirty="0" smtClean="0">
                <a:latin typeface="Nyala" pitchFamily="2" charset="0"/>
              </a:rPr>
              <a:t>ot </a:t>
            </a:r>
            <a:r>
              <a:rPr lang="en-US" altLang="en-US" b="1" dirty="0" err="1" smtClean="0">
                <a:latin typeface="Nyala" pitchFamily="2" charset="0"/>
              </a:rPr>
              <a:t>satisfiable</a:t>
            </a:r>
            <a:r>
              <a:rPr lang="en-US" altLang="en-US" dirty="0" smtClean="0">
                <a:latin typeface="Nyala" pitchFamily="2" charset="0"/>
              </a:rPr>
              <a:t>, i.e. a sentence that is False under all interpretations. The world is never like what it describes.</a:t>
            </a:r>
            <a:r>
              <a:rPr lang="en-US" altLang="en-US" sz="2000" dirty="0" smtClean="0">
                <a:latin typeface="Nyala" pitchFamily="2" charset="0"/>
              </a:rPr>
              <a:t> </a:t>
            </a:r>
          </a:p>
          <a:p>
            <a:pPr marL="354013" lvl="1" indent="-114300" algn="l" eaLnBrk="1" hangingPunct="1">
              <a:lnSpc>
                <a:spcPct val="90000"/>
              </a:lnSpc>
              <a:buFontTx/>
              <a:buNone/>
            </a:pPr>
            <a:r>
              <a:rPr lang="en-US" altLang="en-US" sz="2000" b="1" dirty="0" smtClean="0">
                <a:solidFill>
                  <a:srgbClr val="0000CC"/>
                </a:solidFill>
                <a:latin typeface="Nyala" pitchFamily="2" charset="0"/>
              </a:rPr>
              <a:t>Example</a:t>
            </a:r>
            <a:r>
              <a:rPr lang="en-US" altLang="en-US" sz="2000" dirty="0" smtClean="0">
                <a:solidFill>
                  <a:srgbClr val="0000CC"/>
                </a:solidFill>
                <a:latin typeface="Nyala" pitchFamily="2" charset="0"/>
              </a:rPr>
              <a:t>: “It’s raining and it's not raining.” R </a:t>
            </a:r>
            <a:r>
              <a:rPr lang="en-US" altLang="en-US" sz="2000" dirty="0" smtClean="0">
                <a:solidFill>
                  <a:srgbClr val="0000CC"/>
                </a:solidFill>
                <a:latin typeface="Nyala" pitchFamily="2" charset="0"/>
                <a:sym typeface="Symbol" pitchFamily="18" charset="2"/>
              </a:rPr>
              <a:t> </a:t>
            </a:r>
            <a:r>
              <a:rPr lang="en-US" altLang="en-US" sz="2000" dirty="0" smtClean="0">
                <a:solidFill>
                  <a:srgbClr val="0000CC"/>
                </a:solidFill>
                <a:latin typeface="Nyala" pitchFamily="2" charset="0"/>
              </a:rPr>
              <a:t>R</a:t>
            </a:r>
          </a:p>
          <a:p>
            <a:pPr marL="354013" lvl="1" indent="-114300" algn="l" eaLnBrk="1" hangingPunct="1">
              <a:lnSpc>
                <a:spcPct val="90000"/>
              </a:lnSpc>
              <a:buFontTx/>
              <a:buNone/>
            </a:pPr>
            <a:r>
              <a:rPr lang="en-US" altLang="en-US" sz="800" dirty="0" smtClean="0">
                <a:latin typeface="Nyala" pitchFamily="2" charset="0"/>
              </a:rPr>
              <a:t>					</a:t>
            </a:r>
          </a:p>
        </p:txBody>
      </p:sp>
      <p:sp>
        <p:nvSpPr>
          <p:cNvPr id="2" name="Slide Number Placeholder 1"/>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1025734876"/>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eaLnBrk="1" hangingPunct="1">
              <a:defRPr/>
            </a:pPr>
            <a:r>
              <a:rPr lang="en-US" sz="3600" dirty="0" smtClean="0">
                <a:latin typeface="Nyala" pitchFamily="2" charset="0"/>
              </a:rPr>
              <a:t>Conti..</a:t>
            </a:r>
            <a:endParaRPr lang="en-US" sz="3600" dirty="0">
              <a:latin typeface="Nyala" pitchFamily="2" charset="0"/>
            </a:endParaRPr>
          </a:p>
        </p:txBody>
      </p:sp>
      <p:sp>
        <p:nvSpPr>
          <p:cNvPr id="65539" name="Rectangle 3"/>
          <p:cNvSpPr>
            <a:spLocks noGrp="1"/>
          </p:cNvSpPr>
          <p:nvPr>
            <p:ph idx="1"/>
          </p:nvPr>
        </p:nvSpPr>
        <p:spPr>
          <a:xfrm>
            <a:off x="0" y="1201022"/>
            <a:ext cx="9144000" cy="3669151"/>
          </a:xfrm>
        </p:spPr>
        <p:txBody>
          <a:bodyPr>
            <a:normAutofit fontScale="85000" lnSpcReduction="10000"/>
          </a:bodyPr>
          <a:lstStyle/>
          <a:p>
            <a:pPr marL="354013" lvl="1" indent="-114300" eaLnBrk="1" hangingPunct="1">
              <a:lnSpc>
                <a:spcPct val="90000"/>
              </a:lnSpc>
              <a:buFontTx/>
              <a:buNone/>
            </a:pPr>
            <a:r>
              <a:rPr lang="en-US" altLang="en-US" sz="1000" dirty="0" smtClean="0"/>
              <a:t>					</a:t>
            </a:r>
          </a:p>
          <a:p>
            <a:pPr marL="115888" indent="-115888" eaLnBrk="1" hangingPunct="1">
              <a:lnSpc>
                <a:spcPct val="90000"/>
              </a:lnSpc>
            </a:pPr>
            <a:r>
              <a:rPr lang="en-US" altLang="en-US" sz="3100" b="1" dirty="0" smtClean="0">
                <a:solidFill>
                  <a:srgbClr val="0000CC"/>
                </a:solidFill>
                <a:latin typeface="Nyala" pitchFamily="2" charset="0"/>
              </a:rPr>
              <a:t> Entailment</a:t>
            </a:r>
            <a:r>
              <a:rPr lang="en-US" altLang="en-US" sz="3100" dirty="0" smtClean="0">
                <a:solidFill>
                  <a:srgbClr val="0000CC"/>
                </a:solidFill>
                <a:latin typeface="Nyala" pitchFamily="2" charset="0"/>
              </a:rPr>
              <a:t>: </a:t>
            </a:r>
            <a:r>
              <a:rPr lang="en-US" altLang="en-US" sz="3100" dirty="0" smtClean="0">
                <a:latin typeface="Nyala" pitchFamily="2" charset="0"/>
              </a:rPr>
              <a:t>mirrors the relation of one fact following from another.</a:t>
            </a:r>
            <a:r>
              <a:rPr lang="en-US" altLang="en-US" sz="2800" b="1" dirty="0" smtClean="0">
                <a:latin typeface="Nyala" pitchFamily="2" charset="0"/>
              </a:rPr>
              <a:t> </a:t>
            </a:r>
          </a:p>
          <a:p>
            <a:pPr marL="696913" lvl="1" indent="-457200" eaLnBrk="1" hangingPunct="1">
              <a:lnSpc>
                <a:spcPct val="90000"/>
              </a:lnSpc>
              <a:buFont typeface="Wingdings 2" pitchFamily="18" charset="2"/>
              <a:buChar char="h"/>
            </a:pPr>
            <a:r>
              <a:rPr lang="en-US" altLang="en-US" dirty="0" smtClean="0">
                <a:latin typeface="Nyala" pitchFamily="2" charset="0"/>
              </a:rPr>
              <a:t>New sentences are generated that are necessarily true, given that the old sentences are true. </a:t>
            </a:r>
          </a:p>
          <a:p>
            <a:pPr marL="696913" lvl="1" indent="-457200" eaLnBrk="1" hangingPunct="1">
              <a:lnSpc>
                <a:spcPct val="90000"/>
              </a:lnSpc>
              <a:buFont typeface="Wingdings 2" pitchFamily="18" charset="2"/>
              <a:buChar char="h"/>
            </a:pPr>
            <a:r>
              <a:rPr lang="en-US" altLang="en-US" dirty="0" smtClean="0">
                <a:latin typeface="Nyala" pitchFamily="2" charset="0"/>
              </a:rPr>
              <a:t>KB entails </a:t>
            </a:r>
            <a:r>
              <a:rPr lang="el-GR" altLang="en-US" dirty="0" smtClean="0">
                <a:cs typeface="Arial" charset="0"/>
              </a:rPr>
              <a:t>α</a:t>
            </a:r>
            <a:r>
              <a:rPr lang="en-US" altLang="en-US" dirty="0" smtClean="0">
                <a:latin typeface="Nyala" pitchFamily="2" charset="0"/>
                <a:cs typeface="Arial" charset="0"/>
              </a:rPr>
              <a:t> (KB </a:t>
            </a:r>
            <a:r>
              <a:rPr lang="en-US" altLang="en-US" dirty="0" smtClean="0">
                <a:latin typeface="Nyala" pitchFamily="2" charset="0"/>
              </a:rPr>
              <a:t>|= </a:t>
            </a:r>
            <a:r>
              <a:rPr lang="el-GR" altLang="en-US" dirty="0" smtClean="0">
                <a:cs typeface="Arial" charset="0"/>
              </a:rPr>
              <a:t>α</a:t>
            </a:r>
            <a:r>
              <a:rPr lang="en-US" altLang="en-US" dirty="0" smtClean="0">
                <a:latin typeface="Nyala" pitchFamily="2" charset="0"/>
                <a:cs typeface="Arial" charset="0"/>
              </a:rPr>
              <a:t>) if and only if </a:t>
            </a:r>
            <a:r>
              <a:rPr lang="en-US" altLang="en-US" dirty="0" smtClean="0">
                <a:latin typeface="Nyala" pitchFamily="2" charset="0"/>
              </a:rPr>
              <a:t>the conclusion </a:t>
            </a:r>
            <a:r>
              <a:rPr lang="el-GR" altLang="en-US" dirty="0" smtClean="0">
                <a:cs typeface="Arial" charset="0"/>
              </a:rPr>
              <a:t>α</a:t>
            </a:r>
            <a:r>
              <a:rPr lang="en-US" altLang="en-US" dirty="0" smtClean="0">
                <a:latin typeface="Nyala" pitchFamily="2" charset="0"/>
                <a:cs typeface="Arial" charset="0"/>
              </a:rPr>
              <a:t> is true in </a:t>
            </a:r>
            <a:r>
              <a:rPr lang="en-US" altLang="en-US" dirty="0" smtClean="0">
                <a:latin typeface="Nyala" pitchFamily="2" charset="0"/>
              </a:rPr>
              <a:t>every logically possible </a:t>
            </a:r>
            <a:r>
              <a:rPr lang="en-US" altLang="en-US" dirty="0" smtClean="0">
                <a:latin typeface="Nyala" pitchFamily="2" charset="0"/>
                <a:cs typeface="Arial" charset="0"/>
              </a:rPr>
              <a:t>worlds </a:t>
            </a:r>
            <a:r>
              <a:rPr lang="en-US" altLang="en-US" dirty="0" smtClean="0">
                <a:latin typeface="Nyala" pitchFamily="2" charset="0"/>
              </a:rPr>
              <a:t>in which all the premises in KB  are true.</a:t>
            </a:r>
            <a:r>
              <a:rPr lang="en-US" altLang="en-US" sz="2400" dirty="0" smtClean="0">
                <a:latin typeface="Nyala" pitchFamily="2" charset="0"/>
              </a:rPr>
              <a:t> </a:t>
            </a:r>
          </a:p>
          <a:p>
            <a:pPr lvl="4" eaLnBrk="1" hangingPunct="1">
              <a:lnSpc>
                <a:spcPct val="90000"/>
              </a:lnSpc>
            </a:pPr>
            <a:endParaRPr lang="el-GR" altLang="en-US" sz="500" dirty="0" smtClean="0">
              <a:cs typeface="Arial" charset="0"/>
            </a:endParaRPr>
          </a:p>
          <a:p>
            <a:pPr marL="115888" indent="-115888" eaLnBrk="1" hangingPunct="1">
              <a:lnSpc>
                <a:spcPct val="90000"/>
              </a:lnSpc>
            </a:pPr>
            <a:r>
              <a:rPr lang="en-US" altLang="en-US" sz="3100" b="1" dirty="0" smtClean="0">
                <a:solidFill>
                  <a:srgbClr val="0000CC"/>
                </a:solidFill>
                <a:latin typeface="Nyala" pitchFamily="2" charset="0"/>
              </a:rPr>
              <a:t> Derivation</a:t>
            </a:r>
            <a:r>
              <a:rPr lang="en-US" altLang="en-US" sz="3100" dirty="0" smtClean="0">
                <a:solidFill>
                  <a:srgbClr val="0000CC"/>
                </a:solidFill>
                <a:latin typeface="Nyala" pitchFamily="2" charset="0"/>
              </a:rPr>
              <a:t>:</a:t>
            </a:r>
            <a:r>
              <a:rPr lang="en-US" altLang="en-US" b="1" dirty="0" smtClean="0">
                <a:solidFill>
                  <a:srgbClr val="0000CC"/>
                </a:solidFill>
                <a:latin typeface="Nyala" pitchFamily="2" charset="0"/>
              </a:rPr>
              <a:t> </a:t>
            </a:r>
          </a:p>
          <a:p>
            <a:pPr marL="354013" lvl="1" indent="-114300" eaLnBrk="1" hangingPunct="1">
              <a:lnSpc>
                <a:spcPct val="90000"/>
              </a:lnSpc>
              <a:buFontTx/>
              <a:buNone/>
            </a:pPr>
            <a:r>
              <a:rPr lang="en-US" altLang="en-US" dirty="0" smtClean="0">
                <a:latin typeface="Nyala" pitchFamily="2" charset="0"/>
              </a:rPr>
              <a:t>KB |- Q, Q is derived from KB if there is a proof consisting of a sequence of valid inference steps starting from the premises in KB and resulting in Q.</a:t>
            </a:r>
          </a:p>
        </p:txBody>
      </p:sp>
      <p:sp>
        <p:nvSpPr>
          <p:cNvPr id="2" name="Slide Number Placeholder 1"/>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406995336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180608" y="463698"/>
            <a:ext cx="8246070" cy="610821"/>
          </a:xfrm>
        </p:spPr>
        <p:txBody>
          <a:bodyPr>
            <a:normAutofit fontScale="90000"/>
          </a:bodyPr>
          <a:lstStyle/>
          <a:p>
            <a:pPr eaLnBrk="1" hangingPunct="1">
              <a:defRPr/>
            </a:pPr>
            <a:r>
              <a:rPr lang="en-US" sz="4900" b="1" dirty="0">
                <a:latin typeface="Nyala" pitchFamily="2" charset="0"/>
              </a:rPr>
              <a:t>Semantics</a:t>
            </a:r>
            <a:endParaRPr lang="en-US" sz="3600" b="1" dirty="0">
              <a:latin typeface="Nyala" pitchFamily="2" charset="0"/>
            </a:endParaRPr>
          </a:p>
        </p:txBody>
      </p:sp>
      <p:graphicFrame>
        <p:nvGraphicFramePr>
          <p:cNvPr id="67588" name="Object 4"/>
          <p:cNvGraphicFramePr>
            <a:graphicFrameLocks noGrp="1" noChangeAspect="1"/>
          </p:cNvGraphicFramePr>
          <p:nvPr>
            <p:ph idx="1"/>
            <p:extLst>
              <p:ext uri="{D42A27DB-BD31-4B8C-83A1-F6EECF244321}">
                <p14:modId xmlns:p14="http://schemas.microsoft.com/office/powerpoint/2010/main" val="478530409"/>
              </p:ext>
            </p:extLst>
          </p:nvPr>
        </p:nvGraphicFramePr>
        <p:xfrm>
          <a:off x="5149850" y="3132138"/>
          <a:ext cx="3840163" cy="1636712"/>
        </p:xfrm>
        <a:graphic>
          <a:graphicData uri="http://schemas.openxmlformats.org/presentationml/2006/ole">
            <mc:AlternateContent xmlns:mc="http://schemas.openxmlformats.org/markup-compatibility/2006">
              <mc:Choice xmlns:v="urn:schemas-microsoft-com:vml" Requires="v">
                <p:oleObj spid="_x0000_s1195" name="Bitmap Image" r:id="rId4" imgW="4266667" imgH="1819529" progId="Paint.Picture">
                  <p:embed/>
                </p:oleObj>
              </mc:Choice>
              <mc:Fallback>
                <p:oleObj name="Bitmap Image" r:id="rId4" imgW="4266667" imgH="181952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9850" y="3132138"/>
                        <a:ext cx="3840163" cy="1636712"/>
                      </a:xfrm>
                      <a:prstGeom prst="rect">
                        <a:avLst/>
                      </a:prstGeom>
                      <a:noFill/>
                      <a:ln>
                        <a:noFill/>
                      </a:ln>
                      <a:effectLst/>
                      <a:extLst/>
                    </p:spPr>
                  </p:pic>
                </p:oleObj>
              </mc:Fallback>
            </mc:AlternateContent>
          </a:graphicData>
        </a:graphic>
      </p:graphicFrame>
      <p:sp>
        <p:nvSpPr>
          <p:cNvPr id="67587" name="Rectangle 3"/>
          <p:cNvSpPr>
            <a:spLocks noGrp="1"/>
          </p:cNvSpPr>
          <p:nvPr>
            <p:ph type="body" sz="half" idx="4294967295"/>
          </p:nvPr>
        </p:nvSpPr>
        <p:spPr>
          <a:xfrm>
            <a:off x="0" y="1214706"/>
            <a:ext cx="9144000" cy="2152650"/>
          </a:xfrm>
        </p:spPr>
        <p:txBody>
          <a:bodyPr>
            <a:noAutofit/>
          </a:bodyPr>
          <a:lstStyle/>
          <a:p>
            <a:pPr marL="115888" indent="-115888" eaLnBrk="1" hangingPunct="1"/>
            <a:r>
              <a:rPr lang="en-US" altLang="en-US" sz="2000" b="1" dirty="0" smtClean="0">
                <a:latin typeface="Nyala" pitchFamily="2" charset="0"/>
              </a:rPr>
              <a:t> It is all about facts and their representation</a:t>
            </a:r>
            <a:r>
              <a:rPr lang="en-US" altLang="en-US" sz="2000" dirty="0" smtClean="0">
                <a:latin typeface="Nyala" pitchFamily="2" charset="0"/>
              </a:rPr>
              <a:t>: </a:t>
            </a:r>
          </a:p>
          <a:p>
            <a:pPr marL="515937" lvl="1" eaLnBrk="1" hangingPunct="1">
              <a:buFont typeface="Wingdings" pitchFamily="2" charset="2"/>
              <a:buChar char="["/>
            </a:pPr>
            <a:r>
              <a:rPr lang="en-US" altLang="en-US" sz="1800" dirty="0" smtClean="0">
                <a:latin typeface="Nyala" pitchFamily="2" charset="0"/>
              </a:rPr>
              <a:t>Facts are part of the world, where as their representation must be encoded in some way that can be physically stored within an agent.</a:t>
            </a:r>
          </a:p>
          <a:p>
            <a:pPr marL="115888" indent="-115888" eaLnBrk="1" hangingPunct="1"/>
            <a:r>
              <a:rPr lang="en-US" altLang="en-US" sz="2000" b="1" dirty="0" smtClean="0">
                <a:solidFill>
                  <a:srgbClr val="0000CC"/>
                </a:solidFill>
                <a:latin typeface="Nyala" pitchFamily="2" charset="0"/>
              </a:rPr>
              <a:t> A semantics maps sentences to facts in the world. </a:t>
            </a:r>
          </a:p>
          <a:p>
            <a:pPr marL="115888" indent="-115888" eaLnBrk="1" hangingPunct="1"/>
            <a:r>
              <a:rPr lang="en-US" altLang="en-US" sz="2000" dirty="0" smtClean="0">
                <a:latin typeface="Nyala" pitchFamily="2" charset="0"/>
              </a:rPr>
              <a:t> In the simplest case, </a:t>
            </a:r>
          </a:p>
          <a:p>
            <a:pPr lvl="1">
              <a:buFont typeface="Wingdings 2" pitchFamily="18" charset="2"/>
              <a:buChar char="h"/>
            </a:pPr>
            <a:r>
              <a:rPr lang="en-US" altLang="en-US" sz="2000" b="1" dirty="0" smtClean="0">
                <a:solidFill>
                  <a:srgbClr val="0000CC"/>
                </a:solidFill>
                <a:latin typeface="Nyala" pitchFamily="2" charset="0"/>
              </a:rPr>
              <a:t>Semantics </a:t>
            </a:r>
            <a:r>
              <a:rPr lang="en-US" altLang="en-US" sz="2000" dirty="0" smtClean="0">
                <a:latin typeface="Nyala" pitchFamily="2" charset="0"/>
              </a:rPr>
              <a:t>determines what objects in the world are referenced by which objects in the language. </a:t>
            </a:r>
          </a:p>
          <a:p>
            <a:pPr marL="115888" indent="-115888" eaLnBrk="1" hangingPunct="1"/>
            <a:r>
              <a:rPr lang="en-US" altLang="en-US" sz="2000" dirty="0" smtClean="0">
                <a:latin typeface="Nyala" pitchFamily="2" charset="0"/>
              </a:rPr>
              <a:t> The property of one fact following from another                                                                                 should be mirrored by the property of one sentence                                                                       being logically </a:t>
            </a:r>
            <a:r>
              <a:rPr lang="en-US" altLang="en-US" sz="2000" b="1" dirty="0" smtClean="0">
                <a:latin typeface="Nyala" pitchFamily="2" charset="0"/>
              </a:rPr>
              <a:t>entailed</a:t>
            </a:r>
            <a:r>
              <a:rPr lang="en-US" altLang="en-US" sz="2000" dirty="0" smtClean="0">
                <a:latin typeface="Nyala" pitchFamily="2" charset="0"/>
              </a:rPr>
              <a:t>  by another. </a:t>
            </a:r>
          </a:p>
          <a:p>
            <a:pPr marL="115888" indent="-115888" eaLnBrk="1" hangingPunct="1"/>
            <a:endParaRPr lang="en-US" altLang="en-US" sz="20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34</a:t>
            </a:fld>
            <a:endParaRPr lang="en-US" dirty="0"/>
          </a:p>
        </p:txBody>
      </p:sp>
    </p:spTree>
    <p:extLst>
      <p:ext uri="{BB962C8B-B14F-4D97-AF65-F5344CB8AC3E}">
        <p14:creationId xmlns:p14="http://schemas.microsoft.com/office/powerpoint/2010/main" val="34864606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58418" y="128470"/>
            <a:ext cx="7940659" cy="916230"/>
          </a:xfrm>
        </p:spPr>
        <p:txBody>
          <a:bodyPr>
            <a:normAutofit/>
          </a:bodyPr>
          <a:lstStyle/>
          <a:p>
            <a:pPr eaLnBrk="1" hangingPunct="1">
              <a:defRPr/>
            </a:pPr>
            <a:r>
              <a:rPr lang="en-US" sz="3600" dirty="0" smtClean="0">
                <a:latin typeface="Nyala" pitchFamily="2" charset="0"/>
              </a:rPr>
              <a:t>Conti…</a:t>
            </a:r>
            <a:endParaRPr lang="en-US" sz="3600" dirty="0">
              <a:latin typeface="Nyala" pitchFamily="2" charset="0"/>
            </a:endParaRPr>
          </a:p>
        </p:txBody>
      </p:sp>
      <p:graphicFrame>
        <p:nvGraphicFramePr>
          <p:cNvPr id="77890" name="Group 66"/>
          <p:cNvGraphicFramePr>
            <a:graphicFrameLocks noGrp="1"/>
          </p:cNvGraphicFramePr>
          <p:nvPr>
            <p:ph idx="1"/>
            <p:extLst>
              <p:ext uri="{D42A27DB-BD31-4B8C-83A1-F6EECF244321}">
                <p14:modId xmlns:p14="http://schemas.microsoft.com/office/powerpoint/2010/main" val="3462264761"/>
              </p:ext>
            </p:extLst>
          </p:nvPr>
        </p:nvGraphicFramePr>
        <p:xfrm>
          <a:off x="563562" y="2308084"/>
          <a:ext cx="7940676" cy="1753793"/>
        </p:xfrm>
        <a:graphic>
          <a:graphicData uri="http://schemas.openxmlformats.org/drawingml/2006/table">
            <a:tbl>
              <a:tblPr/>
              <a:tblGrid>
                <a:gridCol w="953404"/>
                <a:gridCol w="837311"/>
                <a:gridCol w="1278461"/>
                <a:gridCol w="1216061"/>
                <a:gridCol w="1221866"/>
                <a:gridCol w="1217512"/>
                <a:gridCol w="1216061"/>
              </a:tblGrid>
              <a:tr h="38859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Nyala" pitchFamily="2" charset="0"/>
                        </a:rPr>
                        <a:t>P</a:t>
                      </a:r>
                    </a:p>
                  </a:txBody>
                  <a:tcPr marL="83586" marR="83586" marT="34280" marB="34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Nyala" pitchFamily="2" charset="0"/>
                        </a:rPr>
                        <a:t>Q</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Nyala" pitchFamily="2" charset="0"/>
                          <a:sym typeface="Symbol" pitchFamily="18" charset="2"/>
                        </a:rPr>
                        <a:t></a:t>
                      </a:r>
                      <a:r>
                        <a:rPr kumimoji="0" lang="en-US" sz="2000" b="1" i="0" u="none" strike="noStrike" cap="none" normalizeH="0" baseline="0" dirty="0" smtClean="0">
                          <a:ln>
                            <a:noFill/>
                          </a:ln>
                          <a:solidFill>
                            <a:schemeClr val="tx1"/>
                          </a:solidFill>
                          <a:effectLst/>
                          <a:latin typeface="Nyala" pitchFamily="2" charset="0"/>
                        </a:rPr>
                        <a:t>P</a:t>
                      </a:r>
                      <a:endParaRPr kumimoji="0" lang="en-US" sz="2000" b="1" i="0" u="none" strike="noStrike" cap="none" normalizeH="0" baseline="0" dirty="0">
                        <a:ln>
                          <a:noFill/>
                        </a:ln>
                        <a:solidFill>
                          <a:schemeClr val="tx1"/>
                        </a:solidFill>
                        <a:effectLst/>
                        <a:latin typeface="Nyala" pitchFamily="2" charset="0"/>
                      </a:endParaRP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Nyala" pitchFamily="2" charset="0"/>
                        </a:rPr>
                        <a:t>P </a:t>
                      </a:r>
                      <a:r>
                        <a:rPr kumimoji="0" lang="en-US" sz="2000" b="1" i="0" u="none" strike="noStrike" cap="none" normalizeH="0" baseline="0" dirty="0" smtClean="0">
                          <a:ln>
                            <a:noFill/>
                          </a:ln>
                          <a:solidFill>
                            <a:schemeClr val="tx1"/>
                          </a:solidFill>
                          <a:effectLst/>
                          <a:latin typeface="Nyala" pitchFamily="2" charset="0"/>
                          <a:sym typeface="Symbol" pitchFamily="18" charset="2"/>
                        </a:rPr>
                        <a:t></a:t>
                      </a:r>
                      <a:r>
                        <a:rPr kumimoji="0" lang="en-US" sz="2000" b="1" i="0" u="none" strike="noStrike" cap="none" normalizeH="0" baseline="0" dirty="0">
                          <a:ln>
                            <a:noFill/>
                          </a:ln>
                          <a:solidFill>
                            <a:schemeClr val="tx1"/>
                          </a:solidFill>
                          <a:effectLst/>
                          <a:latin typeface="Nyala" pitchFamily="2" charset="0"/>
                        </a:rPr>
                        <a:t>Q</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Nyala" pitchFamily="2" charset="0"/>
                        </a:rPr>
                        <a:t>P </a:t>
                      </a:r>
                      <a:r>
                        <a:rPr kumimoji="0" lang="en-US" sz="2000" b="1" i="0" u="none" strike="noStrike" cap="none" normalizeH="0" baseline="0" dirty="0" smtClean="0">
                          <a:ln>
                            <a:noFill/>
                          </a:ln>
                          <a:solidFill>
                            <a:schemeClr val="tx1"/>
                          </a:solidFill>
                          <a:effectLst/>
                          <a:latin typeface="Nyala" pitchFamily="2" charset="0"/>
                          <a:sym typeface="Symbol" pitchFamily="18" charset="2"/>
                        </a:rPr>
                        <a:t></a:t>
                      </a:r>
                      <a:r>
                        <a:rPr kumimoji="0" lang="en-US" sz="2000" b="1" i="0" u="none" strike="noStrike" cap="none" normalizeH="0" baseline="0" dirty="0">
                          <a:ln>
                            <a:noFill/>
                          </a:ln>
                          <a:solidFill>
                            <a:schemeClr val="tx1"/>
                          </a:solidFill>
                          <a:effectLst/>
                          <a:latin typeface="Nyala" pitchFamily="2" charset="0"/>
                        </a:rPr>
                        <a:t>Q</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Nyala" pitchFamily="2" charset="0"/>
                        </a:rPr>
                        <a:t>P </a:t>
                      </a:r>
                      <a:r>
                        <a:rPr kumimoji="0" lang="en-US" sz="2000" b="1" i="0" u="none" strike="noStrike" cap="none" normalizeH="0" baseline="0" dirty="0" smtClean="0">
                          <a:ln>
                            <a:noFill/>
                          </a:ln>
                          <a:solidFill>
                            <a:schemeClr val="tx1"/>
                          </a:solidFill>
                          <a:effectLst/>
                          <a:latin typeface="Nyala" pitchFamily="2" charset="0"/>
                          <a:sym typeface="Symbol" pitchFamily="18" charset="2"/>
                        </a:rPr>
                        <a:t></a:t>
                      </a:r>
                      <a:r>
                        <a:rPr kumimoji="0" lang="en-US" sz="2000" b="1" i="0" u="none" strike="noStrike" cap="none" normalizeH="0" baseline="0" dirty="0">
                          <a:ln>
                            <a:noFill/>
                          </a:ln>
                          <a:solidFill>
                            <a:schemeClr val="tx1"/>
                          </a:solidFill>
                          <a:effectLst/>
                          <a:latin typeface="Nyala" pitchFamily="2" charset="0"/>
                        </a:rPr>
                        <a:t>Q</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Nyala" pitchFamily="2" charset="0"/>
                        </a:rPr>
                        <a:t>P </a:t>
                      </a:r>
                      <a:r>
                        <a:rPr kumimoji="0" lang="en-US" sz="2000" b="1" i="0" u="none" strike="noStrike" cap="none" normalizeH="0" baseline="0" dirty="0" smtClean="0">
                          <a:ln>
                            <a:noFill/>
                          </a:ln>
                          <a:solidFill>
                            <a:schemeClr val="tx1"/>
                          </a:solidFill>
                          <a:effectLst/>
                          <a:latin typeface="Nyala" pitchFamily="2" charset="0"/>
                          <a:sym typeface="Symbol" pitchFamily="18" charset="2"/>
                        </a:rPr>
                        <a:t></a:t>
                      </a:r>
                      <a:r>
                        <a:rPr kumimoji="0" lang="en-US" sz="2000" b="1" i="0" u="none" strike="noStrike" cap="none" normalizeH="0" baseline="0" dirty="0">
                          <a:ln>
                            <a:noFill/>
                          </a:ln>
                          <a:solidFill>
                            <a:schemeClr val="tx1"/>
                          </a:solidFill>
                          <a:effectLst/>
                          <a:latin typeface="Nyala" pitchFamily="2" charset="0"/>
                        </a:rPr>
                        <a:t>Q</a:t>
                      </a:r>
                    </a:p>
                  </a:txBody>
                  <a:tcPr marL="83586" marR="83586" marT="34280" marB="34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66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3177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31541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False</a:t>
                      </a:r>
                    </a:p>
                  </a:txBody>
                  <a:tcPr marL="83586" marR="83586" marT="34280" marB="34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41539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False</a:t>
                      </a:r>
                    </a:p>
                  </a:txBody>
                  <a:tcPr marL="83586" marR="83586" marT="34280" marB="342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False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Nyala" pitchFamily="2" charset="0"/>
                        </a:rPr>
                        <a:t>True</a:t>
                      </a:r>
                    </a:p>
                  </a:txBody>
                  <a:tcPr marL="83586" marR="83586" marT="34280" marB="342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9635" name="Rectangle 3"/>
          <p:cNvSpPr>
            <a:spLocks noGrp="1"/>
          </p:cNvSpPr>
          <p:nvPr>
            <p:ph type="body" sz="half" idx="4294967295"/>
          </p:nvPr>
        </p:nvSpPr>
        <p:spPr>
          <a:xfrm>
            <a:off x="0" y="1143000"/>
            <a:ext cx="9144000" cy="1314450"/>
          </a:xfrm>
        </p:spPr>
        <p:txBody>
          <a:bodyPr>
            <a:noAutofit/>
          </a:bodyPr>
          <a:lstStyle/>
          <a:p>
            <a:pPr marL="114300" indent="-114300" eaLnBrk="1" hangingPunct="1"/>
            <a:r>
              <a:rPr lang="en-US" altLang="en-US" sz="1500" b="1" dirty="0" smtClean="0">
                <a:latin typeface="Nyala" pitchFamily="2" charset="0"/>
              </a:rPr>
              <a:t>Semantics</a:t>
            </a:r>
            <a:r>
              <a:rPr lang="en-US" altLang="en-US" sz="1500" dirty="0" smtClean="0">
                <a:latin typeface="Nyala" pitchFamily="2" charset="0"/>
              </a:rPr>
              <a:t> specifies the interpretation of the </a:t>
            </a:r>
            <a:r>
              <a:rPr lang="en-US" altLang="en-US" sz="1500" b="1" dirty="0" smtClean="0">
                <a:latin typeface="Nyala" pitchFamily="2" charset="0"/>
              </a:rPr>
              <a:t>proposition</a:t>
            </a:r>
            <a:r>
              <a:rPr lang="en-US" altLang="en-US" sz="1500" dirty="0" smtClean="0">
                <a:latin typeface="Nyala" pitchFamily="2" charset="0"/>
              </a:rPr>
              <a:t> </a:t>
            </a:r>
            <a:r>
              <a:rPr lang="en-US" altLang="en-US" sz="1500" b="1" dirty="0" smtClean="0">
                <a:latin typeface="Nyala" pitchFamily="2" charset="0"/>
              </a:rPr>
              <a:t>symbols</a:t>
            </a:r>
            <a:r>
              <a:rPr lang="en-US" altLang="en-US" sz="1500" dirty="0" smtClean="0">
                <a:latin typeface="Nyala" pitchFamily="2" charset="0"/>
              </a:rPr>
              <a:t> &amp; </a:t>
            </a:r>
            <a:r>
              <a:rPr lang="en-US" altLang="en-US" sz="1500" b="1" dirty="0" smtClean="0">
                <a:latin typeface="Nyala" pitchFamily="2" charset="0"/>
              </a:rPr>
              <a:t>constants</a:t>
            </a:r>
            <a:r>
              <a:rPr lang="en-US" altLang="en-US" sz="1500" dirty="0" smtClean="0">
                <a:latin typeface="Nyala" pitchFamily="2" charset="0"/>
              </a:rPr>
              <a:t>, and the meanings of the </a:t>
            </a:r>
            <a:r>
              <a:rPr lang="en-US" altLang="en-US" sz="1500" b="1" dirty="0" smtClean="0">
                <a:latin typeface="Nyala" pitchFamily="2" charset="0"/>
              </a:rPr>
              <a:t>logical connectives</a:t>
            </a:r>
            <a:r>
              <a:rPr lang="en-US" altLang="en-US" sz="1500" dirty="0" smtClean="0">
                <a:latin typeface="Nyala" pitchFamily="2" charset="0"/>
              </a:rPr>
              <a:t>.</a:t>
            </a:r>
          </a:p>
          <a:p>
            <a:pPr marL="514350" lvl="1" eaLnBrk="1" hangingPunct="1">
              <a:buFont typeface="Wingdings" pitchFamily="2" charset="2"/>
              <a:buChar char="§"/>
            </a:pPr>
            <a:r>
              <a:rPr lang="en-US" altLang="en-US" sz="1500" b="1" dirty="0" smtClean="0">
                <a:latin typeface="Nyala" pitchFamily="2" charset="0"/>
              </a:rPr>
              <a:t>Truth Tables</a:t>
            </a:r>
            <a:r>
              <a:rPr lang="en-US" altLang="en-US" sz="1500" dirty="0" smtClean="0">
                <a:latin typeface="Nyala" pitchFamily="2" charset="0"/>
              </a:rPr>
              <a:t>: define the semantics of sentences.</a:t>
            </a:r>
          </a:p>
          <a:p>
            <a:pPr marL="514350" lvl="1" eaLnBrk="1" hangingPunct="1">
              <a:buFont typeface="Wingdings" pitchFamily="2" charset="2"/>
              <a:buChar char="§"/>
            </a:pPr>
            <a:r>
              <a:rPr lang="en-US" altLang="en-US" sz="1500" dirty="0" smtClean="0">
                <a:latin typeface="Nyala" pitchFamily="2" charset="0"/>
              </a:rPr>
              <a:t> The following table shows truth table for the five logical connectives. </a:t>
            </a:r>
            <a:r>
              <a:rPr lang="en-US" altLang="en-US" sz="1500" b="1" dirty="0" smtClean="0">
                <a:latin typeface="Nyala" pitchFamily="2" charset="0"/>
              </a:rPr>
              <a:t>Note: </a:t>
            </a:r>
            <a:r>
              <a:rPr lang="en-US" altLang="en-US" sz="1500" i="1" dirty="0" smtClean="0">
                <a:latin typeface="Nyala" pitchFamily="2" charset="0"/>
              </a:rPr>
              <a:t>P </a:t>
            </a:r>
            <a:r>
              <a:rPr lang="en-US" altLang="en-US" sz="1500" dirty="0" smtClean="0">
                <a:latin typeface="Nyala" pitchFamily="2" charset="0"/>
              </a:rPr>
              <a:t>and </a:t>
            </a:r>
            <a:r>
              <a:rPr lang="en-US" altLang="en-US" sz="1500" i="1" dirty="0" smtClean="0">
                <a:latin typeface="Nyala" pitchFamily="2" charset="0"/>
              </a:rPr>
              <a:t>Q </a:t>
            </a:r>
            <a:r>
              <a:rPr lang="en-US" altLang="en-US" sz="1500" dirty="0" smtClean="0">
                <a:latin typeface="Nyala" pitchFamily="2" charset="0"/>
              </a:rPr>
              <a:t>can be </a:t>
            </a:r>
            <a:r>
              <a:rPr lang="en-US" altLang="en-US" sz="1500" b="1" dirty="0" smtClean="0">
                <a:latin typeface="Nyala" pitchFamily="2" charset="0"/>
              </a:rPr>
              <a:t>any </a:t>
            </a:r>
            <a:r>
              <a:rPr lang="en-US" altLang="en-US" sz="1500" dirty="0" smtClean="0">
                <a:latin typeface="Nyala" pitchFamily="2" charset="0"/>
              </a:rPr>
              <a:t>sentence, including complex sentences. </a:t>
            </a:r>
          </a:p>
        </p:txBody>
      </p:sp>
      <p:sp>
        <p:nvSpPr>
          <p:cNvPr id="69687" name="Rectangle 64"/>
          <p:cNvSpPr>
            <a:spLocks noChangeArrowheads="1"/>
          </p:cNvSpPr>
          <p:nvPr/>
        </p:nvSpPr>
        <p:spPr bwMode="auto">
          <a:xfrm>
            <a:off x="0" y="4053507"/>
            <a:ext cx="9067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buFont typeface="Arial" pitchFamily="34" charset="0"/>
              <a:buChar char="•"/>
            </a:pPr>
            <a:r>
              <a:rPr lang="en-US" altLang="en-US" sz="1600" dirty="0">
                <a:latin typeface="Nyala" pitchFamily="2" charset="0"/>
              </a:rPr>
              <a:t>Sentences in propositional logic tell you about what is true or false.</a:t>
            </a:r>
          </a:p>
          <a:p>
            <a:pPr marL="571500" lvl="1" indent="-342900" eaLnBrk="1" hangingPunct="1">
              <a:buFont typeface="Wingdings" pitchFamily="2" charset="2"/>
              <a:buChar char="§"/>
            </a:pPr>
            <a:r>
              <a:rPr lang="en-US" altLang="en-US" sz="1600" dirty="0">
                <a:latin typeface="Nyala" pitchFamily="2" charset="0"/>
              </a:rPr>
              <a:t>P </a:t>
            </a:r>
            <a:r>
              <a:rPr lang="en-US" altLang="en-US" sz="1600" dirty="0">
                <a:latin typeface="Nyala" pitchFamily="2" charset="0"/>
                <a:sym typeface="Euclid Symbol" pitchFamily="18" charset="2"/>
              </a:rPr>
              <a:t> Q means that both P and Q are true.</a:t>
            </a:r>
          </a:p>
          <a:p>
            <a:pPr marL="571500" lvl="1" indent="-342900" eaLnBrk="1" hangingPunct="1">
              <a:buFont typeface="Wingdings" pitchFamily="2" charset="2"/>
              <a:buChar char="§"/>
            </a:pPr>
            <a:r>
              <a:rPr lang="en-US" altLang="en-US" sz="1600" dirty="0">
                <a:latin typeface="Nyala" pitchFamily="2" charset="0"/>
                <a:sym typeface="Euclid Symbol" pitchFamily="18" charset="2"/>
              </a:rPr>
              <a:t>P  Q means that either P or Q is true (or both)</a:t>
            </a:r>
          </a:p>
          <a:p>
            <a:pPr marL="571500" lvl="1" indent="-342900" eaLnBrk="1" hangingPunct="1">
              <a:buFont typeface="Wingdings" pitchFamily="2" charset="2"/>
              <a:buChar char="§"/>
            </a:pPr>
            <a:r>
              <a:rPr lang="en-US" altLang="en-US" sz="1600" dirty="0">
                <a:latin typeface="Nyala" pitchFamily="2" charset="0"/>
                <a:sym typeface="Euclid Symbol" pitchFamily="18" charset="2"/>
              </a:rPr>
              <a:t>P  Q means that if P is true, so is Q.</a:t>
            </a:r>
            <a:endParaRPr lang="en-US" altLang="en-US" sz="1600" dirty="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35</a:t>
            </a:fld>
            <a:endParaRPr lang="en-US"/>
          </a:p>
        </p:txBody>
      </p:sp>
    </p:spTree>
    <p:extLst>
      <p:ext uri="{BB962C8B-B14F-4D97-AF65-F5344CB8AC3E}">
        <p14:creationId xmlns:p14="http://schemas.microsoft.com/office/powerpoint/2010/main" val="63693943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224744"/>
            <a:ext cx="8246070" cy="610821"/>
          </a:xfrm>
        </p:spPr>
        <p:txBody>
          <a:bodyPr>
            <a:noAutofit/>
          </a:bodyPr>
          <a:lstStyle/>
          <a:p>
            <a:pPr eaLnBrk="1" hangingPunct="1">
              <a:defRPr/>
            </a:pPr>
            <a:r>
              <a:rPr lang="en-US" sz="4000" b="1" dirty="0" smtClean="0">
                <a:latin typeface="Nyala" pitchFamily="2" charset="0"/>
              </a:rPr>
              <a:t> Conti..</a:t>
            </a:r>
            <a:endParaRPr lang="en-US" sz="4000" b="1" dirty="0">
              <a:latin typeface="Nyala" pitchFamily="2" charset="0"/>
            </a:endParaRPr>
          </a:p>
        </p:txBody>
      </p:sp>
      <p:graphicFrame>
        <p:nvGraphicFramePr>
          <p:cNvPr id="29766" name="Group 70"/>
          <p:cNvGraphicFramePr>
            <a:graphicFrameLocks noGrp="1"/>
          </p:cNvGraphicFramePr>
          <p:nvPr>
            <p:ph idx="1"/>
            <p:extLst>
              <p:ext uri="{D42A27DB-BD31-4B8C-83A1-F6EECF244321}">
                <p14:modId xmlns:p14="http://schemas.microsoft.com/office/powerpoint/2010/main" val="3153075955"/>
              </p:ext>
            </p:extLst>
          </p:nvPr>
        </p:nvGraphicFramePr>
        <p:xfrm>
          <a:off x="411162" y="2692461"/>
          <a:ext cx="8245475" cy="2033589"/>
        </p:xfrm>
        <a:graphic>
          <a:graphicData uri="http://schemas.openxmlformats.org/drawingml/2006/table">
            <a:tbl>
              <a:tblPr/>
              <a:tblGrid>
                <a:gridCol w="930655"/>
                <a:gridCol w="817946"/>
                <a:gridCol w="1246241"/>
                <a:gridCol w="1189886"/>
                <a:gridCol w="1189885"/>
                <a:gridCol w="2870862"/>
              </a:tblGrid>
              <a:tr h="50125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1" u="none" strike="noStrike" cap="none" normalizeH="0" baseline="0" dirty="0">
                          <a:ln>
                            <a:noFill/>
                          </a:ln>
                          <a:solidFill>
                            <a:schemeClr val="tx1"/>
                          </a:solidFill>
                          <a:effectLst/>
                          <a:latin typeface="Nyala" pitchFamily="2" charset="0"/>
                        </a:rPr>
                        <a:t>R</a:t>
                      </a:r>
                    </a:p>
                  </a:txBody>
                  <a:tcPr marL="92743" marR="92743"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1" u="none" strike="noStrike" cap="none" normalizeH="0" baseline="0">
                          <a:ln>
                            <a:noFill/>
                          </a:ln>
                          <a:solidFill>
                            <a:schemeClr val="tx1"/>
                          </a:solidFill>
                          <a:effectLst/>
                          <a:latin typeface="Nyala" pitchFamily="2" charset="0"/>
                        </a:rPr>
                        <a:t>S</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Nyala" pitchFamily="2" charset="0"/>
                          <a:sym typeface="Symbol" pitchFamily="18" charset="2"/>
                        </a:rPr>
                        <a:t></a:t>
                      </a:r>
                      <a:r>
                        <a:rPr kumimoji="0" lang="en-US" sz="2100" b="1" i="1" u="none" strike="noStrike" cap="none" normalizeH="0" baseline="0" dirty="0">
                          <a:ln>
                            <a:noFill/>
                          </a:ln>
                          <a:solidFill>
                            <a:schemeClr val="tx1"/>
                          </a:solidFill>
                          <a:effectLst/>
                          <a:latin typeface="Nyala" pitchFamily="2" charset="0"/>
                        </a:rPr>
                        <a:t>R</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1" u="none" strike="noStrike" cap="none" normalizeH="0" baseline="0">
                          <a:ln>
                            <a:noFill/>
                          </a:ln>
                          <a:solidFill>
                            <a:schemeClr val="tx1"/>
                          </a:solidFill>
                          <a:effectLst/>
                          <a:latin typeface="Nyala" pitchFamily="2" charset="0"/>
                        </a:rPr>
                        <a:t>R</a:t>
                      </a: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S</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R</a:t>
                      </a: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S</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Nyala" pitchFamily="2" charset="0"/>
                        </a:rPr>
                        <a:t>(</a:t>
                      </a:r>
                      <a:r>
                        <a:rPr kumimoji="0" lang="en-US" sz="2100" b="1" i="1" u="none" strike="noStrike" cap="none" normalizeH="0" baseline="0">
                          <a:ln>
                            <a:noFill/>
                          </a:ln>
                          <a:solidFill>
                            <a:schemeClr val="tx1"/>
                          </a:solidFill>
                          <a:effectLst/>
                          <a:latin typeface="Nyala" pitchFamily="2" charset="0"/>
                        </a:rPr>
                        <a:t>R</a:t>
                      </a: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S</a:t>
                      </a:r>
                      <a:r>
                        <a:rPr kumimoji="0" lang="en-US" sz="2100" b="1" i="0" u="none" strike="noStrike" cap="none" normalizeH="0" baseline="0">
                          <a:ln>
                            <a:noFill/>
                          </a:ln>
                          <a:solidFill>
                            <a:schemeClr val="tx1"/>
                          </a:solidFill>
                          <a:effectLst/>
                          <a:latin typeface="Nyala" pitchFamily="2" charset="0"/>
                        </a:rPr>
                        <a:t>)</a:t>
                      </a: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R</a:t>
                      </a:r>
                      <a:r>
                        <a:rPr kumimoji="0" lang="en-US" sz="2100" b="1" i="0" u="none" strike="noStrike" cap="none" normalizeH="0" baseline="0">
                          <a:ln>
                            <a:noFill/>
                          </a:ln>
                          <a:solidFill>
                            <a:schemeClr val="tx1"/>
                          </a:solidFill>
                          <a:effectLst/>
                          <a:latin typeface="Nyala" pitchFamily="2" charset="0"/>
                          <a:sym typeface="Symbol" pitchFamily="18" charset="2"/>
                        </a:rPr>
                        <a:t></a:t>
                      </a:r>
                      <a:r>
                        <a:rPr kumimoji="0" lang="en-US" sz="2100" b="1" i="1" u="none" strike="noStrike" cap="none" normalizeH="0" baseline="0">
                          <a:ln>
                            <a:noFill/>
                          </a:ln>
                          <a:solidFill>
                            <a:schemeClr val="tx1"/>
                          </a:solidFill>
                          <a:effectLst/>
                          <a:latin typeface="Nyala" pitchFamily="2" charset="0"/>
                        </a:rPr>
                        <a:t>S</a:t>
                      </a:r>
                      <a:r>
                        <a:rPr kumimoji="0" lang="en-US" sz="2100" b="1" i="0" u="none" strike="noStrike" cap="none" normalizeH="0" baseline="0">
                          <a:ln>
                            <a:noFill/>
                          </a:ln>
                          <a:solidFill>
                            <a:schemeClr val="tx1"/>
                          </a:solidFill>
                          <a:effectLst/>
                          <a:latin typeface="Nyala" pitchFamily="2" charset="0"/>
                          <a:sym typeface="Symbol" pitchFamily="18" charset="2"/>
                        </a:rPr>
                        <a:t>)</a:t>
                      </a:r>
                    </a:p>
                  </a:txBody>
                  <a:tcPr marL="92743" marR="92743"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1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3833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3821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r>
              <a:tr h="3845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False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True</a:t>
                      </a:r>
                    </a:p>
                  </a:txBody>
                  <a:tcPr marL="92743" marR="92743"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28" name="Rectangle 72"/>
          <p:cNvSpPr>
            <a:spLocks noGrp="1"/>
          </p:cNvSpPr>
          <p:nvPr>
            <p:ph type="body" sz="half" idx="4294967295"/>
          </p:nvPr>
        </p:nvSpPr>
        <p:spPr>
          <a:xfrm>
            <a:off x="0" y="1407215"/>
            <a:ext cx="9144000" cy="1485900"/>
          </a:xfrm>
          <a:noFill/>
        </p:spPr>
        <p:txBody>
          <a:bodyPr>
            <a:noAutofit/>
          </a:bodyPr>
          <a:lstStyle/>
          <a:p>
            <a:pPr eaLnBrk="1" hangingPunct="1"/>
            <a:r>
              <a:rPr lang="en-US" altLang="en-US" sz="2000" b="1" dirty="0" smtClean="0">
                <a:latin typeface="Nyala" pitchFamily="2" charset="0"/>
              </a:rPr>
              <a:t>Complex sentences </a:t>
            </a:r>
            <a:r>
              <a:rPr lang="en-US" altLang="en-US" sz="2000" dirty="0" smtClean="0">
                <a:latin typeface="Nyala" pitchFamily="2" charset="0"/>
              </a:rPr>
              <a:t>such as </a:t>
            </a:r>
            <a:r>
              <a:rPr lang="en-US" altLang="en-US" sz="2000" b="1" dirty="0" smtClean="0">
                <a:latin typeface="Nyala" pitchFamily="2" charset="0"/>
              </a:rPr>
              <a:t>(</a:t>
            </a:r>
            <a:r>
              <a:rPr lang="en-US" altLang="en-US" sz="2000" b="1" i="1" dirty="0" smtClean="0">
                <a:latin typeface="Nyala" pitchFamily="2" charset="0"/>
              </a:rPr>
              <a:t>R</a:t>
            </a:r>
            <a:r>
              <a:rPr lang="en-US" altLang="en-US" sz="2000" b="1" dirty="0" smtClean="0">
                <a:latin typeface="Nyala" pitchFamily="2" charset="0"/>
                <a:sym typeface="Symbol" pitchFamily="18" charset="2"/>
              </a:rPr>
              <a:t></a:t>
            </a:r>
            <a:r>
              <a:rPr lang="en-US" altLang="en-US" sz="2000" b="1" i="1" dirty="0" smtClean="0">
                <a:latin typeface="Nyala" pitchFamily="2" charset="0"/>
              </a:rPr>
              <a:t>S</a:t>
            </a:r>
            <a:r>
              <a:rPr lang="en-US" altLang="en-US" sz="2000" b="1" dirty="0" smtClean="0">
                <a:latin typeface="Nyala" pitchFamily="2" charset="0"/>
              </a:rPr>
              <a:t>)</a:t>
            </a:r>
            <a:r>
              <a:rPr lang="en-US" altLang="en-US" sz="2000" b="1" dirty="0" smtClean="0">
                <a:latin typeface="Nyala" pitchFamily="2" charset="0"/>
                <a:sym typeface="Symbol" pitchFamily="18" charset="2"/>
              </a:rPr>
              <a:t>(</a:t>
            </a:r>
            <a:r>
              <a:rPr lang="en-US" altLang="en-US" sz="2000" b="1" i="1" dirty="0" smtClean="0">
                <a:latin typeface="Nyala" pitchFamily="2" charset="0"/>
              </a:rPr>
              <a:t>R</a:t>
            </a:r>
            <a:r>
              <a:rPr lang="en-US" altLang="en-US" sz="2000" b="1" dirty="0" smtClean="0">
                <a:latin typeface="Nyala" pitchFamily="2" charset="0"/>
                <a:sym typeface="Symbol" pitchFamily="18" charset="2"/>
              </a:rPr>
              <a:t></a:t>
            </a:r>
            <a:r>
              <a:rPr lang="en-US" altLang="en-US" sz="2000" b="1" i="1" dirty="0" smtClean="0">
                <a:latin typeface="Nyala" pitchFamily="2" charset="0"/>
              </a:rPr>
              <a:t>S</a:t>
            </a:r>
            <a:r>
              <a:rPr lang="en-US" altLang="en-US" sz="2000" b="1" dirty="0" smtClean="0">
                <a:latin typeface="Nyala" pitchFamily="2" charset="0"/>
                <a:sym typeface="Symbol" pitchFamily="18" charset="2"/>
              </a:rPr>
              <a:t>) </a:t>
            </a:r>
            <a:r>
              <a:rPr lang="en-US" altLang="en-US" sz="2000" dirty="0" smtClean="0">
                <a:latin typeface="Nyala" pitchFamily="2" charset="0"/>
                <a:sym typeface="Symbol" pitchFamily="18" charset="2"/>
              </a:rPr>
              <a:t>are defined by a process of </a:t>
            </a:r>
            <a:r>
              <a:rPr lang="en-US" altLang="en-US" sz="2000" b="1" dirty="0" smtClean="0">
                <a:latin typeface="Nyala" pitchFamily="2" charset="0"/>
                <a:sym typeface="Symbol" pitchFamily="18" charset="2"/>
              </a:rPr>
              <a:t>decomposition</a:t>
            </a:r>
            <a:r>
              <a:rPr lang="en-US" altLang="en-US" sz="2000" dirty="0" smtClean="0">
                <a:latin typeface="Nyala" pitchFamily="2" charset="0"/>
                <a:sym typeface="Symbol" pitchFamily="18" charset="2"/>
              </a:rPr>
              <a:t>. </a:t>
            </a:r>
          </a:p>
          <a:p>
            <a:pPr lvl="1" eaLnBrk="1" hangingPunct="1">
              <a:buFont typeface="Wingdings" pitchFamily="2" charset="2"/>
              <a:buChar char="§"/>
            </a:pPr>
            <a:r>
              <a:rPr lang="en-US" altLang="en-US" sz="1600" b="1" dirty="0" smtClean="0">
                <a:latin typeface="Nyala" pitchFamily="2" charset="0"/>
                <a:sym typeface="Symbol" pitchFamily="18" charset="2"/>
              </a:rPr>
              <a:t>First determine the meaning of </a:t>
            </a:r>
            <a:r>
              <a:rPr lang="en-US" altLang="en-US" sz="1600" b="1" dirty="0" smtClean="0">
                <a:latin typeface="Nyala" pitchFamily="2" charset="0"/>
              </a:rPr>
              <a:t>(</a:t>
            </a:r>
            <a:r>
              <a:rPr lang="en-US" altLang="en-US" sz="1600" b="1" i="1" dirty="0" smtClean="0">
                <a:latin typeface="Nyala" pitchFamily="2" charset="0"/>
              </a:rPr>
              <a:t>R</a:t>
            </a:r>
            <a:r>
              <a:rPr lang="en-US" altLang="en-US" sz="1600" b="1" dirty="0" smtClean="0">
                <a:latin typeface="Nyala" pitchFamily="2" charset="0"/>
                <a:sym typeface="Symbol" pitchFamily="18" charset="2"/>
              </a:rPr>
              <a:t></a:t>
            </a:r>
            <a:r>
              <a:rPr lang="en-US" altLang="en-US" sz="1600" b="1" i="1" dirty="0" smtClean="0">
                <a:latin typeface="Nyala" pitchFamily="2" charset="0"/>
              </a:rPr>
              <a:t>S</a:t>
            </a:r>
            <a:r>
              <a:rPr lang="en-US" altLang="en-US" sz="1600" b="1" dirty="0" smtClean="0">
                <a:latin typeface="Nyala" pitchFamily="2" charset="0"/>
              </a:rPr>
              <a:t>) and of </a:t>
            </a:r>
            <a:r>
              <a:rPr lang="en-US" altLang="en-US" sz="1600" b="1" dirty="0" smtClean="0">
                <a:latin typeface="Nyala" pitchFamily="2" charset="0"/>
                <a:sym typeface="Symbol" pitchFamily="18" charset="2"/>
              </a:rPr>
              <a:t>(</a:t>
            </a:r>
            <a:r>
              <a:rPr lang="en-US" altLang="en-US" sz="1600" b="1" i="1" dirty="0" smtClean="0">
                <a:latin typeface="Nyala" pitchFamily="2" charset="0"/>
              </a:rPr>
              <a:t>R</a:t>
            </a:r>
            <a:r>
              <a:rPr lang="en-US" altLang="en-US" sz="1600" b="1" dirty="0" smtClean="0">
                <a:latin typeface="Nyala" pitchFamily="2" charset="0"/>
                <a:sym typeface="Symbol" pitchFamily="18" charset="2"/>
              </a:rPr>
              <a:t></a:t>
            </a:r>
            <a:r>
              <a:rPr lang="en-US" altLang="en-US" sz="1600" b="1" i="1" dirty="0" smtClean="0">
                <a:latin typeface="Nyala" pitchFamily="2" charset="0"/>
              </a:rPr>
              <a:t>S</a:t>
            </a:r>
            <a:r>
              <a:rPr lang="en-US" altLang="en-US" sz="1600" b="1" dirty="0" smtClean="0">
                <a:latin typeface="Nyala" pitchFamily="2" charset="0"/>
                <a:sym typeface="Symbol" pitchFamily="18" charset="2"/>
              </a:rPr>
              <a:t>).</a:t>
            </a:r>
          </a:p>
          <a:p>
            <a:pPr lvl="1" eaLnBrk="1" hangingPunct="1">
              <a:buFont typeface="Wingdings" pitchFamily="2" charset="2"/>
              <a:buChar char="§"/>
            </a:pPr>
            <a:r>
              <a:rPr lang="en-US" altLang="en-US" sz="1600" b="1" dirty="0" smtClean="0">
                <a:latin typeface="Nyala" pitchFamily="2" charset="0"/>
                <a:sym typeface="Symbol" pitchFamily="18" charset="2"/>
              </a:rPr>
              <a:t>Then combine them using the definition of the   function</a:t>
            </a:r>
          </a:p>
        </p:txBody>
      </p:sp>
      <p:sp>
        <p:nvSpPr>
          <p:cNvPr id="71729" name="Rectangle 73"/>
          <p:cNvSpPr>
            <a:spLocks noChangeArrowheads="1"/>
          </p:cNvSpPr>
          <p:nvPr/>
        </p:nvSpPr>
        <p:spPr bwMode="auto">
          <a:xfrm>
            <a:off x="381000" y="3486150"/>
            <a:ext cx="87630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endParaRPr lang="en-US" altLang="en-US" sz="2800">
              <a:sym typeface="Symbol" pitchFamily="18" charset="2"/>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36</a:t>
            </a:fld>
            <a:endParaRPr lang="en-US"/>
          </a:p>
        </p:txBody>
      </p:sp>
    </p:spTree>
    <p:extLst>
      <p:ext uri="{BB962C8B-B14F-4D97-AF65-F5344CB8AC3E}">
        <p14:creationId xmlns:p14="http://schemas.microsoft.com/office/powerpoint/2010/main" val="16658689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Nyala" pitchFamily="2" charset="0"/>
              </a:rPr>
              <a:t>Activity!</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37</a:t>
            </a:fld>
            <a:endParaRPr lang="en-US"/>
          </a:p>
        </p:txBody>
      </p:sp>
      <p:sp>
        <p:nvSpPr>
          <p:cNvPr id="7" name="Rectangle 74"/>
          <p:cNvSpPr>
            <a:spLocks noGrp="1" noChangeArrowheads="1"/>
          </p:cNvSpPr>
          <p:nvPr>
            <p:ph idx="1"/>
          </p:nvPr>
        </p:nvSpPr>
        <p:spPr bwMode="auto">
          <a:xfrm>
            <a:off x="415938" y="1733386"/>
            <a:ext cx="6594035" cy="177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174625" indent="-174625" eaLnBrk="1" hangingPunct="1"/>
            <a:r>
              <a:rPr lang="en-US" altLang="en-US" sz="3200" dirty="0" smtClean="0">
                <a:latin typeface="Nyala" pitchFamily="2" charset="0"/>
                <a:sym typeface="Symbol" pitchFamily="18" charset="2"/>
              </a:rPr>
              <a:t> Write </a:t>
            </a:r>
            <a:r>
              <a:rPr lang="en-US" altLang="en-US" sz="3200" dirty="0">
                <a:latin typeface="Nyala" pitchFamily="2" charset="0"/>
                <a:sym typeface="Symbol" pitchFamily="18" charset="2"/>
              </a:rPr>
              <a:t>the truth table for:</a:t>
            </a:r>
          </a:p>
          <a:p>
            <a:pPr marL="574675" lvl="1" indent="-285750" eaLnBrk="1" hangingPunct="1">
              <a:buFont typeface="Wingdings" pitchFamily="2" charset="2"/>
              <a:buChar char="§"/>
            </a:pPr>
            <a:r>
              <a:rPr lang="en-US" altLang="en-US" sz="4000" b="1" dirty="0">
                <a:latin typeface="Nyala" pitchFamily="2" charset="0"/>
              </a:rPr>
              <a:t>(P </a:t>
            </a:r>
            <a:r>
              <a:rPr lang="en-US" altLang="en-US" sz="4000" b="1" dirty="0">
                <a:latin typeface="Nyala" pitchFamily="2" charset="0"/>
                <a:sym typeface="Symbol" pitchFamily="18" charset="2"/>
              </a:rPr>
              <a:t></a:t>
            </a:r>
            <a:r>
              <a:rPr lang="en-US" altLang="en-US" sz="4000" b="1" dirty="0">
                <a:latin typeface="Nyala" pitchFamily="2" charset="0"/>
              </a:rPr>
              <a:t> Q) </a:t>
            </a:r>
            <a:r>
              <a:rPr lang="en-US" altLang="en-US" sz="4000" b="1" dirty="0">
                <a:latin typeface="Nyala" pitchFamily="2" charset="0"/>
                <a:sym typeface="Symbol" pitchFamily="18" charset="2"/>
              </a:rPr>
              <a:t> (</a:t>
            </a:r>
            <a:r>
              <a:rPr lang="en-US" altLang="en-US" sz="4000" b="1" i="1" dirty="0">
                <a:latin typeface="Nyala" pitchFamily="2" charset="0"/>
              </a:rPr>
              <a:t>R </a:t>
            </a:r>
            <a:r>
              <a:rPr lang="en-US" altLang="en-US" sz="4000" b="1" dirty="0">
                <a:latin typeface="Nyala" pitchFamily="2" charset="0"/>
                <a:sym typeface="Symbol" pitchFamily="18" charset="2"/>
              </a:rPr>
              <a:t></a:t>
            </a:r>
            <a:r>
              <a:rPr lang="en-US" altLang="en-US" sz="4000" b="1" i="1" dirty="0">
                <a:latin typeface="Nyala" pitchFamily="2" charset="0"/>
              </a:rPr>
              <a:t> </a:t>
            </a:r>
            <a:r>
              <a:rPr lang="en-US" altLang="en-US" sz="4000" b="1" dirty="0">
                <a:latin typeface="Nyala" pitchFamily="2" charset="0"/>
                <a:sym typeface="Symbol" pitchFamily="18" charset="2"/>
              </a:rPr>
              <a:t>P)</a:t>
            </a:r>
            <a:r>
              <a:rPr lang="en-US" altLang="en-US" sz="4000" dirty="0">
                <a:latin typeface="Nyala" pitchFamily="2" charset="0"/>
                <a:sym typeface="Symbol" pitchFamily="18" charset="2"/>
              </a:rPr>
              <a:t> </a:t>
            </a:r>
            <a:r>
              <a:rPr lang="en-US" altLang="en-US" sz="4000" dirty="0" smtClean="0">
                <a:latin typeface="Nyala" pitchFamily="2" charset="0"/>
                <a:sym typeface="Symbol" pitchFamily="18" charset="2"/>
              </a:rPr>
              <a:t>?</a:t>
            </a:r>
            <a:endParaRPr lang="en-US" altLang="en-US" sz="4000" dirty="0">
              <a:latin typeface="Nyala" pitchFamily="2" charset="0"/>
              <a:sym typeface="Symbol" pitchFamily="18" charset="2"/>
            </a:endParaRPr>
          </a:p>
        </p:txBody>
      </p:sp>
    </p:spTree>
    <p:extLst>
      <p:ext uri="{BB962C8B-B14F-4D97-AF65-F5344CB8AC3E}">
        <p14:creationId xmlns:p14="http://schemas.microsoft.com/office/powerpoint/2010/main" val="27113321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77" y="125767"/>
            <a:ext cx="6260905" cy="572644"/>
          </a:xfrm>
        </p:spPr>
        <p:txBody>
          <a:bodyPr>
            <a:normAutofit fontScale="90000"/>
          </a:bodyPr>
          <a:lstStyle/>
          <a:p>
            <a:r>
              <a:rPr lang="en-US" dirty="0" smtClean="0">
                <a:latin typeface="Nyala" pitchFamily="2" charset="0"/>
              </a:rPr>
              <a:t>Quiz!</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38</a:t>
            </a:fld>
            <a:endParaRPr lang="en-US"/>
          </a:p>
        </p:txBody>
      </p:sp>
      <p:sp>
        <p:nvSpPr>
          <p:cNvPr id="9" name="Rectangle 8"/>
          <p:cNvSpPr/>
          <p:nvPr/>
        </p:nvSpPr>
        <p:spPr>
          <a:xfrm>
            <a:off x="79512" y="878465"/>
            <a:ext cx="6848062" cy="3785652"/>
          </a:xfrm>
          <a:prstGeom prst="rect">
            <a:avLst/>
          </a:prstGeom>
        </p:spPr>
        <p:txBody>
          <a:bodyPr wrap="square">
            <a:spAutoFit/>
          </a:bodyPr>
          <a:lstStyle/>
          <a:p>
            <a:pPr marL="342900" indent="-342900">
              <a:buAutoNum type="arabicPeriod"/>
            </a:pPr>
            <a:r>
              <a:rPr lang="en-US" sz="2400" dirty="0" smtClean="0">
                <a:latin typeface="Nyala" pitchFamily="2" charset="0"/>
              </a:rPr>
              <a:t>Suppose </a:t>
            </a:r>
            <a:r>
              <a:rPr lang="en-US" sz="2400" dirty="0">
                <a:latin typeface="Nyala" pitchFamily="2" charset="0"/>
              </a:rPr>
              <a:t>that the statement </a:t>
            </a:r>
            <a:r>
              <a:rPr lang="en-US" sz="2400" b="1" dirty="0">
                <a:latin typeface="Nyala" pitchFamily="2" charset="0"/>
              </a:rPr>
              <a:t>p → ¬q </a:t>
            </a:r>
            <a:r>
              <a:rPr lang="en-US" sz="2400" dirty="0">
                <a:latin typeface="Nyala" pitchFamily="2" charset="0"/>
              </a:rPr>
              <a:t>is false</a:t>
            </a:r>
            <a:r>
              <a:rPr lang="en-US" sz="2400" dirty="0" smtClean="0">
                <a:latin typeface="Nyala" pitchFamily="2" charset="0"/>
              </a:rPr>
              <a:t>.                   </a:t>
            </a:r>
            <a:r>
              <a:rPr lang="en-US" sz="2400" dirty="0">
                <a:latin typeface="Nyala" pitchFamily="2" charset="0"/>
              </a:rPr>
              <a:t>Find all combinations of truth values of </a:t>
            </a:r>
            <a:r>
              <a:rPr lang="en-US" sz="2400" b="1" dirty="0">
                <a:latin typeface="Nyala" pitchFamily="2" charset="0"/>
              </a:rPr>
              <a:t>r</a:t>
            </a:r>
            <a:r>
              <a:rPr lang="en-US" sz="2400" dirty="0">
                <a:latin typeface="Nyala" pitchFamily="2" charset="0"/>
              </a:rPr>
              <a:t> and </a:t>
            </a:r>
            <a:r>
              <a:rPr lang="en-US" sz="2400" b="1" dirty="0">
                <a:latin typeface="Nyala" pitchFamily="2" charset="0"/>
              </a:rPr>
              <a:t>s</a:t>
            </a:r>
            <a:r>
              <a:rPr lang="en-US" sz="2400" dirty="0">
                <a:latin typeface="Nyala" pitchFamily="2" charset="0"/>
              </a:rPr>
              <a:t> for </a:t>
            </a:r>
            <a:r>
              <a:rPr lang="en-US" sz="2400" dirty="0" smtClean="0">
                <a:latin typeface="Nyala" pitchFamily="2" charset="0"/>
              </a:rPr>
              <a:t>which </a:t>
            </a:r>
            <a:r>
              <a:rPr lang="en-US" sz="2400" b="1" dirty="0" smtClean="0">
                <a:latin typeface="Nyala" pitchFamily="2" charset="0"/>
              </a:rPr>
              <a:t>(¬</a:t>
            </a:r>
            <a:r>
              <a:rPr lang="en-US" sz="2400" b="1" dirty="0">
                <a:latin typeface="Nyala" pitchFamily="2" charset="0"/>
              </a:rPr>
              <a:t>q → r) ∧ (¬p ∨ s) </a:t>
            </a:r>
            <a:r>
              <a:rPr lang="en-US" sz="2400" dirty="0">
                <a:latin typeface="Nyala" pitchFamily="2" charset="0"/>
              </a:rPr>
              <a:t>is </a:t>
            </a:r>
            <a:r>
              <a:rPr lang="en-US" sz="2400" dirty="0" smtClean="0">
                <a:latin typeface="Nyala" pitchFamily="2" charset="0"/>
              </a:rPr>
              <a:t>True</a:t>
            </a:r>
            <a:r>
              <a:rPr lang="en-US" sz="2400" dirty="0">
                <a:latin typeface="Nyala" pitchFamily="2" charset="0"/>
              </a:rPr>
              <a:t>. </a:t>
            </a:r>
            <a:endParaRPr lang="en-US" sz="2400" dirty="0" smtClean="0">
              <a:latin typeface="Nyala" pitchFamily="2" charset="0"/>
            </a:endParaRPr>
          </a:p>
          <a:p>
            <a:pPr marL="342900" indent="-342900">
              <a:buAutoNum type="arabicPeriod"/>
            </a:pPr>
            <a:endParaRPr lang="en-US" sz="2400" dirty="0" smtClean="0">
              <a:latin typeface="Nyala" pitchFamily="2" charset="0"/>
            </a:endParaRPr>
          </a:p>
          <a:p>
            <a:pPr marL="342900" indent="-342900">
              <a:buAutoNum type="arabicPeriod"/>
            </a:pPr>
            <a:r>
              <a:rPr lang="en-US" sz="2400" dirty="0" smtClean="0">
                <a:latin typeface="Nyala" pitchFamily="2" charset="0"/>
              </a:rPr>
              <a:t> </a:t>
            </a:r>
            <a:r>
              <a:rPr lang="en-US" sz="2400" dirty="0">
                <a:latin typeface="Nyala" pitchFamily="2" charset="0"/>
              </a:rPr>
              <a:t>If the statement </a:t>
            </a:r>
            <a:r>
              <a:rPr lang="en-US" sz="2400" b="1" dirty="0">
                <a:latin typeface="Nyala" pitchFamily="2" charset="0"/>
              </a:rPr>
              <a:t>q ∧ r </a:t>
            </a:r>
            <a:r>
              <a:rPr lang="en-US" sz="2400" dirty="0">
                <a:latin typeface="Nyala" pitchFamily="2" charset="0"/>
              </a:rPr>
              <a:t>is true, determine all combinations of truth values for </a:t>
            </a:r>
            <a:r>
              <a:rPr lang="en-US" sz="2400" b="1" dirty="0">
                <a:latin typeface="Nyala" pitchFamily="2" charset="0"/>
              </a:rPr>
              <a:t>p</a:t>
            </a:r>
            <a:r>
              <a:rPr lang="en-US" sz="2400" dirty="0">
                <a:latin typeface="Nyala" pitchFamily="2" charset="0"/>
              </a:rPr>
              <a:t> and </a:t>
            </a:r>
            <a:r>
              <a:rPr lang="en-US" sz="2400" b="1" dirty="0">
                <a:latin typeface="Nyala" pitchFamily="2" charset="0"/>
              </a:rPr>
              <a:t>s</a:t>
            </a:r>
            <a:r>
              <a:rPr lang="en-US" sz="2400" dirty="0">
                <a:latin typeface="Nyala" pitchFamily="2" charset="0"/>
              </a:rPr>
              <a:t> such that the statement </a:t>
            </a:r>
            <a:r>
              <a:rPr lang="en-US" sz="2400" b="1" dirty="0">
                <a:latin typeface="Nyala" pitchFamily="2" charset="0"/>
              </a:rPr>
              <a:t>(q → [¬p ∨ s]) ∧ [¬s → r] </a:t>
            </a:r>
            <a:r>
              <a:rPr lang="en-US" sz="2400" dirty="0">
                <a:latin typeface="Nyala" pitchFamily="2" charset="0"/>
              </a:rPr>
              <a:t>is </a:t>
            </a:r>
            <a:r>
              <a:rPr lang="en-US" sz="2400" dirty="0" smtClean="0">
                <a:latin typeface="Nyala" pitchFamily="2" charset="0"/>
              </a:rPr>
              <a:t>True</a:t>
            </a:r>
            <a:r>
              <a:rPr lang="en-US" sz="2400" dirty="0">
                <a:latin typeface="Nyala" pitchFamily="2" charset="0"/>
              </a:rPr>
              <a:t>. </a:t>
            </a:r>
            <a:endParaRPr lang="en-US" sz="2400" dirty="0" smtClean="0">
              <a:latin typeface="Nyala" pitchFamily="2" charset="0"/>
            </a:endParaRPr>
          </a:p>
          <a:p>
            <a:pPr marL="342900" indent="-342900">
              <a:buAutoNum type="arabicPeriod"/>
            </a:pPr>
            <a:endParaRPr lang="en-US" sz="2400" dirty="0" smtClean="0">
              <a:latin typeface="Nyala" pitchFamily="2" charset="0"/>
            </a:endParaRPr>
          </a:p>
          <a:p>
            <a:pPr marL="342900" indent="-342900">
              <a:buAutoNum type="arabicPeriod"/>
            </a:pPr>
            <a:r>
              <a:rPr lang="en-US" sz="2400" dirty="0" smtClean="0">
                <a:latin typeface="Nyala" pitchFamily="2" charset="0"/>
              </a:rPr>
              <a:t>Find </a:t>
            </a:r>
            <a:r>
              <a:rPr lang="en-US" sz="2400" dirty="0">
                <a:latin typeface="Nyala" pitchFamily="2" charset="0"/>
              </a:rPr>
              <a:t>all combinations of truth values for </a:t>
            </a:r>
            <a:r>
              <a:rPr lang="en-US" sz="2400" b="1" dirty="0">
                <a:latin typeface="Nyala" pitchFamily="2" charset="0"/>
              </a:rPr>
              <a:t>p</a:t>
            </a:r>
            <a:r>
              <a:rPr lang="en-US" sz="2400" dirty="0">
                <a:latin typeface="Nyala" pitchFamily="2" charset="0"/>
              </a:rPr>
              <a:t>, </a:t>
            </a:r>
            <a:r>
              <a:rPr lang="en-US" sz="2400" b="1" dirty="0">
                <a:latin typeface="Nyala" pitchFamily="2" charset="0"/>
              </a:rPr>
              <a:t>q</a:t>
            </a:r>
            <a:r>
              <a:rPr lang="en-US" sz="2400" dirty="0">
                <a:latin typeface="Nyala" pitchFamily="2" charset="0"/>
              </a:rPr>
              <a:t> and </a:t>
            </a:r>
            <a:r>
              <a:rPr lang="en-US" sz="2400" b="1" dirty="0">
                <a:latin typeface="Nyala" pitchFamily="2" charset="0"/>
              </a:rPr>
              <a:t>r</a:t>
            </a:r>
            <a:r>
              <a:rPr lang="en-US" sz="2400" dirty="0">
                <a:latin typeface="Nyala" pitchFamily="2" charset="0"/>
              </a:rPr>
              <a:t> for which the statement </a:t>
            </a:r>
            <a:r>
              <a:rPr lang="en-US" sz="2400" b="1" dirty="0">
                <a:latin typeface="Nyala" pitchFamily="2" charset="0"/>
              </a:rPr>
              <a:t>¬p ↔ (q ∧ ¬(p → r)) </a:t>
            </a:r>
            <a:r>
              <a:rPr lang="en-US" sz="2400" dirty="0">
                <a:latin typeface="Nyala" pitchFamily="2" charset="0"/>
              </a:rPr>
              <a:t>is </a:t>
            </a:r>
            <a:r>
              <a:rPr lang="en-US" sz="2400" dirty="0" smtClean="0">
                <a:latin typeface="Nyala" pitchFamily="2" charset="0"/>
              </a:rPr>
              <a:t>True.</a:t>
            </a:r>
            <a:endParaRPr lang="en-US" sz="2400" dirty="0">
              <a:latin typeface="Nyala" pitchFamily="2" charset="0"/>
            </a:endParaRPr>
          </a:p>
        </p:txBody>
      </p:sp>
    </p:spTree>
    <p:extLst>
      <p:ext uri="{BB962C8B-B14F-4D97-AF65-F5344CB8AC3E}">
        <p14:creationId xmlns:p14="http://schemas.microsoft.com/office/powerpoint/2010/main" val="40444404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80">
                                          <p:stCondLst>
                                            <p:cond delay="0"/>
                                          </p:stCondLst>
                                        </p:cTn>
                                        <p:tgtEl>
                                          <p:spTgt spid="9">
                                            <p:txEl>
                                              <p:pRg st="0" end="0"/>
                                            </p:txEl>
                                          </p:spTgt>
                                        </p:tgtEl>
                                      </p:cBhvr>
                                    </p:animEffect>
                                    <p:anim calcmode="lin" valueType="num">
                                      <p:cBhvr>
                                        <p:cTn id="8"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xEl>
                                              <p:pRg st="0" end="0"/>
                                            </p:txEl>
                                          </p:spTgt>
                                        </p:tgtEl>
                                      </p:cBhvr>
                                      <p:to x="100000" y="60000"/>
                                    </p:animScale>
                                    <p:animScale>
                                      <p:cBhvr>
                                        <p:cTn id="14" dur="166" decel="50000">
                                          <p:stCondLst>
                                            <p:cond delay="676"/>
                                          </p:stCondLst>
                                        </p:cTn>
                                        <p:tgtEl>
                                          <p:spTgt spid="9">
                                            <p:txEl>
                                              <p:pRg st="0" end="0"/>
                                            </p:txEl>
                                          </p:spTgt>
                                        </p:tgtEl>
                                      </p:cBhvr>
                                      <p:to x="100000" y="100000"/>
                                    </p:animScale>
                                    <p:animScale>
                                      <p:cBhvr>
                                        <p:cTn id="15" dur="26">
                                          <p:stCondLst>
                                            <p:cond delay="1312"/>
                                          </p:stCondLst>
                                        </p:cTn>
                                        <p:tgtEl>
                                          <p:spTgt spid="9">
                                            <p:txEl>
                                              <p:pRg st="0" end="0"/>
                                            </p:txEl>
                                          </p:spTgt>
                                        </p:tgtEl>
                                      </p:cBhvr>
                                      <p:to x="100000" y="80000"/>
                                    </p:animScale>
                                    <p:animScale>
                                      <p:cBhvr>
                                        <p:cTn id="16" dur="166" decel="50000">
                                          <p:stCondLst>
                                            <p:cond delay="1338"/>
                                          </p:stCondLst>
                                        </p:cTn>
                                        <p:tgtEl>
                                          <p:spTgt spid="9">
                                            <p:txEl>
                                              <p:pRg st="0" end="0"/>
                                            </p:txEl>
                                          </p:spTgt>
                                        </p:tgtEl>
                                      </p:cBhvr>
                                      <p:to x="100000" y="100000"/>
                                    </p:animScale>
                                    <p:animScale>
                                      <p:cBhvr>
                                        <p:cTn id="17" dur="26">
                                          <p:stCondLst>
                                            <p:cond delay="1642"/>
                                          </p:stCondLst>
                                        </p:cTn>
                                        <p:tgtEl>
                                          <p:spTgt spid="9">
                                            <p:txEl>
                                              <p:pRg st="0" end="0"/>
                                            </p:txEl>
                                          </p:spTgt>
                                        </p:tgtEl>
                                      </p:cBhvr>
                                      <p:to x="100000" y="90000"/>
                                    </p:animScale>
                                    <p:animScale>
                                      <p:cBhvr>
                                        <p:cTn id="18" dur="166" decel="50000">
                                          <p:stCondLst>
                                            <p:cond delay="1668"/>
                                          </p:stCondLst>
                                        </p:cTn>
                                        <p:tgtEl>
                                          <p:spTgt spid="9">
                                            <p:txEl>
                                              <p:pRg st="0" end="0"/>
                                            </p:txEl>
                                          </p:spTgt>
                                        </p:tgtEl>
                                      </p:cBhvr>
                                      <p:to x="100000" y="100000"/>
                                    </p:animScale>
                                    <p:animScale>
                                      <p:cBhvr>
                                        <p:cTn id="19" dur="26">
                                          <p:stCondLst>
                                            <p:cond delay="1808"/>
                                          </p:stCondLst>
                                        </p:cTn>
                                        <p:tgtEl>
                                          <p:spTgt spid="9">
                                            <p:txEl>
                                              <p:pRg st="0" end="0"/>
                                            </p:txEl>
                                          </p:spTgt>
                                        </p:tgtEl>
                                      </p:cBhvr>
                                      <p:to x="100000" y="95000"/>
                                    </p:animScale>
                                    <p:animScale>
                                      <p:cBhvr>
                                        <p:cTn id="20" dur="166" decel="50000">
                                          <p:stCondLst>
                                            <p:cond delay="1834"/>
                                          </p:stCondLst>
                                        </p:cTn>
                                        <p:tgtEl>
                                          <p:spTgt spid="9">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ipe(down)">
                                      <p:cBhvr>
                                        <p:cTn id="25" dur="580">
                                          <p:stCondLst>
                                            <p:cond delay="0"/>
                                          </p:stCondLst>
                                        </p:cTn>
                                        <p:tgtEl>
                                          <p:spTgt spid="9">
                                            <p:txEl>
                                              <p:pRg st="2" end="2"/>
                                            </p:txEl>
                                          </p:spTgt>
                                        </p:tgtEl>
                                      </p:cBhvr>
                                    </p:animEffect>
                                    <p:anim calcmode="lin" valueType="num">
                                      <p:cBhvr>
                                        <p:cTn id="26" dur="1822" tmFilter="0,0; 0.14,0.36; 0.43,0.73; 0.71,0.91; 1.0,1.0">
                                          <p:stCondLst>
                                            <p:cond delay="0"/>
                                          </p:stCondLst>
                                        </p:cTn>
                                        <p:tgtEl>
                                          <p:spTgt spid="9">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xEl>
                                              <p:pRg st="2" end="2"/>
                                            </p:txEl>
                                          </p:spTgt>
                                        </p:tgtEl>
                                      </p:cBhvr>
                                      <p:to x="100000" y="60000"/>
                                    </p:animScale>
                                    <p:animScale>
                                      <p:cBhvr>
                                        <p:cTn id="32" dur="166" decel="50000">
                                          <p:stCondLst>
                                            <p:cond delay="676"/>
                                          </p:stCondLst>
                                        </p:cTn>
                                        <p:tgtEl>
                                          <p:spTgt spid="9">
                                            <p:txEl>
                                              <p:pRg st="2" end="2"/>
                                            </p:txEl>
                                          </p:spTgt>
                                        </p:tgtEl>
                                      </p:cBhvr>
                                      <p:to x="100000" y="100000"/>
                                    </p:animScale>
                                    <p:animScale>
                                      <p:cBhvr>
                                        <p:cTn id="33" dur="26">
                                          <p:stCondLst>
                                            <p:cond delay="1312"/>
                                          </p:stCondLst>
                                        </p:cTn>
                                        <p:tgtEl>
                                          <p:spTgt spid="9">
                                            <p:txEl>
                                              <p:pRg st="2" end="2"/>
                                            </p:txEl>
                                          </p:spTgt>
                                        </p:tgtEl>
                                      </p:cBhvr>
                                      <p:to x="100000" y="80000"/>
                                    </p:animScale>
                                    <p:animScale>
                                      <p:cBhvr>
                                        <p:cTn id="34" dur="166" decel="50000">
                                          <p:stCondLst>
                                            <p:cond delay="1338"/>
                                          </p:stCondLst>
                                        </p:cTn>
                                        <p:tgtEl>
                                          <p:spTgt spid="9">
                                            <p:txEl>
                                              <p:pRg st="2" end="2"/>
                                            </p:txEl>
                                          </p:spTgt>
                                        </p:tgtEl>
                                      </p:cBhvr>
                                      <p:to x="100000" y="100000"/>
                                    </p:animScale>
                                    <p:animScale>
                                      <p:cBhvr>
                                        <p:cTn id="35" dur="26">
                                          <p:stCondLst>
                                            <p:cond delay="1642"/>
                                          </p:stCondLst>
                                        </p:cTn>
                                        <p:tgtEl>
                                          <p:spTgt spid="9">
                                            <p:txEl>
                                              <p:pRg st="2" end="2"/>
                                            </p:txEl>
                                          </p:spTgt>
                                        </p:tgtEl>
                                      </p:cBhvr>
                                      <p:to x="100000" y="90000"/>
                                    </p:animScale>
                                    <p:animScale>
                                      <p:cBhvr>
                                        <p:cTn id="36" dur="166" decel="50000">
                                          <p:stCondLst>
                                            <p:cond delay="1668"/>
                                          </p:stCondLst>
                                        </p:cTn>
                                        <p:tgtEl>
                                          <p:spTgt spid="9">
                                            <p:txEl>
                                              <p:pRg st="2" end="2"/>
                                            </p:txEl>
                                          </p:spTgt>
                                        </p:tgtEl>
                                      </p:cBhvr>
                                      <p:to x="100000" y="100000"/>
                                    </p:animScale>
                                    <p:animScale>
                                      <p:cBhvr>
                                        <p:cTn id="37" dur="26">
                                          <p:stCondLst>
                                            <p:cond delay="1808"/>
                                          </p:stCondLst>
                                        </p:cTn>
                                        <p:tgtEl>
                                          <p:spTgt spid="9">
                                            <p:txEl>
                                              <p:pRg st="2" end="2"/>
                                            </p:txEl>
                                          </p:spTgt>
                                        </p:tgtEl>
                                      </p:cBhvr>
                                      <p:to x="100000" y="95000"/>
                                    </p:animScale>
                                    <p:animScale>
                                      <p:cBhvr>
                                        <p:cTn id="38" dur="166" decel="50000">
                                          <p:stCondLst>
                                            <p:cond delay="1834"/>
                                          </p:stCondLst>
                                        </p:cTn>
                                        <p:tgtEl>
                                          <p:spTgt spid="9">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wipe(down)">
                                      <p:cBhvr>
                                        <p:cTn id="43" dur="580">
                                          <p:stCondLst>
                                            <p:cond delay="0"/>
                                          </p:stCondLst>
                                        </p:cTn>
                                        <p:tgtEl>
                                          <p:spTgt spid="9">
                                            <p:txEl>
                                              <p:pRg st="4" end="4"/>
                                            </p:txEl>
                                          </p:spTgt>
                                        </p:tgtEl>
                                      </p:cBhvr>
                                    </p:animEffect>
                                    <p:anim calcmode="lin" valueType="num">
                                      <p:cBhvr>
                                        <p:cTn id="44" dur="1822" tmFilter="0,0; 0.14,0.36; 0.43,0.73; 0.71,0.91; 1.0,1.0">
                                          <p:stCondLst>
                                            <p:cond delay="0"/>
                                          </p:stCondLst>
                                        </p:cTn>
                                        <p:tgtEl>
                                          <p:spTgt spid="9">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xEl>
                                              <p:pRg st="4" end="4"/>
                                            </p:txEl>
                                          </p:spTgt>
                                        </p:tgtEl>
                                      </p:cBhvr>
                                      <p:to x="100000" y="60000"/>
                                    </p:animScale>
                                    <p:animScale>
                                      <p:cBhvr>
                                        <p:cTn id="50" dur="166" decel="50000">
                                          <p:stCondLst>
                                            <p:cond delay="676"/>
                                          </p:stCondLst>
                                        </p:cTn>
                                        <p:tgtEl>
                                          <p:spTgt spid="9">
                                            <p:txEl>
                                              <p:pRg st="4" end="4"/>
                                            </p:txEl>
                                          </p:spTgt>
                                        </p:tgtEl>
                                      </p:cBhvr>
                                      <p:to x="100000" y="100000"/>
                                    </p:animScale>
                                    <p:animScale>
                                      <p:cBhvr>
                                        <p:cTn id="51" dur="26">
                                          <p:stCondLst>
                                            <p:cond delay="1312"/>
                                          </p:stCondLst>
                                        </p:cTn>
                                        <p:tgtEl>
                                          <p:spTgt spid="9">
                                            <p:txEl>
                                              <p:pRg st="4" end="4"/>
                                            </p:txEl>
                                          </p:spTgt>
                                        </p:tgtEl>
                                      </p:cBhvr>
                                      <p:to x="100000" y="80000"/>
                                    </p:animScale>
                                    <p:animScale>
                                      <p:cBhvr>
                                        <p:cTn id="52" dur="166" decel="50000">
                                          <p:stCondLst>
                                            <p:cond delay="1338"/>
                                          </p:stCondLst>
                                        </p:cTn>
                                        <p:tgtEl>
                                          <p:spTgt spid="9">
                                            <p:txEl>
                                              <p:pRg st="4" end="4"/>
                                            </p:txEl>
                                          </p:spTgt>
                                        </p:tgtEl>
                                      </p:cBhvr>
                                      <p:to x="100000" y="100000"/>
                                    </p:animScale>
                                    <p:animScale>
                                      <p:cBhvr>
                                        <p:cTn id="53" dur="26">
                                          <p:stCondLst>
                                            <p:cond delay="1642"/>
                                          </p:stCondLst>
                                        </p:cTn>
                                        <p:tgtEl>
                                          <p:spTgt spid="9">
                                            <p:txEl>
                                              <p:pRg st="4" end="4"/>
                                            </p:txEl>
                                          </p:spTgt>
                                        </p:tgtEl>
                                      </p:cBhvr>
                                      <p:to x="100000" y="90000"/>
                                    </p:animScale>
                                    <p:animScale>
                                      <p:cBhvr>
                                        <p:cTn id="54" dur="166" decel="50000">
                                          <p:stCondLst>
                                            <p:cond delay="1668"/>
                                          </p:stCondLst>
                                        </p:cTn>
                                        <p:tgtEl>
                                          <p:spTgt spid="9">
                                            <p:txEl>
                                              <p:pRg st="4" end="4"/>
                                            </p:txEl>
                                          </p:spTgt>
                                        </p:tgtEl>
                                      </p:cBhvr>
                                      <p:to x="100000" y="100000"/>
                                    </p:animScale>
                                    <p:animScale>
                                      <p:cBhvr>
                                        <p:cTn id="55" dur="26">
                                          <p:stCondLst>
                                            <p:cond delay="1808"/>
                                          </p:stCondLst>
                                        </p:cTn>
                                        <p:tgtEl>
                                          <p:spTgt spid="9">
                                            <p:txEl>
                                              <p:pRg st="4" end="4"/>
                                            </p:txEl>
                                          </p:spTgt>
                                        </p:tgtEl>
                                      </p:cBhvr>
                                      <p:to x="100000" y="95000"/>
                                    </p:animScale>
                                    <p:animScale>
                                      <p:cBhvr>
                                        <p:cTn id="56" dur="166" decel="50000">
                                          <p:stCondLst>
                                            <p:cond delay="1834"/>
                                          </p:stCondLst>
                                        </p:cTn>
                                        <p:tgtEl>
                                          <p:spTgt spid="9">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81216" y="-66034"/>
            <a:ext cx="6260905" cy="572644"/>
          </a:xfrm>
        </p:spPr>
        <p:txBody>
          <a:bodyPr>
            <a:normAutofit fontScale="90000"/>
          </a:bodyPr>
          <a:lstStyle/>
          <a:p>
            <a:pPr eaLnBrk="1" hangingPunct="1">
              <a:defRPr/>
            </a:pPr>
            <a:r>
              <a:rPr lang="en-US" sz="4000" b="1" dirty="0">
                <a:latin typeface="Nyala" pitchFamily="2" charset="0"/>
              </a:rPr>
              <a:t>Logical </a:t>
            </a:r>
            <a:r>
              <a:rPr lang="en-US" sz="4000" b="1" dirty="0" smtClean="0">
                <a:latin typeface="Nyala" pitchFamily="2" charset="0"/>
              </a:rPr>
              <a:t>Equivalence</a:t>
            </a:r>
            <a:endParaRPr lang="en-US" sz="4000" b="1" dirty="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39</a:t>
            </a:fld>
            <a:endParaRPr lang="en-US"/>
          </a:p>
        </p:txBody>
      </p:sp>
      <p:sp>
        <p:nvSpPr>
          <p:cNvPr id="73731" name="Rectangle 3"/>
          <p:cNvSpPr>
            <a:spLocks noGrp="1"/>
          </p:cNvSpPr>
          <p:nvPr>
            <p:ph type="body" sz="half" idx="4294967295"/>
          </p:nvPr>
        </p:nvSpPr>
        <p:spPr>
          <a:xfrm>
            <a:off x="0" y="4053927"/>
            <a:ext cx="6967330" cy="898525"/>
          </a:xfrm>
        </p:spPr>
        <p:txBody>
          <a:bodyPr>
            <a:normAutofit fontScale="62500" lnSpcReduction="20000"/>
          </a:bodyPr>
          <a:lstStyle/>
          <a:p>
            <a:pPr marL="174625" indent="-174625" eaLnBrk="1" hangingPunct="1"/>
            <a:endParaRPr lang="en-US" altLang="en-US" sz="2800" dirty="0" smtClean="0">
              <a:latin typeface="Nyala" pitchFamily="2" charset="0"/>
            </a:endParaRPr>
          </a:p>
          <a:p>
            <a:pPr marL="174625" indent="-174625" eaLnBrk="1" hangingPunct="1"/>
            <a:r>
              <a:rPr lang="en-US" altLang="en-US" sz="2800" dirty="0" smtClean="0">
                <a:latin typeface="Nyala" pitchFamily="2" charset="0"/>
              </a:rPr>
              <a:t>Two sentences are logical equivalent </a:t>
            </a:r>
            <a:r>
              <a:rPr lang="en-US" altLang="en-US" sz="2800" dirty="0" err="1" smtClean="0">
                <a:latin typeface="Nyala" pitchFamily="2" charset="0"/>
              </a:rPr>
              <a:t>iff</a:t>
            </a:r>
            <a:r>
              <a:rPr lang="en-US" altLang="en-US" sz="2800" dirty="0" smtClean="0">
                <a:latin typeface="Nyala" pitchFamily="2" charset="0"/>
              </a:rPr>
              <a:t> they are true in same models:                                        </a:t>
            </a:r>
            <a:r>
              <a:rPr lang="el-GR" altLang="en-US" sz="2800" dirty="0" smtClean="0">
                <a:cs typeface="Arial" charset="0"/>
              </a:rPr>
              <a:t>α</a:t>
            </a:r>
            <a:r>
              <a:rPr lang="en-US" altLang="en-US" sz="2800" dirty="0" smtClean="0">
                <a:latin typeface="Nyala" pitchFamily="2" charset="0"/>
              </a:rPr>
              <a:t> </a:t>
            </a:r>
            <a:r>
              <a:rPr lang="el-GR" altLang="en-US" sz="2800" dirty="0" smtClean="0">
                <a:cs typeface="Arial" charset="0"/>
              </a:rPr>
              <a:t>Ξ</a:t>
            </a:r>
            <a:r>
              <a:rPr lang="en-US" altLang="en-US" sz="2800" dirty="0" smtClean="0">
                <a:latin typeface="Nyala" pitchFamily="2" charset="0"/>
                <a:cs typeface="Arial" charset="0"/>
              </a:rPr>
              <a:t> </a:t>
            </a:r>
            <a:r>
              <a:rPr lang="el-GR" altLang="en-US" sz="2800" dirty="0" smtClean="0">
                <a:cs typeface="Arial" charset="0"/>
              </a:rPr>
              <a:t>β</a:t>
            </a:r>
            <a:r>
              <a:rPr lang="en-US" altLang="en-US" sz="2800" dirty="0" smtClean="0">
                <a:latin typeface="Nyala" pitchFamily="2" charset="0"/>
                <a:cs typeface="Arial" charset="0"/>
              </a:rPr>
              <a:t> if and only if </a:t>
            </a:r>
            <a:r>
              <a:rPr lang="el-GR" altLang="en-US" sz="2800" dirty="0" smtClean="0">
                <a:cs typeface="Arial" charset="0"/>
              </a:rPr>
              <a:t>α</a:t>
            </a:r>
            <a:r>
              <a:rPr lang="en-US" altLang="en-US" sz="2800" dirty="0" smtClean="0">
                <a:latin typeface="Nyala" pitchFamily="2" charset="0"/>
              </a:rPr>
              <a:t> </a:t>
            </a:r>
            <a:r>
              <a:rPr lang="en-US" altLang="en-US" b="1" dirty="0" smtClean="0">
                <a:latin typeface="Nyala" pitchFamily="2" charset="0"/>
              </a:rPr>
              <a:t>|=</a:t>
            </a:r>
            <a:r>
              <a:rPr lang="en-US" altLang="en-US" sz="2800" dirty="0" smtClean="0">
                <a:latin typeface="Nyala" pitchFamily="2" charset="0"/>
                <a:cs typeface="Arial" charset="0"/>
              </a:rPr>
              <a:t> </a:t>
            </a:r>
            <a:r>
              <a:rPr lang="el-GR" altLang="en-US" sz="2800" dirty="0" smtClean="0">
                <a:cs typeface="Arial" charset="0"/>
              </a:rPr>
              <a:t>β</a:t>
            </a:r>
            <a:r>
              <a:rPr lang="en-US" altLang="en-US" sz="2800" dirty="0" smtClean="0">
                <a:latin typeface="Nyala" pitchFamily="2" charset="0"/>
                <a:cs typeface="Arial" charset="0"/>
              </a:rPr>
              <a:t> and </a:t>
            </a:r>
            <a:r>
              <a:rPr lang="el-GR" altLang="en-US" sz="2800" dirty="0" smtClean="0">
                <a:cs typeface="Arial" charset="0"/>
              </a:rPr>
              <a:t>β</a:t>
            </a:r>
            <a:r>
              <a:rPr lang="en-US" altLang="en-US" sz="2800" dirty="0" smtClean="0">
                <a:latin typeface="Nyala" pitchFamily="2" charset="0"/>
                <a:cs typeface="Arial" charset="0"/>
              </a:rPr>
              <a:t> </a:t>
            </a:r>
            <a:r>
              <a:rPr lang="en-US" altLang="en-US" b="1" dirty="0" smtClean="0">
                <a:latin typeface="Nyala" pitchFamily="2" charset="0"/>
              </a:rPr>
              <a:t>|=</a:t>
            </a:r>
            <a:r>
              <a:rPr lang="en-US" altLang="en-US" sz="2800" dirty="0" smtClean="0">
                <a:latin typeface="Nyala" pitchFamily="2" charset="0"/>
                <a:cs typeface="Arial" charset="0"/>
              </a:rPr>
              <a:t> </a:t>
            </a:r>
            <a:r>
              <a:rPr lang="el-GR" altLang="en-US" sz="2800" dirty="0" smtClean="0">
                <a:cs typeface="Arial" charset="0"/>
              </a:rPr>
              <a:t>α</a:t>
            </a:r>
            <a:r>
              <a:rPr lang="en-US" altLang="en-US" sz="2800" dirty="0" smtClean="0">
                <a:latin typeface="Nyala" pitchFamily="2" charset="0"/>
              </a:rPr>
              <a:t> </a:t>
            </a:r>
            <a:r>
              <a:rPr lang="en-US" altLang="en-US" sz="2800" dirty="0" smtClean="0">
                <a:latin typeface="Nyala" pitchFamily="2" charset="0"/>
                <a:cs typeface="Arial" charset="0"/>
              </a:rPr>
              <a:t>.</a:t>
            </a:r>
            <a:endParaRPr lang="el-GR" altLang="en-US" sz="2800" dirty="0" smtClean="0">
              <a:cs typeface="Arial" charset="0"/>
            </a:endParaRPr>
          </a:p>
        </p:txBody>
      </p:sp>
      <p:pic>
        <p:nvPicPr>
          <p:cNvPr id="2093" name="Picture 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749" y="4041616"/>
            <a:ext cx="2724150" cy="2667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1"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814" y="483191"/>
            <a:ext cx="6141179" cy="3436064"/>
          </a:xfrm>
          <a:prstGeom prst="roundRect">
            <a:avLst>
              <a:gd name="adj" fmla="val 1666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92" name="Picture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24" y="4041616"/>
            <a:ext cx="3705225" cy="2667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5782" y="4802462"/>
            <a:ext cx="6991565" cy="276999"/>
          </a:xfrm>
          <a:prstGeom prst="rect">
            <a:avLst/>
          </a:prstGeom>
        </p:spPr>
        <p:txBody>
          <a:bodyPr wrap="square">
            <a:spAutoFit/>
          </a:bodyPr>
          <a:lstStyle/>
          <a:p>
            <a:pPr marL="171450" indent="-171450">
              <a:buFont typeface="Wingdings 2" pitchFamily="18" charset="2"/>
              <a:buChar char="h"/>
            </a:pPr>
            <a:r>
              <a:rPr lang="en-US" sz="1200" b="1" dirty="0" smtClean="0">
                <a:solidFill>
                  <a:srgbClr val="3333FF"/>
                </a:solidFill>
                <a:latin typeface="Nyala" pitchFamily="2" charset="0"/>
              </a:rPr>
              <a:t> The </a:t>
            </a:r>
            <a:r>
              <a:rPr lang="en-US" sz="1200" b="1" dirty="0">
                <a:solidFill>
                  <a:srgbClr val="3333FF"/>
                </a:solidFill>
                <a:latin typeface="Nyala" pitchFamily="2" charset="0"/>
              </a:rPr>
              <a:t>notation </a:t>
            </a:r>
            <a:r>
              <a:rPr lang="el-GR" altLang="en-US" sz="1200" b="1" dirty="0">
                <a:solidFill>
                  <a:srgbClr val="3333FF"/>
                </a:solidFill>
                <a:cs typeface="Arial" charset="0"/>
              </a:rPr>
              <a:t>α</a:t>
            </a:r>
            <a:r>
              <a:rPr lang="en-US" sz="1200" b="1" dirty="0" smtClean="0">
                <a:solidFill>
                  <a:srgbClr val="3333FF"/>
                </a:solidFill>
                <a:latin typeface="Nyala" pitchFamily="2" charset="0"/>
              </a:rPr>
              <a:t> </a:t>
            </a:r>
            <a:r>
              <a:rPr lang="en-US" sz="1200" b="1" dirty="0">
                <a:solidFill>
                  <a:srgbClr val="3333FF"/>
                </a:solidFill>
                <a:latin typeface="Nyala" pitchFamily="2" charset="0"/>
              </a:rPr>
              <a:t>|= </a:t>
            </a:r>
            <a:r>
              <a:rPr lang="el-GR" altLang="en-US" sz="1200" b="1" dirty="0">
                <a:solidFill>
                  <a:srgbClr val="3333FF"/>
                </a:solidFill>
                <a:cs typeface="Arial" charset="0"/>
              </a:rPr>
              <a:t>β</a:t>
            </a:r>
            <a:r>
              <a:rPr lang="en-US" sz="1200" b="1" dirty="0" smtClean="0">
                <a:solidFill>
                  <a:srgbClr val="3333FF"/>
                </a:solidFill>
                <a:latin typeface="Nyala" pitchFamily="2" charset="0"/>
              </a:rPr>
              <a:t> </a:t>
            </a:r>
            <a:r>
              <a:rPr lang="en-US" sz="1200" b="1" dirty="0">
                <a:solidFill>
                  <a:srgbClr val="3333FF"/>
                </a:solidFill>
                <a:latin typeface="Nyala" pitchFamily="2" charset="0"/>
              </a:rPr>
              <a:t>means that if </a:t>
            </a:r>
            <a:r>
              <a:rPr lang="el-GR" altLang="en-US" sz="1200" b="1" dirty="0">
                <a:solidFill>
                  <a:srgbClr val="3333FF"/>
                </a:solidFill>
                <a:cs typeface="Arial" charset="0"/>
              </a:rPr>
              <a:t>α</a:t>
            </a:r>
            <a:r>
              <a:rPr lang="en-US" sz="1200" b="1" dirty="0" smtClean="0">
                <a:solidFill>
                  <a:srgbClr val="3333FF"/>
                </a:solidFill>
                <a:latin typeface="Nyala" pitchFamily="2" charset="0"/>
              </a:rPr>
              <a:t> </a:t>
            </a:r>
            <a:r>
              <a:rPr lang="en-US" sz="1200" b="1" dirty="0">
                <a:solidFill>
                  <a:srgbClr val="3333FF"/>
                </a:solidFill>
                <a:latin typeface="Nyala" pitchFamily="2" charset="0"/>
              </a:rPr>
              <a:t>is true, </a:t>
            </a:r>
            <a:r>
              <a:rPr lang="en-US" sz="1200" b="1" dirty="0" smtClean="0">
                <a:solidFill>
                  <a:srgbClr val="3333FF"/>
                </a:solidFill>
                <a:latin typeface="Nyala" pitchFamily="2" charset="0"/>
              </a:rPr>
              <a:t>then</a:t>
            </a:r>
            <a:r>
              <a:rPr lang="el-GR" altLang="en-US" sz="1200" b="1" dirty="0">
                <a:solidFill>
                  <a:srgbClr val="3333FF"/>
                </a:solidFill>
                <a:cs typeface="Arial" charset="0"/>
              </a:rPr>
              <a:t> β </a:t>
            </a:r>
            <a:r>
              <a:rPr lang="en-US" sz="1200" b="1" dirty="0" smtClean="0">
                <a:solidFill>
                  <a:srgbClr val="3333FF"/>
                </a:solidFill>
                <a:latin typeface="Nyala" pitchFamily="2" charset="0"/>
              </a:rPr>
              <a:t>must </a:t>
            </a:r>
            <a:r>
              <a:rPr lang="en-US" sz="1200" b="1" dirty="0">
                <a:solidFill>
                  <a:srgbClr val="3333FF"/>
                </a:solidFill>
                <a:latin typeface="Nyala" pitchFamily="2" charset="0"/>
              </a:rPr>
              <a:t>also be true. It is read as "entails" or "logically implies". </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1161" y="0"/>
            <a:ext cx="2713928" cy="719191"/>
          </a:xfrm>
          <a:prstGeom prst="roundRect">
            <a:avLst>
              <a:gd name="adj" fmla="val 16667"/>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208230"/>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defRPr/>
            </a:pPr>
            <a:r>
              <a:rPr lang="en-GB" sz="4000" dirty="0">
                <a:latin typeface="Nyala" pitchFamily="2" charset="0"/>
              </a:rPr>
              <a:t>Knowledge</a:t>
            </a:r>
            <a:endParaRPr lang="en-US" sz="4000" dirty="0">
              <a:latin typeface="Nyala" pitchFamily="2" charset="0"/>
            </a:endParaRPr>
          </a:p>
        </p:txBody>
      </p:sp>
      <p:sp>
        <p:nvSpPr>
          <p:cNvPr id="14339" name="Rectangle 3"/>
          <p:cNvSpPr>
            <a:spLocks noGrp="1"/>
          </p:cNvSpPr>
          <p:nvPr>
            <p:ph idx="1"/>
          </p:nvPr>
        </p:nvSpPr>
        <p:spPr>
          <a:xfrm>
            <a:off x="0" y="1350110"/>
            <a:ext cx="7286576" cy="3512213"/>
          </a:xfrm>
        </p:spPr>
        <p:txBody>
          <a:bodyPr>
            <a:normAutofit fontScale="92500" lnSpcReduction="20000"/>
          </a:bodyPr>
          <a:lstStyle/>
          <a:p>
            <a:pPr marL="231775" indent="-231775" eaLnBrk="1" hangingPunct="1"/>
            <a:r>
              <a:rPr lang="en-GB" altLang="en-US" dirty="0" smtClean="0">
                <a:latin typeface="Nyala" pitchFamily="2" charset="0"/>
              </a:rPr>
              <a:t>Knowledge includes facts about the real world entities and the relationship between them.</a:t>
            </a:r>
          </a:p>
          <a:p>
            <a:pPr marL="231775" indent="-231775" eaLnBrk="1" hangingPunct="1"/>
            <a:r>
              <a:rPr lang="en-US" altLang="en-US" dirty="0" smtClean="0">
                <a:latin typeface="Nyala" pitchFamily="2" charset="0"/>
              </a:rPr>
              <a:t>Characteristics of Knowledge</a:t>
            </a:r>
            <a:r>
              <a:rPr lang="en-US" altLang="en-US" sz="2000" dirty="0" smtClean="0">
                <a:latin typeface="Nyala" pitchFamily="2" charset="0"/>
              </a:rPr>
              <a:t>: </a:t>
            </a:r>
          </a:p>
          <a:p>
            <a:pPr marL="688975" lvl="1" indent="-342900" eaLnBrk="1" hangingPunct="1">
              <a:buFont typeface="Wingdings" pitchFamily="2" charset="2"/>
              <a:buChar char="]"/>
            </a:pPr>
            <a:r>
              <a:rPr lang="en-US" altLang="en-US" sz="2000" dirty="0" smtClean="0">
                <a:latin typeface="Nyala" pitchFamily="2" charset="0"/>
              </a:rPr>
              <a:t>It is </a:t>
            </a:r>
            <a:r>
              <a:rPr lang="en-US" altLang="en-US" sz="2000" b="1" dirty="0" smtClean="0">
                <a:solidFill>
                  <a:srgbClr val="FF0000"/>
                </a:solidFill>
                <a:latin typeface="Nyala" pitchFamily="2" charset="0"/>
              </a:rPr>
              <a:t>voluminous</a:t>
            </a:r>
            <a:r>
              <a:rPr lang="en-US" altLang="en-US" sz="2000" dirty="0" smtClean="0">
                <a:solidFill>
                  <a:srgbClr val="FF0000"/>
                </a:solidFill>
                <a:latin typeface="Nyala" pitchFamily="2" charset="0"/>
              </a:rPr>
              <a:t> </a:t>
            </a:r>
            <a:r>
              <a:rPr lang="en-US" altLang="en-US" sz="2000" dirty="0" smtClean="0">
                <a:latin typeface="Nyala" pitchFamily="2" charset="0"/>
              </a:rPr>
              <a:t>in nature and requires proper structuring. </a:t>
            </a:r>
          </a:p>
          <a:p>
            <a:pPr marL="688975" lvl="1" indent="-342900" eaLnBrk="1" hangingPunct="1">
              <a:buFont typeface="Wingdings" pitchFamily="2" charset="2"/>
              <a:buChar char="]"/>
            </a:pPr>
            <a:r>
              <a:rPr lang="en-US" altLang="en-US" sz="2000" dirty="0" smtClean="0">
                <a:latin typeface="Nyala" pitchFamily="2" charset="0"/>
              </a:rPr>
              <a:t>It may be </a:t>
            </a:r>
            <a:r>
              <a:rPr lang="en-US" altLang="en-US" sz="2000" b="1" dirty="0" smtClean="0">
                <a:solidFill>
                  <a:srgbClr val="FF0000"/>
                </a:solidFill>
                <a:latin typeface="Nyala" pitchFamily="2" charset="0"/>
              </a:rPr>
              <a:t>incomplete</a:t>
            </a:r>
            <a:r>
              <a:rPr lang="en-US" altLang="en-US" sz="2000" dirty="0" smtClean="0">
                <a:solidFill>
                  <a:srgbClr val="FF0000"/>
                </a:solidFill>
                <a:latin typeface="Nyala" pitchFamily="2" charset="0"/>
              </a:rPr>
              <a:t> </a:t>
            </a:r>
            <a:r>
              <a:rPr lang="en-US" altLang="en-US" sz="2000" dirty="0" smtClean="0">
                <a:latin typeface="Nyala" pitchFamily="2" charset="0"/>
              </a:rPr>
              <a:t>and </a:t>
            </a:r>
            <a:r>
              <a:rPr lang="en-US" altLang="en-US" sz="2000" b="1" dirty="0" smtClean="0">
                <a:solidFill>
                  <a:srgbClr val="FF0000"/>
                </a:solidFill>
                <a:latin typeface="Nyala" pitchFamily="2" charset="0"/>
              </a:rPr>
              <a:t>imprecise</a:t>
            </a:r>
            <a:r>
              <a:rPr lang="en-US" altLang="en-US" sz="2000" dirty="0" smtClean="0">
                <a:latin typeface="Nyala" pitchFamily="2" charset="0"/>
              </a:rPr>
              <a:t>. </a:t>
            </a:r>
          </a:p>
          <a:p>
            <a:pPr marL="688975" lvl="1" indent="-342900" eaLnBrk="1" hangingPunct="1">
              <a:buFont typeface="Wingdings" pitchFamily="2" charset="2"/>
              <a:buChar char="]"/>
            </a:pPr>
            <a:r>
              <a:rPr lang="en-US" altLang="en-US" sz="2000" dirty="0" smtClean="0">
                <a:latin typeface="Nyala" pitchFamily="2" charset="0"/>
              </a:rPr>
              <a:t>It may keep on changing (</a:t>
            </a:r>
            <a:r>
              <a:rPr lang="en-US" altLang="en-US" sz="2000" b="1" dirty="0" smtClean="0">
                <a:solidFill>
                  <a:srgbClr val="FF0000"/>
                </a:solidFill>
                <a:latin typeface="Nyala" pitchFamily="2" charset="0"/>
              </a:rPr>
              <a:t>dynamic</a:t>
            </a:r>
            <a:r>
              <a:rPr lang="en-US" altLang="en-US" sz="2000" dirty="0" smtClean="0">
                <a:latin typeface="Nyala" pitchFamily="2" charset="0"/>
              </a:rPr>
              <a:t>).</a:t>
            </a:r>
          </a:p>
          <a:p>
            <a:pPr lvl="4" eaLnBrk="1" hangingPunct="1"/>
            <a:endParaRPr lang="en-US" altLang="en-US" sz="900" dirty="0" smtClean="0">
              <a:latin typeface="Nyala" pitchFamily="2" charset="0"/>
            </a:endParaRPr>
          </a:p>
          <a:p>
            <a:pPr marL="231775" indent="-231775" eaLnBrk="1" hangingPunct="1"/>
            <a:r>
              <a:rPr lang="en-GB" altLang="en-US" dirty="0" smtClean="0">
                <a:latin typeface="Nyala" pitchFamily="2" charset="0"/>
              </a:rPr>
              <a:t>There is a need to </a:t>
            </a:r>
            <a:r>
              <a:rPr lang="en-GB" altLang="en-US" b="1" dirty="0" smtClean="0">
                <a:latin typeface="Nyala" pitchFamily="2" charset="0"/>
              </a:rPr>
              <a:t>represent knowledge </a:t>
            </a:r>
            <a:r>
              <a:rPr lang="en-GB" altLang="en-US" dirty="0" smtClean="0">
                <a:latin typeface="Nyala" pitchFamily="2" charset="0"/>
              </a:rPr>
              <a:t>to ease the development of an intelligent system.</a:t>
            </a:r>
          </a:p>
          <a:p>
            <a:pPr marL="688975" lvl="1" indent="-342900" eaLnBrk="1" hangingPunct="1">
              <a:buFont typeface="Wingdings" pitchFamily="2" charset="2"/>
              <a:buChar char="]"/>
            </a:pPr>
            <a:r>
              <a:rPr lang="en-US" altLang="en-US" sz="2000" dirty="0" smtClean="0">
                <a:latin typeface="Nyala" pitchFamily="2" charset="0"/>
              </a:rPr>
              <a:t>Different knowledge representation schemes may be appropriate depending on tasks and circumstances.</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782" r="23000"/>
          <a:stretch/>
        </p:blipFill>
        <p:spPr bwMode="auto">
          <a:xfrm>
            <a:off x="6589641" y="1787167"/>
            <a:ext cx="2504662" cy="2353236"/>
          </a:xfrm>
          <a:prstGeom prst="rect">
            <a:avLst/>
          </a:prstGeom>
          <a:ln>
            <a:noFill/>
          </a:ln>
          <a:effectLst>
            <a:outerShdw blurRad="184150" dist="241300" dir="11520000" sx="110000" sy="110000" algn="ctr">
              <a:srgbClr val="000000">
                <a:alpha val="18000"/>
              </a:srgbClr>
            </a:outerShdw>
            <a:reflection blurRad="12700" stA="30000" endPos="30000" dist="5000" dir="5400000" sy="-100000" algn="bl" rotWithShape="0"/>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B82CCC60-E8CD-4174-8B1A-7DF615B22EEF}" type="slidenum">
              <a:rPr lang="en-US" smtClean="0"/>
              <a:pPr/>
              <a:t>4</a:t>
            </a:fld>
            <a:endParaRPr lang="en-US"/>
          </a:p>
        </p:txBody>
      </p:sp>
      <p:sp>
        <p:nvSpPr>
          <p:cNvPr id="4" name="Round Diagonal Corner Rectangle 3"/>
          <p:cNvSpPr/>
          <p:nvPr/>
        </p:nvSpPr>
        <p:spPr>
          <a:xfrm>
            <a:off x="4353340" y="4562059"/>
            <a:ext cx="2623930" cy="298174"/>
          </a:xfrm>
          <a:prstGeom prst="round2Diag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smtClean="0">
                <a:latin typeface="Nyala" pitchFamily="2" charset="0"/>
              </a:rPr>
              <a:t>How to represent knowledge in AI?</a:t>
            </a:r>
            <a:endParaRPr lang="en-US" sz="1400" b="1" dirty="0">
              <a:latin typeface="Nyala" pitchFamily="2" charset="0"/>
            </a:endParaRPr>
          </a:p>
        </p:txBody>
      </p:sp>
    </p:spTree>
    <p:extLst>
      <p:ext uri="{BB962C8B-B14F-4D97-AF65-F5344CB8AC3E}">
        <p14:creationId xmlns:p14="http://schemas.microsoft.com/office/powerpoint/2010/main" val="1864006681"/>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fade">
                                      <p:cBhvr>
                                        <p:cTn id="7" dur="1000"/>
                                        <p:tgtEl>
                                          <p:spTgt spid="14339">
                                            <p:txEl>
                                              <p:pRg st="0" end="0"/>
                                            </p:txEl>
                                          </p:spTgt>
                                        </p:tgtEl>
                                      </p:cBhvr>
                                    </p:animEffect>
                                    <p:anim calcmode="lin" valueType="num">
                                      <p:cBhvr>
                                        <p:cTn id="8" dur="1000" fill="hold"/>
                                        <p:tgtEl>
                                          <p:spTgt spid="143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3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9">
                                            <p:txEl>
                                              <p:pRg st="1" end="1"/>
                                            </p:txEl>
                                          </p:spTgt>
                                        </p:tgtEl>
                                        <p:attrNameLst>
                                          <p:attrName>style.visibility</p:attrName>
                                        </p:attrNameLst>
                                      </p:cBhvr>
                                      <p:to>
                                        <p:strVal val="visible"/>
                                      </p:to>
                                    </p:set>
                                    <p:animEffect transition="in" filter="fade">
                                      <p:cBhvr>
                                        <p:cTn id="14" dur="1000"/>
                                        <p:tgtEl>
                                          <p:spTgt spid="14339">
                                            <p:txEl>
                                              <p:pRg st="1" end="1"/>
                                            </p:txEl>
                                          </p:spTgt>
                                        </p:tgtEl>
                                      </p:cBhvr>
                                    </p:animEffect>
                                    <p:anim calcmode="lin" valueType="num">
                                      <p:cBhvr>
                                        <p:cTn id="15" dur="1000" fill="hold"/>
                                        <p:tgtEl>
                                          <p:spTgt spid="143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339">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4339">
                                            <p:txEl>
                                              <p:pRg st="2" end="2"/>
                                            </p:txEl>
                                          </p:spTgt>
                                        </p:tgtEl>
                                        <p:attrNameLst>
                                          <p:attrName>style.visibility</p:attrName>
                                        </p:attrNameLst>
                                      </p:cBhvr>
                                      <p:to>
                                        <p:strVal val="visible"/>
                                      </p:to>
                                    </p:set>
                                    <p:animEffect transition="in" filter="fade">
                                      <p:cBhvr>
                                        <p:cTn id="19" dur="1000"/>
                                        <p:tgtEl>
                                          <p:spTgt spid="14339">
                                            <p:txEl>
                                              <p:pRg st="2" end="2"/>
                                            </p:txEl>
                                          </p:spTgt>
                                        </p:tgtEl>
                                      </p:cBhvr>
                                    </p:animEffect>
                                    <p:anim calcmode="lin" valueType="num">
                                      <p:cBhvr>
                                        <p:cTn id="20" dur="1000" fill="hold"/>
                                        <p:tgtEl>
                                          <p:spTgt spid="1433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4339">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339">
                                            <p:txEl>
                                              <p:pRg st="3" end="3"/>
                                            </p:txEl>
                                          </p:spTgt>
                                        </p:tgtEl>
                                        <p:attrNameLst>
                                          <p:attrName>style.visibility</p:attrName>
                                        </p:attrNameLst>
                                      </p:cBhvr>
                                      <p:to>
                                        <p:strVal val="visible"/>
                                      </p:to>
                                    </p:set>
                                    <p:animEffect transition="in" filter="fade">
                                      <p:cBhvr>
                                        <p:cTn id="24" dur="1000"/>
                                        <p:tgtEl>
                                          <p:spTgt spid="14339">
                                            <p:txEl>
                                              <p:pRg st="3" end="3"/>
                                            </p:txEl>
                                          </p:spTgt>
                                        </p:tgtEl>
                                      </p:cBhvr>
                                    </p:animEffect>
                                    <p:anim calcmode="lin" valueType="num">
                                      <p:cBhvr>
                                        <p:cTn id="25" dur="1000" fill="hold"/>
                                        <p:tgtEl>
                                          <p:spTgt spid="1433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433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339">
                                            <p:txEl>
                                              <p:pRg st="4" end="4"/>
                                            </p:txEl>
                                          </p:spTgt>
                                        </p:tgtEl>
                                        <p:attrNameLst>
                                          <p:attrName>style.visibility</p:attrName>
                                        </p:attrNameLst>
                                      </p:cBhvr>
                                      <p:to>
                                        <p:strVal val="visible"/>
                                      </p:to>
                                    </p:set>
                                    <p:animEffect transition="in" filter="fade">
                                      <p:cBhvr>
                                        <p:cTn id="29" dur="1000"/>
                                        <p:tgtEl>
                                          <p:spTgt spid="14339">
                                            <p:txEl>
                                              <p:pRg st="4" end="4"/>
                                            </p:txEl>
                                          </p:spTgt>
                                        </p:tgtEl>
                                      </p:cBhvr>
                                    </p:animEffect>
                                    <p:anim calcmode="lin" valueType="num">
                                      <p:cBhvr>
                                        <p:cTn id="30" dur="1000" fill="hold"/>
                                        <p:tgtEl>
                                          <p:spTgt spid="1433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433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14339">
                                            <p:txEl>
                                              <p:pRg st="6" end="6"/>
                                            </p:txEl>
                                          </p:spTgt>
                                        </p:tgtEl>
                                        <p:attrNameLst>
                                          <p:attrName>style.visibility</p:attrName>
                                        </p:attrNameLst>
                                      </p:cBhvr>
                                      <p:to>
                                        <p:strVal val="visible"/>
                                      </p:to>
                                    </p:set>
                                    <p:animEffect transition="in" filter="fade">
                                      <p:cBhvr>
                                        <p:cTn id="36" dur="1000"/>
                                        <p:tgtEl>
                                          <p:spTgt spid="14339">
                                            <p:txEl>
                                              <p:pRg st="6" end="6"/>
                                            </p:txEl>
                                          </p:spTgt>
                                        </p:tgtEl>
                                      </p:cBhvr>
                                    </p:animEffect>
                                    <p:anim calcmode="lin" valueType="num">
                                      <p:cBhvr>
                                        <p:cTn id="37" dur="1000" fill="hold"/>
                                        <p:tgtEl>
                                          <p:spTgt spid="14339">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14339">
                                            <p:txEl>
                                              <p:pRg st="6" end="6"/>
                                            </p:txEl>
                                          </p:spTgt>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14339">
                                            <p:txEl>
                                              <p:pRg st="7" end="7"/>
                                            </p:txEl>
                                          </p:spTgt>
                                        </p:tgtEl>
                                        <p:attrNameLst>
                                          <p:attrName>style.visibility</p:attrName>
                                        </p:attrNameLst>
                                      </p:cBhvr>
                                      <p:to>
                                        <p:strVal val="visible"/>
                                      </p:to>
                                    </p:set>
                                    <p:animEffect transition="in" filter="fade">
                                      <p:cBhvr>
                                        <p:cTn id="41" dur="1000"/>
                                        <p:tgtEl>
                                          <p:spTgt spid="14339">
                                            <p:txEl>
                                              <p:pRg st="7" end="7"/>
                                            </p:txEl>
                                          </p:spTgt>
                                        </p:tgtEl>
                                      </p:cBhvr>
                                    </p:animEffect>
                                    <p:anim calcmode="lin" valueType="num">
                                      <p:cBhvr>
                                        <p:cTn id="42" dur="1000" fill="hold"/>
                                        <p:tgtEl>
                                          <p:spTgt spid="14339">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1433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12"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0-#ppt_w/2"/>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b="1" dirty="0" smtClean="0">
                <a:solidFill>
                  <a:schemeClr val="bg1"/>
                </a:solidFill>
                <a:latin typeface="Nyala" pitchFamily="2" charset="0"/>
              </a:rPr>
              <a:t>|=</a:t>
            </a:r>
            <a:r>
              <a:rPr lang="en-US" dirty="0" smtClean="0">
                <a:solidFill>
                  <a:schemeClr val="bg1"/>
                </a:solidFill>
                <a:latin typeface="Nyala" pitchFamily="2" charset="0"/>
              </a:rPr>
              <a:t> vs. </a:t>
            </a:r>
            <a:r>
              <a:rPr lang="en-US" b="1" dirty="0">
                <a:solidFill>
                  <a:schemeClr val="bg1"/>
                </a:solidFill>
                <a:latin typeface="Nyala" pitchFamily="2" charset="0"/>
              </a:rPr>
              <a:t>|-</a:t>
            </a:r>
            <a:endParaRPr lang="en-US" b="1" dirty="0">
              <a:solidFill>
                <a:schemeClr val="bg1"/>
              </a:solidFill>
            </a:endParaRPr>
          </a:p>
        </p:txBody>
      </p:sp>
      <p:sp>
        <p:nvSpPr>
          <p:cNvPr id="6" name="Content Placeholder 5"/>
          <p:cNvSpPr>
            <a:spLocks noGrp="1"/>
          </p:cNvSpPr>
          <p:nvPr>
            <p:ph sz="half" idx="1"/>
          </p:nvPr>
        </p:nvSpPr>
        <p:spPr>
          <a:xfrm>
            <a:off x="0" y="1640268"/>
            <a:ext cx="4038600" cy="3394472"/>
          </a:xfrm>
        </p:spPr>
        <p:txBody>
          <a:bodyPr>
            <a:normAutofit fontScale="47500" lnSpcReduction="20000"/>
          </a:bodyPr>
          <a:lstStyle/>
          <a:p>
            <a:r>
              <a:rPr lang="en-US" sz="3400" dirty="0">
                <a:latin typeface="Nyala" pitchFamily="2" charset="0"/>
              </a:rPr>
              <a:t>In propositional logic, the symbol |= is used to represent the concept of "</a:t>
            </a:r>
            <a:r>
              <a:rPr lang="en-US" sz="3400" b="1" dirty="0">
                <a:solidFill>
                  <a:srgbClr val="FF0000"/>
                </a:solidFill>
                <a:latin typeface="Nyala" pitchFamily="2" charset="0"/>
              </a:rPr>
              <a:t>entailment</a:t>
            </a:r>
            <a:r>
              <a:rPr lang="en-US" sz="3400" dirty="0">
                <a:latin typeface="Nyala" pitchFamily="2" charset="0"/>
              </a:rPr>
              <a:t>". It is read as "</a:t>
            </a:r>
            <a:r>
              <a:rPr lang="en-US" sz="3400" b="1" dirty="0">
                <a:solidFill>
                  <a:srgbClr val="FF0000"/>
                </a:solidFill>
                <a:latin typeface="Nyala" pitchFamily="2" charset="0"/>
              </a:rPr>
              <a:t>entails</a:t>
            </a:r>
            <a:r>
              <a:rPr lang="en-US" sz="3400" dirty="0">
                <a:latin typeface="Nyala" pitchFamily="2" charset="0"/>
              </a:rPr>
              <a:t>" or "</a:t>
            </a:r>
            <a:r>
              <a:rPr lang="en-US" sz="3400" b="1" dirty="0">
                <a:solidFill>
                  <a:srgbClr val="FF0000"/>
                </a:solidFill>
                <a:latin typeface="Nyala" pitchFamily="2" charset="0"/>
              </a:rPr>
              <a:t>logically implies</a:t>
            </a:r>
            <a:r>
              <a:rPr lang="en-US" sz="3400" dirty="0">
                <a:latin typeface="Nyala" pitchFamily="2" charset="0"/>
              </a:rPr>
              <a:t>". </a:t>
            </a:r>
          </a:p>
          <a:p>
            <a:r>
              <a:rPr lang="en-US" sz="3400" dirty="0">
                <a:latin typeface="Nyala" pitchFamily="2" charset="0"/>
              </a:rPr>
              <a:t>The notation A |= B means that if A is true, then B must also be true. </a:t>
            </a:r>
            <a:endParaRPr lang="en-US" sz="3400" dirty="0" smtClean="0">
              <a:latin typeface="Nyala" pitchFamily="2" charset="0"/>
            </a:endParaRPr>
          </a:p>
          <a:p>
            <a:r>
              <a:rPr lang="en-US" sz="3400" dirty="0" smtClean="0">
                <a:latin typeface="Nyala" pitchFamily="2" charset="0"/>
              </a:rPr>
              <a:t>In </a:t>
            </a:r>
            <a:r>
              <a:rPr lang="en-US" sz="3400" dirty="0">
                <a:latin typeface="Nyala" pitchFamily="2" charset="0"/>
              </a:rPr>
              <a:t>other words, A logically implies B. This is also known as a tautology, where the truth of A necessarily implies the truth of B. </a:t>
            </a:r>
          </a:p>
          <a:p>
            <a:r>
              <a:rPr lang="en-US" sz="3400" dirty="0">
                <a:latin typeface="Nyala" pitchFamily="2" charset="0"/>
              </a:rPr>
              <a:t>For example, if A represents the statement "All men are mortal" and B represents the statement "Socrates is a man", then A |= B means that if it is true that all men are mortal, then it logically follows that Socrates is mortal.</a:t>
            </a:r>
          </a:p>
          <a:p>
            <a:endParaRPr lang="en-US" dirty="0"/>
          </a:p>
        </p:txBody>
      </p:sp>
      <p:sp>
        <p:nvSpPr>
          <p:cNvPr id="7" name="Content Placeholder 6"/>
          <p:cNvSpPr>
            <a:spLocks noGrp="1"/>
          </p:cNvSpPr>
          <p:nvPr>
            <p:ph sz="half" idx="2"/>
          </p:nvPr>
        </p:nvSpPr>
        <p:spPr>
          <a:xfrm>
            <a:off x="4342423" y="1360143"/>
            <a:ext cx="4621924" cy="3394472"/>
          </a:xfrm>
        </p:spPr>
        <p:txBody>
          <a:bodyPr>
            <a:noAutofit/>
          </a:bodyPr>
          <a:lstStyle/>
          <a:p>
            <a:r>
              <a:rPr lang="en-US" sz="1600" dirty="0">
                <a:latin typeface="Nyala" pitchFamily="2" charset="0"/>
              </a:rPr>
              <a:t>In propositional logic, the symbol |- is used to represent the concept of "</a:t>
            </a:r>
            <a:r>
              <a:rPr lang="en-US" sz="1600" b="1" dirty="0">
                <a:solidFill>
                  <a:srgbClr val="FF0000"/>
                </a:solidFill>
                <a:latin typeface="Nyala" pitchFamily="2" charset="0"/>
              </a:rPr>
              <a:t>deduction</a:t>
            </a:r>
            <a:r>
              <a:rPr lang="en-US" sz="1600" dirty="0">
                <a:latin typeface="Nyala" pitchFamily="2" charset="0"/>
              </a:rPr>
              <a:t>" or "</a:t>
            </a:r>
            <a:r>
              <a:rPr lang="en-US" sz="1600" b="1" dirty="0">
                <a:solidFill>
                  <a:srgbClr val="FF0000"/>
                </a:solidFill>
                <a:latin typeface="Nyala" pitchFamily="2" charset="0"/>
              </a:rPr>
              <a:t>derivation</a:t>
            </a:r>
            <a:r>
              <a:rPr lang="en-US" sz="1600" dirty="0">
                <a:latin typeface="Nyala" pitchFamily="2" charset="0"/>
              </a:rPr>
              <a:t>". It is read as "</a:t>
            </a:r>
            <a:r>
              <a:rPr lang="en-US" sz="1600" b="1" dirty="0">
                <a:solidFill>
                  <a:srgbClr val="FF0000"/>
                </a:solidFill>
                <a:latin typeface="Nyala" pitchFamily="2" charset="0"/>
              </a:rPr>
              <a:t>entails</a:t>
            </a:r>
            <a:r>
              <a:rPr lang="en-US" sz="1600" dirty="0">
                <a:latin typeface="Nyala" pitchFamily="2" charset="0"/>
              </a:rPr>
              <a:t>" or "</a:t>
            </a:r>
            <a:r>
              <a:rPr lang="en-US" sz="1600" b="1" dirty="0">
                <a:solidFill>
                  <a:srgbClr val="FF0000"/>
                </a:solidFill>
                <a:latin typeface="Nyala" pitchFamily="2" charset="0"/>
              </a:rPr>
              <a:t>proves</a:t>
            </a:r>
            <a:r>
              <a:rPr lang="en-US" sz="1600" dirty="0">
                <a:latin typeface="Nyala" pitchFamily="2" charset="0"/>
              </a:rPr>
              <a:t>". </a:t>
            </a:r>
          </a:p>
          <a:p>
            <a:r>
              <a:rPr lang="en-US" sz="1600" dirty="0">
                <a:latin typeface="Nyala" pitchFamily="2" charset="0"/>
              </a:rPr>
              <a:t>The notation Γ |- A means that the formula A can be derived or deduced from the set of formulas Γ using the rules of inference. </a:t>
            </a:r>
            <a:endParaRPr lang="en-US" sz="1600" dirty="0" smtClean="0">
              <a:latin typeface="Nyala" pitchFamily="2" charset="0"/>
            </a:endParaRPr>
          </a:p>
          <a:p>
            <a:r>
              <a:rPr lang="en-US" sz="1600" dirty="0" smtClean="0">
                <a:latin typeface="Nyala" pitchFamily="2" charset="0"/>
              </a:rPr>
              <a:t>In </a:t>
            </a:r>
            <a:r>
              <a:rPr lang="en-US" sz="1600" dirty="0">
                <a:latin typeface="Nyala" pitchFamily="2" charset="0"/>
              </a:rPr>
              <a:t>other words, if all the formulas in Γ are true, then A must also be true. </a:t>
            </a:r>
          </a:p>
          <a:p>
            <a:r>
              <a:rPr lang="en-US" sz="1600" dirty="0">
                <a:latin typeface="Nyala" pitchFamily="2" charset="0"/>
              </a:rPr>
              <a:t>For example, if Γ represents the set of formulas "All men are mortal" and "Socrates is a man", then Γ |- "Socrates is mortal" means that we can deduce or prove that Socrates is mortal from the premises "All men are mortal" and "Socrates is a man" using the rules of inference.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40</a:t>
            </a:fld>
            <a:endParaRPr lang="en-US" dirty="0"/>
          </a:p>
        </p:txBody>
      </p:sp>
      <p:sp>
        <p:nvSpPr>
          <p:cNvPr id="8" name="Rectangle 7"/>
          <p:cNvSpPr/>
          <p:nvPr/>
        </p:nvSpPr>
        <p:spPr>
          <a:xfrm>
            <a:off x="6190594" y="4823040"/>
            <a:ext cx="2953406" cy="307777"/>
          </a:xfrm>
          <a:prstGeom prst="rect">
            <a:avLst/>
          </a:prstGeom>
        </p:spPr>
        <p:txBody>
          <a:bodyPr wrap="square">
            <a:spAutoFit/>
          </a:bodyPr>
          <a:lstStyle/>
          <a:p>
            <a:r>
              <a:rPr lang="en-US" sz="1400" b="1" dirty="0">
                <a:solidFill>
                  <a:srgbClr val="FF0000"/>
                </a:solidFill>
                <a:latin typeface="Nyala" pitchFamily="2" charset="0"/>
              </a:rPr>
              <a:t>Gamma → (uppercase Γ, lowercase γ; </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p:txBody>
      </p:sp>
      <p:sp>
        <p:nvSpPr>
          <p:cNvPr id="9" name="Rectangle 8"/>
          <p:cNvSpPr/>
          <p:nvPr/>
        </p:nvSpPr>
        <p:spPr>
          <a:xfrm>
            <a:off x="982634" y="1265188"/>
            <a:ext cx="385042" cy="400110"/>
          </a:xfrm>
          <a:prstGeom prst="rect">
            <a:avLst/>
          </a:prstGeom>
        </p:spPr>
        <p:txBody>
          <a:bodyPr wrap="none">
            <a:spAutoFit/>
          </a:bodyPr>
          <a:lstStyle/>
          <a:p>
            <a:r>
              <a:rPr lang="en-US" sz="2000" b="1" dirty="0">
                <a:latin typeface="Nyala" pitchFamily="2" charset="0"/>
              </a:rPr>
              <a:t>|= </a:t>
            </a:r>
          </a:p>
        </p:txBody>
      </p:sp>
      <p:sp>
        <p:nvSpPr>
          <p:cNvPr id="10" name="Rectangle 9"/>
          <p:cNvSpPr/>
          <p:nvPr/>
        </p:nvSpPr>
        <p:spPr>
          <a:xfrm>
            <a:off x="5095695" y="1112164"/>
            <a:ext cx="284052" cy="400110"/>
          </a:xfrm>
          <a:prstGeom prst="rect">
            <a:avLst/>
          </a:prstGeom>
        </p:spPr>
        <p:txBody>
          <a:bodyPr wrap="none">
            <a:spAutoFit/>
          </a:bodyPr>
          <a:lstStyle/>
          <a:p>
            <a:r>
              <a:rPr lang="en-US" sz="2000" b="1" dirty="0">
                <a:latin typeface="Nyala" pitchFamily="2" charset="0"/>
              </a:rPr>
              <a:t>|-</a:t>
            </a:r>
          </a:p>
        </p:txBody>
      </p:sp>
    </p:spTree>
    <p:extLst>
      <p:ext uri="{BB962C8B-B14F-4D97-AF65-F5344CB8AC3E}">
        <p14:creationId xmlns:p14="http://schemas.microsoft.com/office/powerpoint/2010/main" val="7399675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Nyala" pitchFamily="2" charset="0"/>
              </a:rPr>
              <a:t>Inference Rules</a:t>
            </a:r>
          </a:p>
        </p:txBody>
      </p:sp>
      <p:sp>
        <p:nvSpPr>
          <p:cNvPr id="3" name="Content Placeholder 2"/>
          <p:cNvSpPr>
            <a:spLocks noGrp="1"/>
          </p:cNvSpPr>
          <p:nvPr>
            <p:ph idx="1"/>
          </p:nvPr>
        </p:nvSpPr>
        <p:spPr/>
        <p:txBody>
          <a:bodyPr>
            <a:normAutofit lnSpcReduction="10000"/>
          </a:bodyPr>
          <a:lstStyle/>
          <a:p>
            <a:r>
              <a:rPr lang="en-US" dirty="0">
                <a:latin typeface="Nyala" pitchFamily="2" charset="0"/>
              </a:rPr>
              <a:t>Inference rules are logical rules that allow us to derive new knowledge or conclusions from existing knowledge or </a:t>
            </a:r>
            <a:r>
              <a:rPr lang="en-US" dirty="0" smtClean="0">
                <a:latin typeface="Nyala" pitchFamily="2" charset="0"/>
              </a:rPr>
              <a:t>premises.</a:t>
            </a:r>
          </a:p>
          <a:p>
            <a:r>
              <a:rPr lang="en-US" dirty="0" smtClean="0">
                <a:latin typeface="Nyala" pitchFamily="2" charset="0"/>
              </a:rPr>
              <a:t>Inference </a:t>
            </a:r>
            <a:r>
              <a:rPr lang="en-US" dirty="0">
                <a:latin typeface="Nyala" pitchFamily="2" charset="0"/>
              </a:rPr>
              <a:t>rules are used in deductive reasoning, which is a method of reasoning that starts with general principles or premises and draws specific conclusions from them.</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41</a:t>
            </a:fld>
            <a:endParaRPr lang="en-US"/>
          </a:p>
        </p:txBody>
      </p:sp>
    </p:spTree>
    <p:extLst>
      <p:ext uri="{BB962C8B-B14F-4D97-AF65-F5344CB8AC3E}">
        <p14:creationId xmlns:p14="http://schemas.microsoft.com/office/powerpoint/2010/main" val="31181532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rot="422275">
            <a:off x="-290470" y="244858"/>
            <a:ext cx="6373226" cy="763526"/>
          </a:xfrm>
        </p:spPr>
        <p:txBody>
          <a:bodyPr>
            <a:normAutofit/>
          </a:bodyPr>
          <a:lstStyle/>
          <a:p>
            <a:pPr eaLnBrk="1" hangingPunct="1">
              <a:defRPr/>
            </a:pPr>
            <a:r>
              <a:rPr lang="en-US" sz="3600" dirty="0" smtClean="0">
                <a:latin typeface="Nyala" pitchFamily="2" charset="0"/>
              </a:rPr>
              <a:t>Conti..</a:t>
            </a:r>
            <a:endParaRPr lang="en-US" sz="3600" dirty="0">
              <a:latin typeface="Nyala" pitchFamily="2" charset="0"/>
            </a:endParaRPr>
          </a:p>
        </p:txBody>
      </p:sp>
      <p:sp>
        <p:nvSpPr>
          <p:cNvPr id="75779" name="Rectangle 3"/>
          <p:cNvSpPr>
            <a:spLocks noGrp="1"/>
          </p:cNvSpPr>
          <p:nvPr>
            <p:ph idx="1"/>
          </p:nvPr>
        </p:nvSpPr>
        <p:spPr>
          <a:xfrm>
            <a:off x="0" y="1364396"/>
            <a:ext cx="9144000" cy="3779104"/>
          </a:xfrm>
        </p:spPr>
        <p:txBody>
          <a:bodyPr>
            <a:normAutofit fontScale="85000" lnSpcReduction="20000"/>
          </a:bodyPr>
          <a:lstStyle/>
          <a:p>
            <a:pPr marL="115888" indent="-115888" algn="l" eaLnBrk="1" hangingPunct="1">
              <a:lnSpc>
                <a:spcPct val="80000"/>
              </a:lnSpc>
            </a:pPr>
            <a:r>
              <a:rPr lang="en-US" altLang="en-US" b="1" dirty="0" smtClean="0">
                <a:latin typeface="Nyala" pitchFamily="2" charset="0"/>
              </a:rPr>
              <a:t> Inference</a:t>
            </a:r>
            <a:r>
              <a:rPr lang="en-US" altLang="en-US" dirty="0" smtClean="0">
                <a:latin typeface="Nyala" pitchFamily="2" charset="0"/>
              </a:rPr>
              <a:t> is used to create new sentences that are logically drawn from a given set of sentences in the KB.</a:t>
            </a:r>
          </a:p>
          <a:p>
            <a:pPr marL="573088" lvl="1" indent="-342900" algn="l" eaLnBrk="1" hangingPunct="1">
              <a:lnSpc>
                <a:spcPct val="80000"/>
              </a:lnSpc>
              <a:buFont typeface="Wingdings" pitchFamily="2" charset="2"/>
              <a:buChar char="§"/>
            </a:pPr>
            <a:r>
              <a:rPr lang="en-US" altLang="en-US" sz="2200" dirty="0" smtClean="0">
                <a:latin typeface="Nyala" pitchFamily="2" charset="0"/>
              </a:rPr>
              <a:t>It captures </a:t>
            </a:r>
            <a:r>
              <a:rPr lang="en-US" altLang="en-US" sz="2200" b="1" dirty="0" smtClean="0">
                <a:latin typeface="Nyala" pitchFamily="2" charset="0"/>
              </a:rPr>
              <a:t>patterns of inferences </a:t>
            </a:r>
            <a:r>
              <a:rPr lang="en-US" altLang="en-US" sz="2200" dirty="0" smtClean="0">
                <a:latin typeface="Nyala" pitchFamily="2" charset="0"/>
              </a:rPr>
              <a:t>that occur over &amp; over again.</a:t>
            </a:r>
          </a:p>
          <a:p>
            <a:pPr marL="573088" lvl="1" indent="-342900" algn="l" eaLnBrk="1" hangingPunct="1">
              <a:lnSpc>
                <a:spcPct val="80000"/>
              </a:lnSpc>
              <a:buFont typeface="Wingdings" pitchFamily="2" charset="2"/>
              <a:buChar char="§"/>
            </a:pPr>
            <a:r>
              <a:rPr lang="en-US" altLang="en-US" sz="2200" dirty="0" smtClean="0">
                <a:latin typeface="Nyala" pitchFamily="2" charset="0"/>
              </a:rPr>
              <a:t>Once a </a:t>
            </a:r>
            <a:r>
              <a:rPr lang="en-US" altLang="en-US" sz="2200" b="1" dirty="0" smtClean="0">
                <a:latin typeface="Nyala" pitchFamily="2" charset="0"/>
              </a:rPr>
              <a:t>rule</a:t>
            </a:r>
            <a:r>
              <a:rPr lang="en-US" altLang="en-US" sz="2200" dirty="0" smtClean="0">
                <a:latin typeface="Nyala" pitchFamily="2" charset="0"/>
              </a:rPr>
              <a:t> is established, it can be used to make inferences without going through the tedious process of building truth tables.</a:t>
            </a:r>
          </a:p>
          <a:p>
            <a:pPr marL="801688" lvl="4" indent="0" algn="l" eaLnBrk="1" hangingPunct="1">
              <a:lnSpc>
                <a:spcPct val="80000"/>
              </a:lnSpc>
            </a:pPr>
            <a:endParaRPr lang="en-US" altLang="en-US" sz="400" dirty="0" smtClean="0">
              <a:latin typeface="Nyala" pitchFamily="2" charset="0"/>
            </a:endParaRPr>
          </a:p>
          <a:p>
            <a:pPr marL="115888" indent="-115888" algn="l" eaLnBrk="1" hangingPunct="1">
              <a:lnSpc>
                <a:spcPct val="80000"/>
              </a:lnSpc>
            </a:pPr>
            <a:r>
              <a:rPr lang="en-US" altLang="en-US" dirty="0" smtClean="0">
                <a:latin typeface="Nyala" pitchFamily="2" charset="0"/>
              </a:rPr>
              <a:t> An inference rule </a:t>
            </a:r>
            <a:r>
              <a:rPr lang="en-US" altLang="en-US" b="1" dirty="0" smtClean="0">
                <a:latin typeface="Nyala" pitchFamily="2" charset="0"/>
              </a:rPr>
              <a:t>{</a:t>
            </a:r>
            <a:r>
              <a:rPr lang="en-US" altLang="en-US" b="1" dirty="0" smtClean="0">
                <a:latin typeface="Nyala" pitchFamily="2" charset="0"/>
                <a:sym typeface="Symbol" pitchFamily="18" charset="2"/>
              </a:rPr>
              <a:t>, } </a:t>
            </a:r>
            <a:r>
              <a:rPr lang="en-US" altLang="en-US" sz="2000" b="1" dirty="0" smtClean="0">
                <a:latin typeface="Nyala" pitchFamily="2" charset="0"/>
              </a:rPr>
              <a:t>|-</a:t>
            </a:r>
            <a:r>
              <a:rPr lang="en-US" altLang="en-US" b="1" dirty="0" smtClean="0">
                <a:latin typeface="Nyala" pitchFamily="2" charset="0"/>
                <a:sym typeface="Symbol" pitchFamily="18" charset="2"/>
              </a:rPr>
              <a:t> </a:t>
            </a:r>
            <a:r>
              <a:rPr lang="el-GR" altLang="en-US" b="1" dirty="0" smtClean="0">
                <a:cs typeface="Arial" charset="0"/>
                <a:sym typeface="Symbol" pitchFamily="18" charset="2"/>
              </a:rPr>
              <a:t>Θ</a:t>
            </a:r>
            <a:r>
              <a:rPr lang="en-US" altLang="en-US" b="1" dirty="0" smtClean="0">
                <a:latin typeface="Nyala" pitchFamily="2" charset="0"/>
                <a:sym typeface="Wingdings" pitchFamily="2" charset="2"/>
              </a:rPr>
              <a:t> </a:t>
            </a:r>
            <a:r>
              <a:rPr lang="en-US" altLang="en-US" dirty="0" smtClean="0">
                <a:latin typeface="Nyala" pitchFamily="2" charset="0"/>
              </a:rPr>
              <a:t>consists of two sentence patterns: </a:t>
            </a:r>
          </a:p>
          <a:p>
            <a:pPr lvl="2" algn="l">
              <a:lnSpc>
                <a:spcPct val="80000"/>
              </a:lnSpc>
              <a:buFont typeface="Wingdings 2" pitchFamily="18" charset="2"/>
              <a:buChar char="h"/>
            </a:pPr>
            <a:r>
              <a:rPr lang="en-US" altLang="en-US" b="1" dirty="0" smtClean="0">
                <a:latin typeface="Nyala" pitchFamily="2" charset="0"/>
                <a:sym typeface="Symbol" pitchFamily="18" charset="2"/>
              </a:rPr>
              <a:t>  </a:t>
            </a:r>
            <a:r>
              <a:rPr lang="en-US" altLang="en-US" dirty="0" smtClean="0">
                <a:latin typeface="Nyala" pitchFamily="2" charset="0"/>
                <a:sym typeface="Symbol" pitchFamily="18" charset="2"/>
              </a:rPr>
              <a:t>&amp; </a:t>
            </a:r>
            <a:r>
              <a:rPr lang="en-US" altLang="en-US" b="1" dirty="0" smtClean="0">
                <a:latin typeface="Nyala" pitchFamily="2" charset="0"/>
                <a:sym typeface="Symbol" pitchFamily="18" charset="2"/>
              </a:rPr>
              <a:t></a:t>
            </a:r>
            <a:r>
              <a:rPr lang="en-US" altLang="en-US" dirty="0" smtClean="0">
                <a:latin typeface="Nyala" pitchFamily="2" charset="0"/>
              </a:rPr>
              <a:t> called the </a:t>
            </a:r>
            <a:r>
              <a:rPr lang="en-US" altLang="en-US" b="1" dirty="0" smtClean="0">
                <a:latin typeface="Nyala" pitchFamily="2" charset="0"/>
              </a:rPr>
              <a:t>conditions (premises) </a:t>
            </a:r>
            <a:r>
              <a:rPr lang="en-US" altLang="en-US" dirty="0" smtClean="0">
                <a:latin typeface="Nyala" pitchFamily="2" charset="0"/>
              </a:rPr>
              <a:t>and, </a:t>
            </a:r>
          </a:p>
          <a:p>
            <a:pPr lvl="2" algn="l">
              <a:lnSpc>
                <a:spcPct val="80000"/>
              </a:lnSpc>
              <a:buFont typeface="Wingdings 2" pitchFamily="18" charset="2"/>
              <a:buChar char="h"/>
            </a:pPr>
            <a:r>
              <a:rPr lang="en-US" altLang="en-US" dirty="0" smtClean="0">
                <a:cs typeface="Arial" charset="0"/>
                <a:sym typeface="Symbol" pitchFamily="18" charset="2"/>
              </a:rPr>
              <a:t> </a:t>
            </a:r>
            <a:r>
              <a:rPr lang="el-GR" altLang="en-US" dirty="0" smtClean="0">
                <a:cs typeface="Arial" charset="0"/>
                <a:sym typeface="Symbol" pitchFamily="18" charset="2"/>
              </a:rPr>
              <a:t>Θ</a:t>
            </a:r>
            <a:r>
              <a:rPr lang="en-US" altLang="en-US" dirty="0" smtClean="0">
                <a:latin typeface="Nyala" pitchFamily="2" charset="0"/>
              </a:rPr>
              <a:t> called the </a:t>
            </a:r>
            <a:r>
              <a:rPr lang="en-US" altLang="en-US" b="1" dirty="0" smtClean="0">
                <a:latin typeface="Nyala" pitchFamily="2" charset="0"/>
              </a:rPr>
              <a:t>conclusion.</a:t>
            </a:r>
            <a:endParaRPr lang="en-US" altLang="en-US" b="1" dirty="0">
              <a:latin typeface="Nyala" pitchFamily="2" charset="0"/>
            </a:endParaRPr>
          </a:p>
          <a:p>
            <a:pPr lvl="2" algn="l">
              <a:lnSpc>
                <a:spcPct val="80000"/>
              </a:lnSpc>
              <a:buFont typeface="Wingdings 2" pitchFamily="18" charset="2"/>
              <a:buChar char="h"/>
            </a:pPr>
            <a:r>
              <a:rPr lang="en-US" altLang="en-US" sz="2300" b="1" dirty="0" smtClean="0">
                <a:latin typeface="Nyala" pitchFamily="2" charset="0"/>
              </a:rPr>
              <a:t> </a:t>
            </a:r>
            <a:r>
              <a:rPr lang="en-US" altLang="en-US" sz="2300" dirty="0" smtClean="0">
                <a:latin typeface="Nyala" pitchFamily="2" charset="0"/>
              </a:rPr>
              <a:t>If </a:t>
            </a:r>
            <a:r>
              <a:rPr lang="en-US" altLang="en-US" sz="2300" b="1" dirty="0" smtClean="0">
                <a:latin typeface="Nyala" pitchFamily="2" charset="0"/>
                <a:sym typeface="Symbol" pitchFamily="18" charset="2"/>
              </a:rPr>
              <a:t> &amp;</a:t>
            </a:r>
            <a:r>
              <a:rPr lang="en-US" altLang="en-US" sz="2300" dirty="0" smtClean="0">
                <a:latin typeface="Nyala" pitchFamily="2" charset="0"/>
                <a:sym typeface="Symbol" pitchFamily="18" charset="2"/>
              </a:rPr>
              <a:t> </a:t>
            </a:r>
            <a:r>
              <a:rPr lang="en-US" altLang="en-US" sz="2300" b="1" dirty="0" smtClean="0">
                <a:latin typeface="Nyala" pitchFamily="2" charset="0"/>
                <a:sym typeface="Symbol" pitchFamily="18" charset="2"/>
              </a:rPr>
              <a:t></a:t>
            </a:r>
            <a:r>
              <a:rPr lang="en-US" altLang="en-US" sz="2300" dirty="0" smtClean="0">
                <a:latin typeface="Nyala" pitchFamily="2" charset="0"/>
              </a:rPr>
              <a:t> match two sentences of KB, then the corresponding </a:t>
            </a:r>
            <a:r>
              <a:rPr lang="el-GR" altLang="en-US" sz="2300" b="1" dirty="0" smtClean="0">
                <a:cs typeface="Arial" charset="0"/>
                <a:sym typeface="Symbol" pitchFamily="18" charset="2"/>
              </a:rPr>
              <a:t>Θ</a:t>
            </a:r>
            <a:r>
              <a:rPr lang="en-US" altLang="en-US" sz="2300" b="1" dirty="0" smtClean="0">
                <a:latin typeface="Nyala" pitchFamily="2" charset="0"/>
              </a:rPr>
              <a:t> </a:t>
            </a:r>
            <a:r>
              <a:rPr lang="en-US" altLang="en-US" sz="2300" dirty="0" smtClean="0">
                <a:latin typeface="Nyala" pitchFamily="2" charset="0"/>
              </a:rPr>
              <a:t>can be inferred according to the rule.</a:t>
            </a:r>
          </a:p>
          <a:p>
            <a:pPr marL="115888" indent="-115888" algn="l" eaLnBrk="1" hangingPunct="1">
              <a:lnSpc>
                <a:spcPct val="80000"/>
              </a:lnSpc>
            </a:pPr>
            <a:r>
              <a:rPr lang="en-US" altLang="en-US" dirty="0" smtClean="0">
                <a:latin typeface="Nyala" pitchFamily="2" charset="0"/>
              </a:rPr>
              <a:t> Given set of inference rules (I) and set of sentences (KB);                        </a:t>
            </a:r>
          </a:p>
          <a:p>
            <a:pPr lvl="1" algn="l">
              <a:lnSpc>
                <a:spcPct val="80000"/>
              </a:lnSpc>
              <a:buFont typeface="Wingdings 2" pitchFamily="18" charset="2"/>
              <a:buChar char="h"/>
            </a:pPr>
            <a:r>
              <a:rPr lang="en-US" altLang="en-US" dirty="0" smtClean="0">
                <a:latin typeface="Nyala" pitchFamily="2" charset="0"/>
              </a:rPr>
              <a:t> </a:t>
            </a:r>
            <a:r>
              <a:rPr lang="en-US" altLang="en-US" sz="2400" b="1" dirty="0" smtClean="0">
                <a:latin typeface="Nyala" pitchFamily="2" charset="0"/>
              </a:rPr>
              <a:t>Inference</a:t>
            </a:r>
            <a:r>
              <a:rPr lang="en-US" altLang="en-US" sz="2400" dirty="0" smtClean="0">
                <a:latin typeface="Nyala" pitchFamily="2" charset="0"/>
              </a:rPr>
              <a:t> is the process of applying successive inference rules from given </a:t>
            </a:r>
            <a:r>
              <a:rPr lang="en-US" altLang="en-US" sz="2400" dirty="0">
                <a:latin typeface="Nyala" pitchFamily="2" charset="0"/>
              </a:rPr>
              <a:t>set of inference rules (I)  </a:t>
            </a:r>
            <a:r>
              <a:rPr lang="en-US" altLang="en-US" sz="2400" dirty="0" smtClean="0">
                <a:latin typeface="Nyala" pitchFamily="2" charset="0"/>
              </a:rPr>
              <a:t>to </a:t>
            </a:r>
            <a:r>
              <a:rPr lang="en-US" altLang="en-US" sz="2400" dirty="0">
                <a:latin typeface="Nyala" pitchFamily="2" charset="0"/>
              </a:rPr>
              <a:t>set of sentences (KB), </a:t>
            </a:r>
            <a:r>
              <a:rPr lang="en-US" altLang="en-US" sz="2400" dirty="0" smtClean="0">
                <a:latin typeface="Nyala" pitchFamily="2" charset="0"/>
              </a:rPr>
              <a:t>each rule inferring new facts and adding its conclusion to KB.</a:t>
            </a:r>
          </a:p>
          <a:p>
            <a:pPr marL="973138" lvl="2" indent="-342900" algn="l">
              <a:lnSpc>
                <a:spcPct val="80000"/>
              </a:lnSpc>
              <a:buFont typeface="Wingdings" pitchFamily="2" charset="2"/>
              <a:buChar char="§"/>
            </a:pPr>
            <a:r>
              <a:rPr lang="en-US" altLang="en-US" b="1" dirty="0" smtClean="0">
                <a:latin typeface="Nyala" pitchFamily="2" charset="0"/>
              </a:rPr>
              <a:t>Example: Modus Ponens: </a:t>
            </a:r>
            <a:r>
              <a:rPr lang="en-US" altLang="en-US" dirty="0" smtClean="0">
                <a:latin typeface="Nyala" pitchFamily="2" charset="0"/>
              </a:rPr>
              <a:t>{ </a:t>
            </a:r>
            <a:r>
              <a:rPr lang="en-US" altLang="en-US" b="1" dirty="0" smtClean="0">
                <a:latin typeface="Nyala" pitchFamily="2" charset="0"/>
                <a:sym typeface="Symbol" pitchFamily="18" charset="2"/>
              </a:rPr>
              <a:t> ,  </a:t>
            </a:r>
            <a:r>
              <a:rPr lang="en-US" altLang="en-US" dirty="0" smtClean="0">
                <a:latin typeface="Nyala" pitchFamily="2" charset="0"/>
                <a:sym typeface="Symbol" pitchFamily="18" charset="2"/>
              </a:rPr>
              <a:t>} |- </a:t>
            </a:r>
            <a:r>
              <a:rPr lang="en-US" altLang="en-US" b="1" dirty="0" smtClean="0">
                <a:latin typeface="Nyala" pitchFamily="2" charset="0"/>
                <a:sym typeface="Symbol" pitchFamily="18" charset="2"/>
              </a:rPr>
              <a:t></a:t>
            </a:r>
            <a:endParaRPr lang="en-US" altLang="en-US" dirty="0" smtClean="0">
              <a:latin typeface="Nyala" pitchFamily="2" charset="0"/>
            </a:endParaRPr>
          </a:p>
        </p:txBody>
      </p:sp>
      <p:sp>
        <p:nvSpPr>
          <p:cNvPr id="75780" name="Text Box 5"/>
          <p:cNvSpPr txBox="1">
            <a:spLocks noChangeArrowheads="1"/>
          </p:cNvSpPr>
          <p:nvPr/>
        </p:nvSpPr>
        <p:spPr bwMode="auto">
          <a:xfrm>
            <a:off x="6310313" y="4013597"/>
            <a:ext cx="2808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a:latin typeface="Tahoma" pitchFamily="34" charset="0"/>
              </a:rPr>
              <a:t> </a:t>
            </a:r>
            <a:endParaRPr lang="en-US" altLang="en-US" b="1">
              <a:latin typeface="Tahoma" pitchFamily="34" charset="0"/>
              <a:cs typeface="Times New Roman" pitchFamily="18" charset="0"/>
              <a:sym typeface="Symbol" pitchFamily="18" charset="2"/>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42</a:t>
            </a:fld>
            <a:endParaRPr lang="en-US"/>
          </a:p>
        </p:txBody>
      </p:sp>
    </p:spTree>
    <p:extLst>
      <p:ext uri="{BB962C8B-B14F-4D97-AF65-F5344CB8AC3E}">
        <p14:creationId xmlns:p14="http://schemas.microsoft.com/office/powerpoint/2010/main" val="3476531697"/>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229600" cy="857250"/>
          </a:xfrm>
        </p:spPr>
        <p:txBody>
          <a:bodyPr>
            <a:normAutofit/>
          </a:bodyPr>
          <a:lstStyle/>
          <a:p>
            <a:pPr algn="l"/>
            <a:r>
              <a:rPr lang="en-US" dirty="0">
                <a:solidFill>
                  <a:schemeClr val="bg1"/>
                </a:solidFill>
                <a:latin typeface="Nyala" pitchFamily="2" charset="0"/>
              </a:rPr>
              <a:t>C</a:t>
            </a:r>
            <a:r>
              <a:rPr lang="en-US" dirty="0" smtClean="0">
                <a:solidFill>
                  <a:schemeClr val="bg1"/>
                </a:solidFill>
                <a:latin typeface="Nyala" pitchFamily="2" charset="0"/>
              </a:rPr>
              <a:t>ommon </a:t>
            </a:r>
            <a:r>
              <a:rPr lang="en-US" dirty="0">
                <a:solidFill>
                  <a:schemeClr val="bg1"/>
                </a:solidFill>
                <a:latin typeface="Nyala" pitchFamily="2" charset="0"/>
              </a:rPr>
              <a:t>inference rules</a:t>
            </a:r>
          </a:p>
        </p:txBody>
      </p:sp>
      <p:sp>
        <p:nvSpPr>
          <p:cNvPr id="6" name="Content Placeholder 5"/>
          <p:cNvSpPr>
            <a:spLocks noGrp="1"/>
          </p:cNvSpPr>
          <p:nvPr>
            <p:ph sz="half" idx="1"/>
          </p:nvPr>
        </p:nvSpPr>
        <p:spPr>
          <a:xfrm>
            <a:off x="1" y="1324108"/>
            <a:ext cx="8949559" cy="3754163"/>
          </a:xfrm>
        </p:spPr>
        <p:txBody>
          <a:bodyPr>
            <a:normAutofit fontScale="62500" lnSpcReduction="20000"/>
          </a:bodyPr>
          <a:lstStyle/>
          <a:p>
            <a:pPr marL="0" indent="0">
              <a:buNone/>
            </a:pPr>
            <a:r>
              <a:rPr lang="en-US" b="1" dirty="0" smtClean="0">
                <a:solidFill>
                  <a:srgbClr val="FF0000"/>
                </a:solidFill>
                <a:latin typeface="Nyala" pitchFamily="2" charset="0"/>
              </a:rPr>
              <a:t>1. Modus </a:t>
            </a:r>
            <a:r>
              <a:rPr lang="en-US" b="1" dirty="0">
                <a:solidFill>
                  <a:srgbClr val="FF0000"/>
                </a:solidFill>
                <a:latin typeface="Nyala" pitchFamily="2" charset="0"/>
              </a:rPr>
              <a:t>Ponens:</a:t>
            </a:r>
            <a:r>
              <a:rPr lang="en-US" dirty="0">
                <a:solidFill>
                  <a:srgbClr val="FF0000"/>
                </a:solidFill>
                <a:latin typeface="Nyala" pitchFamily="2" charset="0"/>
              </a:rPr>
              <a:t> </a:t>
            </a:r>
            <a:r>
              <a:rPr lang="en-US" b="1" dirty="0">
                <a:latin typeface="Nyala" pitchFamily="2" charset="0"/>
              </a:rPr>
              <a:t>If A implies B and A is true, then B must be true. </a:t>
            </a:r>
            <a:endParaRPr lang="en-US" b="1" dirty="0" smtClean="0">
              <a:latin typeface="Nyala" pitchFamily="2" charset="0"/>
            </a:endParaRPr>
          </a:p>
          <a:p>
            <a:pPr lvl="1">
              <a:buFont typeface="Wingdings 2" pitchFamily="18" charset="2"/>
              <a:buChar char="h"/>
            </a:pPr>
            <a:r>
              <a:rPr lang="en-US" b="1" dirty="0" smtClean="0">
                <a:latin typeface="Nyala" pitchFamily="2" charset="0"/>
              </a:rPr>
              <a:t>For </a:t>
            </a:r>
            <a:r>
              <a:rPr lang="en-US" b="1" dirty="0">
                <a:latin typeface="Nyala" pitchFamily="2" charset="0"/>
              </a:rPr>
              <a:t>example, </a:t>
            </a:r>
            <a:r>
              <a:rPr lang="en-US" dirty="0">
                <a:latin typeface="Nyala" pitchFamily="2" charset="0"/>
              </a:rPr>
              <a:t>if "If it rains, the ground will be wet" and "It is raining" are true, then we can infer that "The ground is wet" is true</a:t>
            </a:r>
            <a:r>
              <a:rPr lang="en-US" dirty="0" smtClean="0">
                <a:latin typeface="Nyala" pitchFamily="2" charset="0"/>
              </a:rPr>
              <a:t>.  </a:t>
            </a:r>
            <a:r>
              <a:rPr lang="en-US" b="1" dirty="0" smtClean="0">
                <a:latin typeface="Nyala" pitchFamily="2" charset="0"/>
              </a:rPr>
              <a:t>((A</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B, A</a:t>
            </a:r>
            <a:r>
              <a:rPr lang="en-US" b="1" dirty="0" smtClean="0">
                <a:latin typeface="Nyala" pitchFamily="2" charset="0"/>
              </a:rPr>
              <a:t>)</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 B) or </a:t>
            </a:r>
            <a:r>
              <a:rPr lang="en-US" b="1" dirty="0">
                <a:latin typeface="Nyala" pitchFamily="2" charset="0"/>
              </a:rPr>
              <a:t>((A</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B</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 A</a:t>
            </a:r>
            <a:r>
              <a:rPr lang="en-US" b="1" dirty="0">
                <a:latin typeface="Nyala" pitchFamily="2" charset="0"/>
              </a:rPr>
              <a:t>)</a:t>
            </a:r>
            <a:r>
              <a:rPr lang="en-US" altLang="en-US" b="1" dirty="0">
                <a:latin typeface="Nyala" pitchFamily="2" charset="0"/>
                <a:sym typeface="Symbol" pitchFamily="18" charset="2"/>
              </a:rPr>
              <a:t>  B)</a:t>
            </a:r>
            <a:r>
              <a:rPr lang="en-US" altLang="en-US" b="1" dirty="0" smtClean="0">
                <a:latin typeface="Nyala" pitchFamily="2" charset="0"/>
                <a:sym typeface="Symbol" pitchFamily="18" charset="2"/>
              </a:rPr>
              <a:t> </a:t>
            </a:r>
            <a:endParaRPr lang="en-US" b="1" dirty="0">
              <a:latin typeface="Nyala" pitchFamily="2" charset="0"/>
            </a:endParaRPr>
          </a:p>
          <a:p>
            <a:pPr marL="0" indent="0">
              <a:buNone/>
            </a:pPr>
            <a:r>
              <a:rPr lang="en-US" b="1" dirty="0" smtClean="0">
                <a:solidFill>
                  <a:srgbClr val="FF0000"/>
                </a:solidFill>
                <a:latin typeface="Nyala" pitchFamily="2" charset="0"/>
              </a:rPr>
              <a:t>2. Modus </a:t>
            </a:r>
            <a:r>
              <a:rPr lang="en-US" b="1" dirty="0" err="1">
                <a:solidFill>
                  <a:srgbClr val="FF0000"/>
                </a:solidFill>
                <a:latin typeface="Nyala" pitchFamily="2" charset="0"/>
              </a:rPr>
              <a:t>Tollens</a:t>
            </a:r>
            <a:r>
              <a:rPr lang="en-US" b="1" dirty="0">
                <a:solidFill>
                  <a:srgbClr val="FF0000"/>
                </a:solidFill>
                <a:latin typeface="Nyala" pitchFamily="2" charset="0"/>
              </a:rPr>
              <a:t>:</a:t>
            </a:r>
            <a:r>
              <a:rPr lang="en-US" dirty="0">
                <a:solidFill>
                  <a:srgbClr val="FF0000"/>
                </a:solidFill>
                <a:latin typeface="Nyala" pitchFamily="2" charset="0"/>
              </a:rPr>
              <a:t> </a:t>
            </a:r>
            <a:r>
              <a:rPr lang="en-US" b="1" dirty="0">
                <a:latin typeface="Nyala" pitchFamily="2" charset="0"/>
              </a:rPr>
              <a:t>If A implies B and B is false, then A must be false. </a:t>
            </a:r>
            <a:endParaRPr lang="en-US" b="1" dirty="0" smtClean="0">
              <a:latin typeface="Nyala" pitchFamily="2" charset="0"/>
            </a:endParaRPr>
          </a:p>
          <a:p>
            <a:pPr lvl="1">
              <a:buFont typeface="Wingdings 2" pitchFamily="18" charset="2"/>
              <a:buChar char="h"/>
            </a:pPr>
            <a:r>
              <a:rPr lang="en-US" b="1" dirty="0" smtClean="0">
                <a:latin typeface="Nyala" pitchFamily="2" charset="0"/>
              </a:rPr>
              <a:t>For </a:t>
            </a:r>
            <a:r>
              <a:rPr lang="en-US" b="1" dirty="0">
                <a:latin typeface="Nyala" pitchFamily="2" charset="0"/>
              </a:rPr>
              <a:t>example</a:t>
            </a:r>
            <a:r>
              <a:rPr lang="en-US" dirty="0">
                <a:latin typeface="Nyala" pitchFamily="2" charset="0"/>
              </a:rPr>
              <a:t>, if "If it rains, the ground will be wet" is true and "The ground is not wet" is true, then we can infer that "It is not raining" is true</a:t>
            </a:r>
            <a:r>
              <a:rPr lang="en-US" dirty="0" smtClean="0">
                <a:latin typeface="Nyala" pitchFamily="2" charset="0"/>
              </a:rPr>
              <a:t>. </a:t>
            </a:r>
            <a:r>
              <a:rPr lang="en-US" b="1" dirty="0">
                <a:latin typeface="Nyala" pitchFamily="2" charset="0"/>
              </a:rPr>
              <a:t>((A</a:t>
            </a:r>
            <a:r>
              <a:rPr lang="en-US" altLang="en-US" b="1" dirty="0">
                <a:latin typeface="Nyala" pitchFamily="2" charset="0"/>
                <a:sym typeface="Symbol" pitchFamily="18" charset="2"/>
              </a:rPr>
              <a:t> B, B</a:t>
            </a:r>
            <a:r>
              <a:rPr lang="en-US" b="1" dirty="0" smtClean="0">
                <a:latin typeface="Nyala" pitchFamily="2" charset="0"/>
              </a:rPr>
              <a:t>)</a:t>
            </a:r>
            <a:r>
              <a:rPr lang="en-US" altLang="en-US" b="1" dirty="0" smtClean="0">
                <a:latin typeface="Nyala" pitchFamily="2" charset="0"/>
                <a:sym typeface="Symbol" pitchFamily="18" charset="2"/>
              </a:rPr>
              <a:t> </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A) </a:t>
            </a:r>
            <a:endParaRPr lang="en-US" dirty="0">
              <a:latin typeface="Nyala" pitchFamily="2" charset="0"/>
            </a:endParaRPr>
          </a:p>
          <a:p>
            <a:pPr marL="0" indent="0">
              <a:buNone/>
            </a:pPr>
            <a:r>
              <a:rPr lang="en-US" b="1" dirty="0" smtClean="0">
                <a:solidFill>
                  <a:srgbClr val="FF0000"/>
                </a:solidFill>
                <a:latin typeface="Nyala" pitchFamily="2" charset="0"/>
              </a:rPr>
              <a:t>3. Hypothetical </a:t>
            </a:r>
            <a:r>
              <a:rPr lang="en-US" b="1" dirty="0">
                <a:solidFill>
                  <a:srgbClr val="FF0000"/>
                </a:solidFill>
                <a:latin typeface="Nyala" pitchFamily="2" charset="0"/>
              </a:rPr>
              <a:t>Syllogism:</a:t>
            </a:r>
            <a:r>
              <a:rPr lang="en-US" dirty="0">
                <a:solidFill>
                  <a:srgbClr val="FF0000"/>
                </a:solidFill>
                <a:latin typeface="Nyala" pitchFamily="2" charset="0"/>
              </a:rPr>
              <a:t> </a:t>
            </a:r>
            <a:r>
              <a:rPr lang="en-US" b="1" dirty="0">
                <a:latin typeface="Nyala" pitchFamily="2" charset="0"/>
              </a:rPr>
              <a:t>If A implies B and B implies C, then A implies C. </a:t>
            </a:r>
            <a:endParaRPr lang="en-US" b="1" dirty="0" smtClean="0">
              <a:latin typeface="Nyala" pitchFamily="2" charset="0"/>
            </a:endParaRPr>
          </a:p>
          <a:p>
            <a:pPr lvl="1">
              <a:buFont typeface="Wingdings 2" pitchFamily="18" charset="2"/>
              <a:buChar char="h"/>
            </a:pPr>
            <a:r>
              <a:rPr lang="en-US" b="1" dirty="0" smtClean="0">
                <a:latin typeface="Nyala" pitchFamily="2" charset="0"/>
              </a:rPr>
              <a:t>For </a:t>
            </a:r>
            <a:r>
              <a:rPr lang="en-US" b="1" dirty="0">
                <a:latin typeface="Nyala" pitchFamily="2" charset="0"/>
              </a:rPr>
              <a:t>example</a:t>
            </a:r>
            <a:r>
              <a:rPr lang="en-US" dirty="0">
                <a:latin typeface="Nyala" pitchFamily="2" charset="0"/>
              </a:rPr>
              <a:t>, if "If it rains, the ground will be wet" implies "If the ground is wet, the grass will be slippery" and "If the grass is slippery, people may fall" implies "If it rains, people may fall", then we can infer that "If it rains, people may fall" is true</a:t>
            </a:r>
            <a:r>
              <a:rPr lang="en-US" dirty="0" smtClean="0">
                <a:latin typeface="Nyala" pitchFamily="2" charset="0"/>
              </a:rPr>
              <a:t>. </a:t>
            </a:r>
            <a:r>
              <a:rPr lang="en-US" b="1" dirty="0" smtClean="0">
                <a:latin typeface="Nyala" pitchFamily="2" charset="0"/>
              </a:rPr>
              <a:t>((A</a:t>
            </a:r>
            <a:r>
              <a:rPr lang="en-US" altLang="en-US" b="1" dirty="0" smtClean="0">
                <a:latin typeface="Nyala" pitchFamily="2" charset="0"/>
                <a:sym typeface="Symbol" pitchFamily="18" charset="2"/>
              </a:rPr>
              <a:t> </a:t>
            </a:r>
            <a:r>
              <a:rPr lang="en-US" altLang="en-US" b="1" dirty="0">
                <a:latin typeface="Nyala" pitchFamily="2" charset="0"/>
                <a:sym typeface="Symbol" pitchFamily="18" charset="2"/>
              </a:rPr>
              <a:t></a:t>
            </a:r>
            <a:r>
              <a:rPr lang="en-US" altLang="en-US" b="1" dirty="0" smtClean="0">
                <a:latin typeface="Nyala" pitchFamily="2" charset="0"/>
                <a:sym typeface="Symbol" pitchFamily="18" charset="2"/>
              </a:rPr>
              <a:t>B) </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(B C) )  (A </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C)</a:t>
            </a:r>
            <a:endParaRPr lang="en-US" dirty="0" smtClean="0">
              <a:latin typeface="Nyala" pitchFamily="2" charset="0"/>
            </a:endParaRPr>
          </a:p>
          <a:p>
            <a:pPr marL="0" indent="0">
              <a:buNone/>
            </a:pPr>
            <a:r>
              <a:rPr lang="en-US" b="1" dirty="0">
                <a:solidFill>
                  <a:srgbClr val="FF0000"/>
                </a:solidFill>
                <a:latin typeface="Nyala" pitchFamily="2" charset="0"/>
              </a:rPr>
              <a:t>4. Disjunctive Syllogism: </a:t>
            </a:r>
            <a:r>
              <a:rPr lang="en-US" b="1" dirty="0">
                <a:latin typeface="Nyala" pitchFamily="2" charset="0"/>
              </a:rPr>
              <a:t>If A or B is true, and A is false, then B must be true. </a:t>
            </a:r>
          </a:p>
          <a:p>
            <a:pPr lvl="1">
              <a:buFont typeface="Wingdings 2" pitchFamily="18" charset="2"/>
              <a:buChar char="h"/>
            </a:pPr>
            <a:r>
              <a:rPr lang="en-US" b="1" dirty="0" smtClean="0">
                <a:latin typeface="Nyala" pitchFamily="2" charset="0"/>
              </a:rPr>
              <a:t>For </a:t>
            </a:r>
            <a:r>
              <a:rPr lang="en-US" b="1" dirty="0">
                <a:latin typeface="Nyala" pitchFamily="2" charset="0"/>
              </a:rPr>
              <a:t>example</a:t>
            </a:r>
            <a:r>
              <a:rPr lang="en-US" dirty="0">
                <a:latin typeface="Nyala" pitchFamily="2" charset="0"/>
              </a:rPr>
              <a:t>, if "Either it will rain or it will snow" is true and "It will not rain" is true, then we can infer that "It will snow" is true</a:t>
            </a:r>
            <a:r>
              <a:rPr lang="en-US" dirty="0" smtClean="0">
                <a:latin typeface="Nyala" pitchFamily="2" charset="0"/>
              </a:rPr>
              <a:t>.</a:t>
            </a:r>
            <a:r>
              <a:rPr lang="en-US" b="1" dirty="0">
                <a:latin typeface="Nyala" pitchFamily="2" charset="0"/>
              </a:rPr>
              <a:t> ((A</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 B</a:t>
            </a:r>
            <a:r>
              <a:rPr lang="en-US" altLang="en-US" b="1" dirty="0">
                <a:latin typeface="Nyala" pitchFamily="2" charset="0"/>
                <a:sym typeface="Symbol" pitchFamily="18" charset="2"/>
              </a:rPr>
              <a:t>)  </a:t>
            </a:r>
            <a:r>
              <a:rPr lang="en-US" altLang="en-US" b="1" dirty="0" smtClean="0">
                <a:latin typeface="Nyala" pitchFamily="2" charset="0"/>
                <a:sym typeface="Symbol" pitchFamily="18" charset="2"/>
              </a:rPr>
              <a:t></a:t>
            </a:r>
            <a:r>
              <a:rPr lang="en-US" altLang="en-US" b="1" dirty="0">
                <a:latin typeface="Nyala" pitchFamily="2" charset="0"/>
                <a:sym typeface="Symbol" pitchFamily="18" charset="2"/>
              </a:rPr>
              <a:t>A </a:t>
            </a:r>
            <a:r>
              <a:rPr lang="en-US" altLang="en-US" b="1" dirty="0" smtClean="0">
                <a:latin typeface="Nyala" pitchFamily="2" charset="0"/>
                <a:sym typeface="Symbol" pitchFamily="18" charset="2"/>
              </a:rPr>
              <a:t>) </a:t>
            </a:r>
            <a:r>
              <a:rPr lang="en-US" altLang="en-US" b="1" dirty="0">
                <a:latin typeface="Nyala" pitchFamily="2" charset="0"/>
                <a:sym typeface="Symbol" pitchFamily="18" charset="2"/>
              </a:rPr>
              <a:t> B</a:t>
            </a:r>
            <a:endParaRPr lang="en-US" dirty="0" smtClean="0">
              <a:latin typeface="Nyala" pitchFamily="2" charset="0"/>
            </a:endParaRPr>
          </a:p>
          <a:p>
            <a:pPr marL="0" indent="0">
              <a:buNone/>
            </a:pPr>
            <a:r>
              <a:rPr lang="en-US" b="1" dirty="0" smtClean="0">
                <a:solidFill>
                  <a:srgbClr val="FF0000"/>
                </a:solidFill>
                <a:latin typeface="Nyala" pitchFamily="2" charset="0"/>
              </a:rPr>
              <a:t>5. Addition: </a:t>
            </a:r>
            <a:r>
              <a:rPr lang="en-US" b="1" dirty="0" smtClean="0">
                <a:latin typeface="Nyala" pitchFamily="2" charset="0"/>
              </a:rPr>
              <a:t>If A is true, then A or B is true. </a:t>
            </a:r>
          </a:p>
          <a:p>
            <a:pPr lvl="1">
              <a:buFont typeface="Wingdings 2" pitchFamily="18" charset="2"/>
              <a:buChar char="h"/>
            </a:pPr>
            <a:r>
              <a:rPr lang="en-US" b="1" dirty="0" smtClean="0">
                <a:latin typeface="Nyala" pitchFamily="2" charset="0"/>
              </a:rPr>
              <a:t>For </a:t>
            </a:r>
            <a:r>
              <a:rPr lang="en-US" b="1" dirty="0">
                <a:latin typeface="Nyala" pitchFamily="2" charset="0"/>
              </a:rPr>
              <a:t>example</a:t>
            </a:r>
            <a:r>
              <a:rPr lang="en-US" dirty="0">
                <a:latin typeface="Nyala" pitchFamily="2" charset="0"/>
              </a:rPr>
              <a:t>, if "It is raining" is true, then we can infer that "It is raining or the sun is shining" is true.</a:t>
            </a:r>
          </a:p>
          <a:p>
            <a:pPr marL="0" indent="0">
              <a:buNone/>
            </a:pPr>
            <a:r>
              <a:rPr lang="en-US" b="1" dirty="0" smtClean="0">
                <a:latin typeface="Nyala" pitchFamily="2" charset="0"/>
              </a:rPr>
              <a:t>                              (</a:t>
            </a:r>
            <a:r>
              <a:rPr lang="en-US" b="1" dirty="0">
                <a:latin typeface="Nyala" pitchFamily="2" charset="0"/>
              </a:rPr>
              <a:t>A</a:t>
            </a:r>
            <a:r>
              <a:rPr lang="en-US" altLang="en-US" b="1" dirty="0">
                <a:latin typeface="Nyala" pitchFamily="2" charset="0"/>
                <a:sym typeface="Symbol" pitchFamily="18" charset="2"/>
              </a:rPr>
              <a:t> </a:t>
            </a:r>
            <a:r>
              <a:rPr lang="en-US" altLang="en-US" b="1" dirty="0" smtClean="0">
                <a:latin typeface="Nyala" pitchFamily="2" charset="0"/>
                <a:sym typeface="Symbol" pitchFamily="18" charset="2"/>
              </a:rPr>
              <a:t> </a:t>
            </a:r>
            <a:r>
              <a:rPr lang="en-US" altLang="en-US" b="1" dirty="0">
                <a:latin typeface="Nyala" pitchFamily="2" charset="0"/>
                <a:sym typeface="Symbol" pitchFamily="18" charset="2"/>
              </a:rPr>
              <a:t>(A B</a:t>
            </a:r>
            <a:r>
              <a:rPr lang="en-US" b="1" dirty="0" smtClean="0">
                <a:latin typeface="Nyala" pitchFamily="2" charset="0"/>
              </a:rPr>
              <a:t>)</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43</a:t>
            </a:fld>
            <a:endParaRPr lang="en-US"/>
          </a:p>
        </p:txBody>
      </p:sp>
      <p:sp>
        <p:nvSpPr>
          <p:cNvPr id="9" name="Horizontal Scroll 8"/>
          <p:cNvSpPr/>
          <p:nvPr/>
        </p:nvSpPr>
        <p:spPr>
          <a:xfrm>
            <a:off x="1198180" y="905281"/>
            <a:ext cx="6537434" cy="434690"/>
          </a:xfrm>
          <a:prstGeom prst="horizontalScroll">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solidFill>
                  <a:srgbClr val="FF0000"/>
                </a:solidFill>
                <a:latin typeface="Nyala" pitchFamily="2" charset="0"/>
              </a:rPr>
              <a:t>Key:   A </a:t>
            </a:r>
            <a:r>
              <a:rPr lang="en-US" sz="1600" b="1" dirty="0">
                <a:solidFill>
                  <a:srgbClr val="FF0000"/>
                </a:solidFill>
                <a:latin typeface="Nyala" pitchFamily="2" charset="0"/>
              </a:rPr>
              <a:t>=</a:t>
            </a:r>
            <a:r>
              <a:rPr lang="en-US" sz="1600" b="1" dirty="0" smtClean="0">
                <a:solidFill>
                  <a:srgbClr val="FF0000"/>
                </a:solidFill>
                <a:latin typeface="Nyala" pitchFamily="2" charset="0"/>
              </a:rPr>
              <a:t> </a:t>
            </a:r>
            <a:r>
              <a:rPr lang="en-US" sz="1600" b="1" dirty="0">
                <a:solidFill>
                  <a:srgbClr val="FF0000"/>
                </a:solidFill>
                <a:latin typeface="Nyala" pitchFamily="2" charset="0"/>
              </a:rPr>
              <a:t>It rains, </a:t>
            </a:r>
            <a:r>
              <a:rPr lang="en-US" sz="1600" b="1" dirty="0" smtClean="0">
                <a:solidFill>
                  <a:srgbClr val="FF0000"/>
                </a:solidFill>
                <a:latin typeface="Nyala" pitchFamily="2" charset="0"/>
              </a:rPr>
              <a:t>  B:=The </a:t>
            </a:r>
            <a:r>
              <a:rPr lang="en-US" sz="1600" b="1" dirty="0">
                <a:solidFill>
                  <a:srgbClr val="FF0000"/>
                </a:solidFill>
                <a:latin typeface="Nyala" pitchFamily="2" charset="0"/>
              </a:rPr>
              <a:t>ground will be wet , </a:t>
            </a:r>
            <a:r>
              <a:rPr lang="en-US" sz="1600" b="1" dirty="0" smtClean="0">
                <a:solidFill>
                  <a:srgbClr val="FF0000"/>
                </a:solidFill>
                <a:latin typeface="Nyala" pitchFamily="2" charset="0"/>
              </a:rPr>
              <a:t>C =The </a:t>
            </a:r>
            <a:r>
              <a:rPr lang="en-US" sz="1600" b="1" dirty="0">
                <a:solidFill>
                  <a:srgbClr val="FF0000"/>
                </a:solidFill>
                <a:latin typeface="Nyala" pitchFamily="2" charset="0"/>
              </a:rPr>
              <a:t>grass will be slippery</a:t>
            </a:r>
          </a:p>
        </p:txBody>
      </p:sp>
    </p:spTree>
    <p:extLst>
      <p:ext uri="{BB962C8B-B14F-4D97-AF65-F5344CB8AC3E}">
        <p14:creationId xmlns:p14="http://schemas.microsoft.com/office/powerpoint/2010/main" val="2629711434"/>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6"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3"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additive="base">
                                        <p:cTn id="23"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2" end="2"/>
                                            </p:txEl>
                                          </p:spTgt>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6"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9"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 calcmode="lin" valueType="num">
                                      <p:cBhvr additive="base">
                                        <p:cTn id="53"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txEl>
                                              <p:pRg st="8" end="8"/>
                                            </p:txEl>
                                          </p:spTgt>
                                        </p:tgtEl>
                                        <p:attrNameLst>
                                          <p:attrName>ppt_y</p:attrName>
                                        </p:attrNameLst>
                                      </p:cBhvr>
                                      <p:tavLst>
                                        <p:tav tm="0">
                                          <p:val>
                                            <p:strVal val="0-#ppt_h/2"/>
                                          </p:val>
                                        </p:tav>
                                        <p:tav tm="100000">
                                          <p:val>
                                            <p:strVal val="#ppt_y"/>
                                          </p:val>
                                        </p:tav>
                                      </p:tavLst>
                                    </p:anim>
                                  </p:childTnLst>
                                </p:cTn>
                              </p:par>
                              <p:par>
                                <p:cTn id="55" presetID="2" presetClass="entr" presetSubtype="9" fill="hold" nodeType="with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 calcmode="lin" valueType="num">
                                      <p:cBhvr additive="base">
                                        <p:cTn id="57"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6">
                                            <p:txEl>
                                              <p:pRg st="9" end="9"/>
                                            </p:txEl>
                                          </p:spTgt>
                                        </p:tgtEl>
                                        <p:attrNameLst>
                                          <p:attrName>ppt_y</p:attrName>
                                        </p:attrNameLst>
                                      </p:cBhvr>
                                      <p:tavLst>
                                        <p:tav tm="0">
                                          <p:val>
                                            <p:strVal val="0-#ppt_h/2"/>
                                          </p:val>
                                        </p:tav>
                                        <p:tav tm="100000">
                                          <p:val>
                                            <p:strVal val="#ppt_y"/>
                                          </p:val>
                                        </p:tav>
                                      </p:tavLst>
                                    </p:anim>
                                  </p:childTnLst>
                                </p:cTn>
                              </p:par>
                              <p:par>
                                <p:cTn id="59" presetID="2" presetClass="entr" presetSubtype="9" fill="hold" nodeType="withEffect">
                                  <p:stCondLst>
                                    <p:cond delay="0"/>
                                  </p:stCondLst>
                                  <p:childTnLst>
                                    <p:set>
                                      <p:cBhvr>
                                        <p:cTn id="60" dur="1" fill="hold">
                                          <p:stCondLst>
                                            <p:cond delay="0"/>
                                          </p:stCondLst>
                                        </p:cTn>
                                        <p:tgtEl>
                                          <p:spTgt spid="6">
                                            <p:txEl>
                                              <p:pRg st="10" end="10"/>
                                            </p:txEl>
                                          </p:spTgt>
                                        </p:tgtEl>
                                        <p:attrNameLst>
                                          <p:attrName>style.visibility</p:attrName>
                                        </p:attrNameLst>
                                      </p:cBhvr>
                                      <p:to>
                                        <p:strVal val="visible"/>
                                      </p:to>
                                    </p:set>
                                    <p:anim calcmode="lin" valueType="num">
                                      <p:cBhvr additive="base">
                                        <p:cTn id="61"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6">
                                            <p:txEl>
                                              <p:pRg st="10" end="1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2400" y="88715"/>
            <a:ext cx="7940659" cy="916230"/>
          </a:xfrm>
        </p:spPr>
        <p:txBody>
          <a:bodyPr>
            <a:normAutofit/>
          </a:bodyPr>
          <a:lstStyle/>
          <a:p>
            <a:pPr eaLnBrk="1" hangingPunct="1">
              <a:defRPr/>
            </a:pPr>
            <a:r>
              <a:rPr lang="en-US" sz="3600" dirty="0" smtClean="0">
                <a:latin typeface="Nyala" pitchFamily="2" charset="0"/>
              </a:rPr>
              <a:t>Conti..</a:t>
            </a:r>
            <a:endParaRPr lang="en-US" sz="3600" dirty="0">
              <a:latin typeface="Nyala" pitchFamily="2" charset="0"/>
            </a:endParaRPr>
          </a:p>
        </p:txBody>
      </p:sp>
      <p:graphicFrame>
        <p:nvGraphicFramePr>
          <p:cNvPr id="58852" name="Group 484"/>
          <p:cNvGraphicFramePr>
            <a:graphicFrameLocks noGrp="1"/>
          </p:cNvGraphicFramePr>
          <p:nvPr>
            <p:ph idx="1"/>
            <p:extLst>
              <p:ext uri="{D42A27DB-BD31-4B8C-83A1-F6EECF244321}">
                <p14:modId xmlns:p14="http://schemas.microsoft.com/office/powerpoint/2010/main" val="3871304234"/>
              </p:ext>
            </p:extLst>
          </p:nvPr>
        </p:nvGraphicFramePr>
        <p:xfrm>
          <a:off x="0" y="1229710"/>
          <a:ext cx="9143999" cy="3913792"/>
        </p:xfrm>
        <a:graphic>
          <a:graphicData uri="http://schemas.openxmlformats.org/drawingml/2006/table">
            <a:tbl>
              <a:tblPr/>
              <a:tblGrid>
                <a:gridCol w="3707027"/>
                <a:gridCol w="2059459"/>
                <a:gridCol w="3377513"/>
              </a:tblGrid>
              <a:tr h="41874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Nyala" pitchFamily="2" charset="0"/>
                        </a:rPr>
                        <a:t>RULE</a:t>
                      </a:r>
                      <a:r>
                        <a:rPr kumimoji="0" lang="en-US" sz="1800" b="0" i="0" u="none" strike="noStrike" cap="none" normalizeH="0" baseline="0" dirty="0">
                          <a:ln>
                            <a:noFill/>
                          </a:ln>
                          <a:solidFill>
                            <a:schemeClr val="tx1"/>
                          </a:solidFill>
                          <a:effectLst/>
                          <a:latin typeface="Nyala" pitchFamily="2" charset="0"/>
                        </a:rPr>
                        <a:t>	</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Nyala" pitchFamily="2" charset="0"/>
                        </a:rPr>
                        <a:t>PREMISE</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a:ln>
                            <a:noFill/>
                          </a:ln>
                          <a:solidFill>
                            <a:schemeClr val="tx1"/>
                          </a:solidFill>
                          <a:effectLst/>
                          <a:latin typeface="Nyala" pitchFamily="2" charset="0"/>
                        </a:rPr>
                        <a:t>CONCLUSION</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25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Modus Ponens</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A, A </a:t>
                      </a: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1"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B</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87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Modus </a:t>
                      </a:r>
                      <a:r>
                        <a:rPr kumimoji="0" lang="en-US" sz="1500" b="0" i="0" u="none" strike="noStrike" cap="none" normalizeH="0" baseline="0" dirty="0" err="1">
                          <a:ln>
                            <a:noFill/>
                          </a:ln>
                          <a:solidFill>
                            <a:schemeClr val="tx1"/>
                          </a:solidFill>
                          <a:effectLst/>
                          <a:latin typeface="Nyala" pitchFamily="2" charset="0"/>
                        </a:rPr>
                        <a:t>Tolens</a:t>
                      </a:r>
                      <a:endParaRPr kumimoji="0" lang="en-US" sz="1500" b="0" i="0" u="none" strike="noStrike" cap="none" normalizeH="0" baseline="0" dirty="0">
                        <a:ln>
                          <a:noFill/>
                        </a:ln>
                        <a:solidFill>
                          <a:schemeClr val="tx1"/>
                        </a:solidFill>
                        <a:effectLst/>
                        <a:latin typeface="Nyala" pitchFamily="2" charset="0"/>
                      </a:endParaRP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800" b="0" i="0" u="none" strike="noStrike" cap="none" normalizeH="0" baseline="0">
                          <a:ln>
                            <a:noFill/>
                          </a:ln>
                          <a:solidFill>
                            <a:schemeClr val="tx1"/>
                          </a:solidFill>
                          <a:effectLst/>
                          <a:latin typeface="Nyala" pitchFamily="2" charset="0"/>
                        </a:rPr>
                        <a:t>B</a:t>
                      </a:r>
                      <a:r>
                        <a:rPr kumimoji="0" lang="en-US" sz="1500" b="0" i="0" u="none" strike="noStrike" cap="none" normalizeH="0" baseline="0">
                          <a:ln>
                            <a:noFill/>
                          </a:ln>
                          <a:solidFill>
                            <a:schemeClr val="tx1"/>
                          </a:solidFill>
                          <a:effectLst/>
                          <a:latin typeface="Nyala" pitchFamily="2" charset="0"/>
                        </a:rPr>
                        <a:t>, A </a:t>
                      </a: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A</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And Elimination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A </a:t>
                      </a: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  A</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56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And Introduction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1"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A </a:t>
                      </a: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20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Nyala" pitchFamily="2" charset="0"/>
                        </a:rPr>
                        <a:t>Or Introduction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1"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a:t>
                      </a:r>
                      <a:r>
                        <a:rPr kumimoji="0" lang="en-US" sz="1500" b="0" i="0" u="none" strike="noStrike" cap="none" normalizeH="0" baseline="-25000" dirty="0">
                          <a:ln>
                            <a:noFill/>
                          </a:ln>
                          <a:solidFill>
                            <a:schemeClr val="tx1"/>
                          </a:solidFill>
                          <a:effectLst/>
                          <a:latin typeface="Nyala" pitchFamily="2" charset="0"/>
                        </a:rPr>
                        <a:t>1</a:t>
                      </a:r>
                      <a:r>
                        <a:rPr kumimoji="0" lang="en-US" sz="1500" b="0" i="0" u="none" strike="noStrike" cap="none" normalizeH="0" baseline="0" dirty="0">
                          <a:ln>
                            <a:noFill/>
                          </a:ln>
                          <a:solidFill>
                            <a:schemeClr val="tx1"/>
                          </a:solidFill>
                          <a:effectLst/>
                          <a:latin typeface="Nyala" pitchFamily="2" charset="0"/>
                        </a:rPr>
                        <a:t>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A</a:t>
                      </a:r>
                      <a:r>
                        <a:rPr kumimoji="0" lang="en-US" sz="1500" b="0" i="0" u="none" strike="noStrike" cap="none" normalizeH="0" baseline="-25000" dirty="0">
                          <a:ln>
                            <a:noFill/>
                          </a:ln>
                          <a:solidFill>
                            <a:schemeClr val="tx1"/>
                          </a:solidFill>
                          <a:effectLst/>
                          <a:latin typeface="Nyala" pitchFamily="2" charset="0"/>
                        </a:rPr>
                        <a:t>2</a:t>
                      </a:r>
                      <a:r>
                        <a:rPr kumimoji="0" lang="en-US" sz="1500" b="0" i="0" u="none" strike="noStrike" cap="none" normalizeH="0" baseline="0" dirty="0">
                          <a:ln>
                            <a:noFill/>
                          </a:ln>
                          <a:solidFill>
                            <a:schemeClr val="tx1"/>
                          </a:solidFill>
                          <a:effectLst/>
                          <a:latin typeface="Nyala" pitchFamily="2" charset="0"/>
                        </a:rPr>
                        <a:t> </a:t>
                      </a:r>
                      <a:r>
                        <a:rPr kumimoji="0" lang="en-US" sz="1500" b="1" i="0" u="none" strike="noStrike" cap="none" normalizeH="0" baseline="0" dirty="0">
                          <a:ln>
                            <a:noFill/>
                          </a:ln>
                          <a:solidFill>
                            <a:schemeClr val="tx1"/>
                          </a:solidFill>
                          <a:effectLst/>
                          <a:latin typeface="Nyala" pitchFamily="2" charset="0"/>
                          <a:sym typeface="Symbol" pitchFamily="18" charset="2"/>
                        </a:rPr>
                        <a:t>… </a:t>
                      </a:r>
                      <a:r>
                        <a:rPr kumimoji="0" lang="en-US" sz="1500" b="0" i="0" u="none" strike="noStrike" cap="none" normalizeH="0" baseline="0" dirty="0">
                          <a:ln>
                            <a:noFill/>
                          </a:ln>
                          <a:solidFill>
                            <a:schemeClr val="tx1"/>
                          </a:solidFill>
                          <a:effectLst/>
                          <a:latin typeface="Nyala" pitchFamily="2" charset="0"/>
                        </a:rPr>
                        <a:t> A</a:t>
                      </a:r>
                      <a:r>
                        <a:rPr kumimoji="0" lang="en-US" sz="1500" b="0" i="0" u="none" strike="noStrike" cap="none" normalizeH="0" baseline="-25000" dirty="0">
                          <a:ln>
                            <a:noFill/>
                          </a:ln>
                          <a:solidFill>
                            <a:schemeClr val="tx1"/>
                          </a:solidFill>
                          <a:effectLst/>
                          <a:latin typeface="Nyala" pitchFamily="2" charset="0"/>
                        </a:rPr>
                        <a:t>n</a:t>
                      </a:r>
                      <a:endParaRPr kumimoji="0" lang="en-US" sz="1500" b="0" i="0" u="none" strike="noStrike" cap="none" normalizeH="0" baseline="0" dirty="0">
                        <a:ln>
                          <a:noFill/>
                        </a:ln>
                        <a:solidFill>
                          <a:schemeClr val="tx1"/>
                        </a:solidFill>
                        <a:effectLst/>
                        <a:latin typeface="Nyala" pitchFamily="2" charset="0"/>
                      </a:endParaRP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57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Double Negation Elimination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 </a:t>
                      </a:r>
                      <a:r>
                        <a:rPr kumimoji="0" lang="en-US" sz="1500" b="1" i="0" u="none" strike="noStrike" cap="none" normalizeH="0" baseline="0">
                          <a:ln>
                            <a:noFill/>
                          </a:ln>
                          <a:solidFill>
                            <a:schemeClr val="tx1"/>
                          </a:solidFill>
                          <a:effectLst/>
                          <a:latin typeface="Nyala" pitchFamily="2" charset="0"/>
                          <a:sym typeface="Symbol" pitchFamily="18" charset="2"/>
                        </a:rPr>
                        <a:t></a:t>
                      </a:r>
                      <a:r>
                        <a:rPr kumimoji="0" lang="en-US" sz="1500" b="0" i="0" u="none" strike="noStrike" cap="none" normalizeH="0" baseline="0">
                          <a:ln>
                            <a:noFill/>
                          </a:ln>
                          <a:solidFill>
                            <a:schemeClr val="tx1"/>
                          </a:solidFill>
                          <a:effectLst/>
                          <a:latin typeface="Nyala" pitchFamily="2" charset="0"/>
                        </a:rPr>
                        <a:t>A</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Unit Resolution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B,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 A</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Resolution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B,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B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C</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 A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C</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85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Hypothetical Syllogism</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Nyala" pitchFamily="2" charset="0"/>
                        </a:rPr>
                        <a:t>P</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Q</a:t>
                      </a:r>
                      <a:r>
                        <a:rPr kumimoji="0" lang="en-US" sz="1500" b="0" i="1" u="none" strike="noStrike" cap="none" normalizeH="0" baseline="0" dirty="0">
                          <a:ln>
                            <a:noFill/>
                          </a:ln>
                          <a:solidFill>
                            <a:schemeClr val="tx1"/>
                          </a:solidFill>
                          <a:effectLst/>
                          <a:latin typeface="Nyala" pitchFamily="2" charset="0"/>
                        </a:rPr>
                        <a:t>, Q</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R </a:t>
                      </a:r>
                      <a:r>
                        <a:rPr kumimoji="0" lang="en-US" sz="1500" b="0" i="0" u="none" strike="noStrike" cap="none" normalizeH="0" baseline="0" dirty="0">
                          <a:ln>
                            <a:noFill/>
                          </a:ln>
                          <a:solidFill>
                            <a:schemeClr val="tx1"/>
                          </a:solidFill>
                          <a:effectLst/>
                          <a:latin typeface="Nyala" pitchFamily="2" charset="0"/>
                          <a:sym typeface="Symbol" pitchFamily="18" charset="2"/>
                        </a:rPr>
                        <a:t> </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Nyala" pitchFamily="2" charset="0"/>
                        </a:rPr>
                        <a:t>P</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R</a:t>
                      </a:r>
                      <a:endParaRPr kumimoji="0" lang="en-US" sz="1500" b="0" i="0" u="none" strike="noStrike" cap="none" normalizeH="0" baseline="0" dirty="0">
                        <a:ln>
                          <a:noFill/>
                        </a:ln>
                        <a:solidFill>
                          <a:schemeClr val="tx1"/>
                        </a:solidFill>
                        <a:effectLst/>
                        <a:latin typeface="Nyala" pitchFamily="2" charset="0"/>
                      </a:endParaRP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p:txBody>
          <a:bodyPr/>
          <a:lstStyle/>
          <a:p>
            <a:fld id="{B82CCC60-E8CD-4174-8B1A-7DF615B22EEF}" type="slidenum">
              <a:rPr lang="en-US" smtClean="0"/>
              <a:pPr/>
              <a:t>44</a:t>
            </a:fld>
            <a:endParaRPr lang="en-US"/>
          </a:p>
        </p:txBody>
      </p:sp>
    </p:spTree>
    <p:extLst>
      <p:ext uri="{BB962C8B-B14F-4D97-AF65-F5344CB8AC3E}">
        <p14:creationId xmlns:p14="http://schemas.microsoft.com/office/powerpoint/2010/main" val="9998499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09331" y="403648"/>
            <a:ext cx="8246070" cy="610821"/>
          </a:xfrm>
        </p:spPr>
        <p:txBody>
          <a:bodyPr>
            <a:normAutofit fontScale="90000"/>
          </a:bodyPr>
          <a:lstStyle/>
          <a:p>
            <a:pPr>
              <a:defRPr/>
            </a:pPr>
            <a:r>
              <a:rPr lang="en-US" sz="2800" b="1" dirty="0">
                <a:latin typeface="Nyala" pitchFamily="2" charset="0"/>
              </a:rPr>
              <a:t>Two important properties of </a:t>
            </a:r>
            <a:r>
              <a:rPr lang="en-US" sz="2800" b="1" dirty="0" smtClean="0">
                <a:latin typeface="Nyala" pitchFamily="2" charset="0"/>
              </a:rPr>
              <a:t>inference</a:t>
            </a:r>
            <a:br>
              <a:rPr lang="en-US" sz="2800" b="1" dirty="0" smtClean="0">
                <a:latin typeface="Nyala" pitchFamily="2" charset="0"/>
              </a:rPr>
            </a:br>
            <a:r>
              <a:rPr lang="en-US" sz="2800" b="1" dirty="0" smtClean="0">
                <a:latin typeface="Nyala" pitchFamily="2" charset="0"/>
              </a:rPr>
              <a:t>     </a:t>
            </a:r>
            <a:r>
              <a:rPr lang="en-US" altLang="en-US" sz="2800" b="1" dirty="0" smtClean="0">
                <a:solidFill>
                  <a:schemeClr val="bg1"/>
                </a:solidFill>
                <a:latin typeface="Nyala" pitchFamily="2" charset="0"/>
              </a:rPr>
              <a:t>Completeness and Soundness</a:t>
            </a:r>
            <a:endParaRPr lang="en-US" sz="2800" b="1" dirty="0">
              <a:solidFill>
                <a:schemeClr val="bg1"/>
              </a:solidFill>
              <a:latin typeface="Nyala" pitchFamily="2" charset="0"/>
            </a:endParaRPr>
          </a:p>
        </p:txBody>
      </p:sp>
      <p:sp>
        <p:nvSpPr>
          <p:cNvPr id="79875" name="Rectangle 3"/>
          <p:cNvSpPr>
            <a:spLocks noGrp="1"/>
          </p:cNvSpPr>
          <p:nvPr>
            <p:ph idx="1"/>
          </p:nvPr>
        </p:nvSpPr>
        <p:spPr>
          <a:xfrm>
            <a:off x="71278" y="1369989"/>
            <a:ext cx="9072722" cy="3512213"/>
          </a:xfrm>
        </p:spPr>
        <p:txBody>
          <a:bodyPr>
            <a:normAutofit/>
          </a:bodyPr>
          <a:lstStyle/>
          <a:p>
            <a:pPr>
              <a:buFont typeface="Wingdings" pitchFamily="2" charset="2"/>
              <a:buChar char="§"/>
            </a:pPr>
            <a:r>
              <a:rPr lang="en-US" altLang="en-US" sz="2000" b="1" dirty="0" smtClean="0">
                <a:latin typeface="Nyala" pitchFamily="2" charset="0"/>
              </a:rPr>
              <a:t>Completeness: If KB |- Q then KB |= Q</a:t>
            </a:r>
          </a:p>
          <a:p>
            <a:pPr marL="115888" indent="-115888" eaLnBrk="1" hangingPunct="1"/>
            <a:r>
              <a:rPr lang="en-US" altLang="en-US" sz="2000" dirty="0" smtClean="0">
                <a:latin typeface="Nyala" pitchFamily="2" charset="0"/>
              </a:rPr>
              <a:t>A logic is </a:t>
            </a:r>
            <a:r>
              <a:rPr lang="en-US" altLang="en-US" sz="2000" b="1" dirty="0" smtClean="0">
                <a:latin typeface="Nyala" pitchFamily="2" charset="0"/>
              </a:rPr>
              <a:t>complete</a:t>
            </a:r>
            <a:r>
              <a:rPr lang="en-US" altLang="en-US" sz="2000" dirty="0" smtClean="0">
                <a:latin typeface="Nyala" pitchFamily="2" charset="0"/>
              </a:rPr>
              <a:t> if it is capable of proving all consequences that can be represented in it.</a:t>
            </a:r>
          </a:p>
          <a:p>
            <a:pPr marL="573087" lvl="1" indent="-342900">
              <a:buFont typeface="Wingdings" pitchFamily="2" charset="2"/>
              <a:buChar char="]"/>
            </a:pPr>
            <a:r>
              <a:rPr lang="en-US" altLang="en-US" sz="2000" dirty="0" smtClean="0">
                <a:latin typeface="Nyala" pitchFamily="2" charset="0"/>
              </a:rPr>
              <a:t>If </a:t>
            </a:r>
            <a:r>
              <a:rPr lang="en-US" altLang="en-US" sz="2000" b="1" dirty="0" smtClean="0">
                <a:latin typeface="Nyala" pitchFamily="2" charset="0"/>
              </a:rPr>
              <a:t>Q</a:t>
            </a:r>
            <a:r>
              <a:rPr lang="en-US" altLang="en-US" sz="2000" dirty="0" smtClean="0">
                <a:latin typeface="Nyala" pitchFamily="2" charset="0"/>
              </a:rPr>
              <a:t> is </a:t>
            </a:r>
            <a:r>
              <a:rPr lang="en-US" altLang="en-US" sz="2000" dirty="0">
                <a:latin typeface="Nyala" pitchFamily="2" charset="0"/>
              </a:rPr>
              <a:t>derived </a:t>
            </a:r>
            <a:r>
              <a:rPr lang="en-US" altLang="en-US" sz="2000" dirty="0" smtClean="0">
                <a:latin typeface="Nyala" pitchFamily="2" charset="0"/>
              </a:rPr>
              <a:t>by a set of sentences in </a:t>
            </a:r>
            <a:r>
              <a:rPr lang="en-US" altLang="en-US" sz="2000" b="1" dirty="0" smtClean="0">
                <a:latin typeface="Nyala" pitchFamily="2" charset="0"/>
              </a:rPr>
              <a:t>KB</a:t>
            </a:r>
            <a:r>
              <a:rPr lang="en-US" altLang="en-US" sz="2000" dirty="0" smtClean="0">
                <a:latin typeface="Nyala" pitchFamily="2" charset="0"/>
              </a:rPr>
              <a:t>, then </a:t>
            </a:r>
            <a:r>
              <a:rPr lang="en-US" altLang="en-US" sz="2000" b="1" dirty="0" smtClean="0">
                <a:latin typeface="Nyala" pitchFamily="2" charset="0"/>
              </a:rPr>
              <a:t>Q</a:t>
            </a:r>
            <a:r>
              <a:rPr lang="en-US" altLang="en-US" sz="2000" dirty="0" smtClean="0">
                <a:latin typeface="Nyala" pitchFamily="2" charset="0"/>
              </a:rPr>
              <a:t> can be </a:t>
            </a:r>
            <a:r>
              <a:rPr lang="en-US" altLang="en-US" sz="2000" dirty="0">
                <a:latin typeface="Nyala" pitchFamily="2" charset="0"/>
              </a:rPr>
              <a:t>entailed from </a:t>
            </a:r>
            <a:r>
              <a:rPr lang="en-US" altLang="en-US" sz="2000" b="1" dirty="0" smtClean="0">
                <a:latin typeface="Nyala" pitchFamily="2" charset="0"/>
              </a:rPr>
              <a:t>KB</a:t>
            </a:r>
            <a:r>
              <a:rPr lang="en-US" altLang="en-US" sz="2000" dirty="0" smtClean="0">
                <a:latin typeface="Nyala" pitchFamily="2" charset="0"/>
              </a:rPr>
              <a:t> using inference rules. </a:t>
            </a:r>
          </a:p>
          <a:p>
            <a:pPr marL="573087" lvl="1" indent="-342900" eaLnBrk="1" hangingPunct="1">
              <a:buFont typeface="Wingdings" pitchFamily="2" charset="2"/>
              <a:buChar char="]"/>
            </a:pPr>
            <a:r>
              <a:rPr lang="en-US" altLang="en-US" sz="2000" dirty="0" smtClean="0">
                <a:latin typeface="Nyala" pitchFamily="2" charset="0"/>
              </a:rPr>
              <a:t>Hence, inference produces all entailments, or all valid sentences can be proved from the premises. </a:t>
            </a:r>
          </a:p>
          <a:p>
            <a:pPr marL="115888" indent="-115888" eaLnBrk="1" hangingPunct="1"/>
            <a:r>
              <a:rPr lang="en-US" altLang="en-US" sz="2000" dirty="0" smtClean="0">
                <a:latin typeface="Nyala" pitchFamily="2" charset="0"/>
              </a:rPr>
              <a:t>A set of inference rules is </a:t>
            </a:r>
            <a:r>
              <a:rPr lang="en-US" altLang="en-US" sz="2000" b="1" dirty="0" smtClean="0">
                <a:latin typeface="Nyala" pitchFamily="2" charset="0"/>
              </a:rPr>
              <a:t>complete</a:t>
            </a:r>
            <a:r>
              <a:rPr lang="en-US" altLang="en-US" sz="2000" dirty="0" smtClean="0">
                <a:latin typeface="Nyala" pitchFamily="2" charset="0"/>
              </a:rPr>
              <a:t> if every entailed sentences can be obtained by applying some finite succession of these rules.</a:t>
            </a:r>
          </a:p>
          <a:p>
            <a:pPr marL="406400" lvl="1" indent="-176213" eaLnBrk="1" hangingPunct="1"/>
            <a:endParaRPr lang="en-US" altLang="en-US" sz="800" dirty="0" smtClean="0">
              <a:latin typeface="Nyala" pitchFamily="2" charset="0"/>
            </a:endParaRPr>
          </a:p>
          <a:p>
            <a:pPr lvl="4" eaLnBrk="1" hangingPunct="1"/>
            <a:endParaRPr lang="en-US" altLang="en-US" sz="6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45</a:t>
            </a:fld>
            <a:endParaRPr lang="en-US"/>
          </a:p>
        </p:txBody>
      </p:sp>
    </p:spTree>
    <p:extLst>
      <p:ext uri="{BB962C8B-B14F-4D97-AF65-F5344CB8AC3E}">
        <p14:creationId xmlns:p14="http://schemas.microsoft.com/office/powerpoint/2010/main" val="1681366010"/>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105104"/>
            <a:ext cx="6967330" cy="5038396"/>
          </a:xfrm>
        </p:spPr>
        <p:txBody>
          <a:bodyPr>
            <a:normAutofit fontScale="55000" lnSpcReduction="20000"/>
          </a:bodyPr>
          <a:lstStyle/>
          <a:p>
            <a:r>
              <a:rPr lang="en-US" dirty="0">
                <a:latin typeface="Nyala" pitchFamily="2" charset="0"/>
              </a:rPr>
              <a:t>The statement "If KB </a:t>
            </a:r>
            <a:r>
              <a:rPr lang="en-US" dirty="0" smtClean="0">
                <a:latin typeface="Nyala" pitchFamily="2" charset="0"/>
              </a:rPr>
              <a:t>|- Q </a:t>
            </a:r>
            <a:r>
              <a:rPr lang="en-US" dirty="0">
                <a:latin typeface="Nyala" pitchFamily="2" charset="0"/>
              </a:rPr>
              <a:t>then KB </a:t>
            </a:r>
            <a:r>
              <a:rPr lang="en-US" dirty="0" smtClean="0">
                <a:latin typeface="Nyala" pitchFamily="2" charset="0"/>
              </a:rPr>
              <a:t>|= </a:t>
            </a:r>
            <a:r>
              <a:rPr lang="en-US" dirty="0">
                <a:latin typeface="Nyala" pitchFamily="2" charset="0"/>
              </a:rPr>
              <a:t>Q" is known as the </a:t>
            </a:r>
            <a:r>
              <a:rPr lang="en-US" b="1" dirty="0">
                <a:latin typeface="Nyala" pitchFamily="2" charset="0"/>
              </a:rPr>
              <a:t>completeness</a:t>
            </a:r>
            <a:r>
              <a:rPr lang="en-US" dirty="0">
                <a:latin typeface="Nyala" pitchFamily="2" charset="0"/>
              </a:rPr>
              <a:t> theorem in propositional logic. </a:t>
            </a:r>
            <a:endParaRPr lang="en-US" dirty="0" smtClean="0">
              <a:latin typeface="Nyala" pitchFamily="2" charset="0"/>
            </a:endParaRPr>
          </a:p>
          <a:p>
            <a:r>
              <a:rPr lang="en-US" dirty="0" smtClean="0">
                <a:latin typeface="Nyala" pitchFamily="2" charset="0"/>
              </a:rPr>
              <a:t>It </a:t>
            </a:r>
            <a:r>
              <a:rPr lang="en-US" dirty="0">
                <a:latin typeface="Nyala" pitchFamily="2" charset="0"/>
              </a:rPr>
              <a:t>states that if a proposition Q can be derived from a knowledge base (KB) using valid inference rules (represented as KB |- Q), then Q is logically entailed by KB (represented as KB |= Q</a:t>
            </a:r>
            <a:r>
              <a:rPr lang="en-US" dirty="0" smtClean="0">
                <a:latin typeface="Nyala" pitchFamily="2" charset="0"/>
              </a:rPr>
              <a:t>).</a:t>
            </a:r>
            <a:endParaRPr lang="en-US" dirty="0">
              <a:latin typeface="Nyala" pitchFamily="2" charset="0"/>
            </a:endParaRPr>
          </a:p>
          <a:p>
            <a:r>
              <a:rPr lang="en-US" dirty="0">
                <a:latin typeface="Nyala" pitchFamily="2" charset="0"/>
              </a:rPr>
              <a:t>In other words, if Q can be derived from KB using valid inference rules, then Q must be true whenever all the premises in KB are true. This is an important property of propositional logic, as it ensures that any proposition that can be derived from a set of premises using valid inference rules is necessarily true if the premises are true</a:t>
            </a:r>
            <a:r>
              <a:rPr lang="en-US" dirty="0" smtClean="0">
                <a:latin typeface="Nyala" pitchFamily="2" charset="0"/>
              </a:rPr>
              <a:t>.</a:t>
            </a:r>
            <a:endParaRPr lang="en-US" dirty="0">
              <a:latin typeface="Nyala" pitchFamily="2" charset="0"/>
            </a:endParaRPr>
          </a:p>
          <a:p>
            <a:r>
              <a:rPr lang="en-US" b="1" dirty="0">
                <a:latin typeface="Nyala" pitchFamily="2" charset="0"/>
              </a:rPr>
              <a:t>For example</a:t>
            </a:r>
            <a:r>
              <a:rPr lang="en-US" dirty="0">
                <a:latin typeface="Nyala" pitchFamily="2" charset="0"/>
              </a:rPr>
              <a:t>, suppose we have a knowledge base KB that contains the premises "if it is raining, then the ground is wet" (represented as R → W) and "it is raining" (represented as R). We can use Modus Ponens to derive the conclusion "the ground is wet" (represented as W) from these premises. Therefore, we can say that "the ground is wet" is logically entailed by KB (represented as KB |= W), and we can also say that there exists a proof that derives "the ground is wet" from the premises of KB (represented as KB |- W</a:t>
            </a:r>
            <a:r>
              <a:rPr lang="en-US" dirty="0" smtClean="0">
                <a:latin typeface="Nyala" pitchFamily="2" charset="0"/>
              </a:rPr>
              <a:t>).</a:t>
            </a:r>
            <a:endParaRPr lang="en-US" dirty="0">
              <a:latin typeface="Nyala" pitchFamily="2" charset="0"/>
            </a:endParaRPr>
          </a:p>
          <a:p>
            <a:r>
              <a:rPr lang="en-US" dirty="0">
                <a:latin typeface="Nyala" pitchFamily="2" charset="0"/>
              </a:rPr>
              <a:t>In symbolic notation, we can represent this as follows</a:t>
            </a:r>
            <a:r>
              <a:rPr lang="en-US" dirty="0" smtClean="0">
                <a:latin typeface="Nyala" pitchFamily="2" charset="0"/>
              </a:rPr>
              <a:t>:</a:t>
            </a:r>
            <a:endParaRPr lang="en-US" dirty="0">
              <a:latin typeface="Nyala" pitchFamily="2" charset="0"/>
            </a:endParaRPr>
          </a:p>
          <a:p>
            <a:pPr marL="0" indent="0">
              <a:buNone/>
            </a:pPr>
            <a:r>
              <a:rPr lang="en-US" dirty="0" smtClean="0">
                <a:latin typeface="Nyala" pitchFamily="2" charset="0"/>
              </a:rPr>
              <a:t>         </a:t>
            </a:r>
            <a:r>
              <a:rPr lang="en-US" b="1" dirty="0" smtClean="0">
                <a:latin typeface="Nyala" pitchFamily="2" charset="0"/>
              </a:rPr>
              <a:t>Premises</a:t>
            </a:r>
            <a:r>
              <a:rPr lang="en-US" dirty="0">
                <a:latin typeface="Nyala" pitchFamily="2" charset="0"/>
              </a:rPr>
              <a:t>:</a:t>
            </a:r>
          </a:p>
          <a:p>
            <a:pPr marL="0" indent="0">
              <a:buNone/>
            </a:pPr>
            <a:r>
              <a:rPr lang="en-US" dirty="0" smtClean="0">
                <a:latin typeface="Nyala" pitchFamily="2" charset="0"/>
              </a:rPr>
              <a:t>                 KB </a:t>
            </a:r>
            <a:r>
              <a:rPr lang="en-US" dirty="0">
                <a:latin typeface="Nyala" pitchFamily="2" charset="0"/>
              </a:rPr>
              <a:t>= { R → W, R </a:t>
            </a:r>
            <a:r>
              <a:rPr lang="en-US" dirty="0" smtClean="0">
                <a:latin typeface="Nyala" pitchFamily="2" charset="0"/>
              </a:rPr>
              <a:t>}</a:t>
            </a:r>
          </a:p>
          <a:p>
            <a:pPr marL="0" indent="0">
              <a:buNone/>
            </a:pPr>
            <a:r>
              <a:rPr lang="en-US" dirty="0" smtClean="0">
                <a:latin typeface="Nyala" pitchFamily="2" charset="0"/>
              </a:rPr>
              <a:t>                 KB |- W</a:t>
            </a:r>
            <a:endParaRPr lang="en-US" dirty="0">
              <a:latin typeface="Nyala" pitchFamily="2" charset="0"/>
            </a:endParaRPr>
          </a:p>
          <a:p>
            <a:pPr marL="0" indent="0">
              <a:buNone/>
            </a:pPr>
            <a:r>
              <a:rPr lang="en-US" dirty="0" smtClean="0">
                <a:latin typeface="Nyala" pitchFamily="2" charset="0"/>
              </a:rPr>
              <a:t>        </a:t>
            </a:r>
            <a:r>
              <a:rPr lang="en-US" b="1" dirty="0" smtClean="0">
                <a:latin typeface="Nyala" pitchFamily="2" charset="0"/>
              </a:rPr>
              <a:t>Conclusion</a:t>
            </a:r>
            <a:r>
              <a:rPr lang="en-US" b="1" dirty="0">
                <a:latin typeface="Nyala" pitchFamily="2" charset="0"/>
              </a:rPr>
              <a:t>:</a:t>
            </a:r>
          </a:p>
          <a:p>
            <a:pPr marL="0" indent="0">
              <a:buNone/>
            </a:pPr>
            <a:r>
              <a:rPr lang="en-US" dirty="0" smtClean="0">
                <a:latin typeface="Nyala" pitchFamily="2" charset="0"/>
              </a:rPr>
              <a:t>                KB </a:t>
            </a:r>
            <a:r>
              <a:rPr lang="en-US" dirty="0">
                <a:latin typeface="Nyala" pitchFamily="2" charset="0"/>
              </a:rPr>
              <a:t>|= </a:t>
            </a:r>
            <a:r>
              <a:rPr lang="en-US" dirty="0" smtClean="0">
                <a:latin typeface="Nyala" pitchFamily="2" charset="0"/>
              </a:rPr>
              <a:t>W</a:t>
            </a:r>
            <a:endParaRPr lang="en-US" dirty="0">
              <a:latin typeface="Nyala" pitchFamily="2" charset="0"/>
            </a:endParaRPr>
          </a:p>
          <a:p>
            <a:r>
              <a:rPr lang="en-US" dirty="0">
                <a:latin typeface="Nyala" pitchFamily="2" charset="0"/>
              </a:rPr>
              <a:t>Therefore, we can conclude that if a proposition Q can be derived from a knowledge base KB using valid inference rules, then Q is logically entailed by KB.</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46</a:t>
            </a:fld>
            <a:endParaRPr lang="en-US"/>
          </a:p>
        </p:txBody>
      </p:sp>
    </p:spTree>
    <p:extLst>
      <p:ext uri="{BB962C8B-B14F-4D97-AF65-F5344CB8AC3E}">
        <p14:creationId xmlns:p14="http://schemas.microsoft.com/office/powerpoint/2010/main" val="3099644827"/>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a:bodyPr>
          <a:lstStyle/>
          <a:p>
            <a:pPr eaLnBrk="1" hangingPunct="1">
              <a:defRPr/>
            </a:pPr>
            <a:r>
              <a:rPr lang="en-US" sz="4000" b="1" dirty="0" smtClean="0">
                <a:effectLst/>
                <a:latin typeface="Nyala" pitchFamily="2" charset="0"/>
              </a:rPr>
              <a:t>Conti..</a:t>
            </a:r>
            <a:endParaRPr lang="en-US" sz="4000" b="1" dirty="0">
              <a:effectLst/>
              <a:latin typeface="Nyala" pitchFamily="2" charset="0"/>
            </a:endParaRPr>
          </a:p>
        </p:txBody>
      </p:sp>
      <p:sp>
        <p:nvSpPr>
          <p:cNvPr id="81923" name="Rectangle 3"/>
          <p:cNvSpPr>
            <a:spLocks noGrp="1"/>
          </p:cNvSpPr>
          <p:nvPr>
            <p:ph idx="1"/>
          </p:nvPr>
        </p:nvSpPr>
        <p:spPr>
          <a:xfrm>
            <a:off x="-1" y="1322796"/>
            <a:ext cx="9064487" cy="3820703"/>
          </a:xfrm>
        </p:spPr>
        <p:txBody>
          <a:bodyPr>
            <a:normAutofit lnSpcReduction="10000"/>
          </a:bodyPr>
          <a:lstStyle/>
          <a:p>
            <a:pPr eaLnBrk="1" hangingPunct="1">
              <a:lnSpc>
                <a:spcPct val="80000"/>
              </a:lnSpc>
              <a:buFont typeface="Wingdings" pitchFamily="2" charset="2"/>
              <a:buChar char="§"/>
            </a:pPr>
            <a:r>
              <a:rPr lang="en-US" altLang="en-US" b="1" dirty="0" smtClean="0">
                <a:latin typeface="Nyala" pitchFamily="2" charset="0"/>
              </a:rPr>
              <a:t>Soundness: If KB |= Q then KB |- Q</a:t>
            </a:r>
          </a:p>
          <a:p>
            <a:pPr marL="115888" indent="-115888" eaLnBrk="1" hangingPunct="1">
              <a:lnSpc>
                <a:spcPct val="80000"/>
              </a:lnSpc>
            </a:pPr>
            <a:r>
              <a:rPr lang="en-US" altLang="en-US" dirty="0" smtClean="0">
                <a:latin typeface="Nyala" pitchFamily="2" charset="0"/>
              </a:rPr>
              <a:t>A logic is </a:t>
            </a:r>
            <a:r>
              <a:rPr lang="en-US" altLang="en-US" b="1" dirty="0" smtClean="0">
                <a:latin typeface="Nyala" pitchFamily="2" charset="0"/>
              </a:rPr>
              <a:t>sound</a:t>
            </a:r>
            <a:r>
              <a:rPr lang="en-US" altLang="en-US" dirty="0" smtClean="0">
                <a:latin typeface="Nyala" pitchFamily="2" charset="0"/>
              </a:rPr>
              <a:t> if it preserves truth (i.e. if a set of premises are all true, any conclusion drawn from those premises must</a:t>
            </a:r>
            <a:r>
              <a:rPr lang="en-US" altLang="en-US" b="1" dirty="0" smtClean="0">
                <a:latin typeface="Nyala" pitchFamily="2" charset="0"/>
              </a:rPr>
              <a:t> </a:t>
            </a:r>
            <a:r>
              <a:rPr lang="en-US" altLang="en-US" dirty="0" smtClean="0">
                <a:latin typeface="Nyala" pitchFamily="2" charset="0"/>
              </a:rPr>
              <a:t>also be true).</a:t>
            </a:r>
          </a:p>
          <a:p>
            <a:pPr marL="573088" lvl="1" indent="-342900">
              <a:lnSpc>
                <a:spcPct val="80000"/>
              </a:lnSpc>
              <a:buFont typeface="Wingdings 2" pitchFamily="18" charset="2"/>
              <a:buChar char="h"/>
            </a:pPr>
            <a:r>
              <a:rPr lang="en-US" altLang="en-US" sz="2000" dirty="0" smtClean="0">
                <a:latin typeface="Nyala" pitchFamily="2" charset="0"/>
              </a:rPr>
              <a:t>If Q is </a:t>
            </a:r>
            <a:r>
              <a:rPr lang="en-US" altLang="en-US" sz="2000" dirty="0">
                <a:latin typeface="Nyala" pitchFamily="2" charset="0"/>
              </a:rPr>
              <a:t>entailed from </a:t>
            </a:r>
            <a:r>
              <a:rPr lang="en-US" altLang="en-US" sz="2000" dirty="0" smtClean="0">
                <a:latin typeface="Nyala" pitchFamily="2" charset="0"/>
              </a:rPr>
              <a:t>a set of sentences KB using a given set of rules of inference, then Q is </a:t>
            </a:r>
            <a:r>
              <a:rPr lang="en-US" altLang="en-US" sz="2000" dirty="0">
                <a:latin typeface="Nyala" pitchFamily="2" charset="0"/>
              </a:rPr>
              <a:t>derived </a:t>
            </a:r>
            <a:r>
              <a:rPr lang="en-US" altLang="en-US" sz="2000" dirty="0" smtClean="0">
                <a:latin typeface="Nyala" pitchFamily="2" charset="0"/>
              </a:rPr>
              <a:t>by KB.</a:t>
            </a:r>
          </a:p>
          <a:p>
            <a:pPr marL="573088" lvl="1" indent="-342900" eaLnBrk="1" hangingPunct="1">
              <a:lnSpc>
                <a:spcPct val="80000"/>
              </a:lnSpc>
              <a:buFont typeface="Wingdings 2" pitchFamily="18" charset="2"/>
              <a:buChar char="h"/>
            </a:pPr>
            <a:r>
              <a:rPr lang="en-US" altLang="en-US" sz="2000" dirty="0" smtClean="0">
                <a:latin typeface="Nyala" pitchFamily="2" charset="0"/>
              </a:rPr>
              <a:t>Hence, inference produces only real entailments, or any sentence that follows deductively from the premises is valid.</a:t>
            </a:r>
          </a:p>
          <a:p>
            <a:pPr marL="115888" indent="-115888" eaLnBrk="1" hangingPunct="1">
              <a:lnSpc>
                <a:spcPct val="80000"/>
              </a:lnSpc>
            </a:pPr>
            <a:r>
              <a:rPr lang="en-US" altLang="en-US" dirty="0" smtClean="0">
                <a:latin typeface="Nyala" pitchFamily="2" charset="0"/>
              </a:rPr>
              <a:t>An inference rule is </a:t>
            </a:r>
            <a:r>
              <a:rPr lang="en-US" altLang="en-US" b="1" dirty="0" smtClean="0">
                <a:latin typeface="Nyala" pitchFamily="2" charset="0"/>
              </a:rPr>
              <a:t>sound</a:t>
            </a:r>
            <a:r>
              <a:rPr lang="en-US" altLang="en-US" dirty="0" smtClean="0">
                <a:latin typeface="Nyala" pitchFamily="2" charset="0"/>
              </a:rPr>
              <a:t> if it generates only entailed sentences.</a:t>
            </a:r>
          </a:p>
          <a:p>
            <a:pPr marL="115888" indent="-115888" eaLnBrk="1" hangingPunct="1">
              <a:lnSpc>
                <a:spcPct val="80000"/>
              </a:lnSpc>
            </a:pPr>
            <a:r>
              <a:rPr lang="en-US" altLang="en-US" dirty="0" smtClean="0">
                <a:latin typeface="Nyala" pitchFamily="2" charset="0"/>
              </a:rPr>
              <a:t> All inference rules previously given are sound.</a:t>
            </a:r>
          </a:p>
          <a:p>
            <a:pPr marL="573088" lvl="1" indent="-342900" eaLnBrk="1" hangingPunct="1">
              <a:lnSpc>
                <a:spcPct val="80000"/>
              </a:lnSpc>
              <a:buFont typeface="Wingdings 2" pitchFamily="18" charset="2"/>
              <a:buChar char="h"/>
            </a:pPr>
            <a:r>
              <a:rPr lang="en-US" altLang="en-US" sz="2000" dirty="0" smtClean="0">
                <a:latin typeface="Nyala" pitchFamily="2" charset="0"/>
              </a:rPr>
              <a:t>A rule is sound if its conclusion is true whenever the premise is true.</a:t>
            </a:r>
          </a:p>
          <a:p>
            <a:pPr marL="347663" lvl="1" indent="-117475" eaLnBrk="1" hangingPunct="1">
              <a:lnSpc>
                <a:spcPct val="80000"/>
              </a:lnSpc>
              <a:buFontTx/>
              <a:buNone/>
            </a:pPr>
            <a:r>
              <a:rPr lang="en-US" altLang="en-US" sz="2000" dirty="0" smtClean="0">
                <a:latin typeface="Nyala" pitchFamily="2" charset="0"/>
              </a:rPr>
              <a:t> E.g. modus ponens: {</a:t>
            </a:r>
            <a:r>
              <a:rPr lang="en-US" altLang="en-US" sz="2000" b="1" dirty="0" smtClean="0">
                <a:latin typeface="Nyala" pitchFamily="2" charset="0"/>
                <a:sym typeface="Symbol" pitchFamily="18" charset="2"/>
              </a:rPr>
              <a:t>   </a:t>
            </a:r>
            <a:r>
              <a:rPr lang="en-US" altLang="en-US" sz="2000" dirty="0" smtClean="0">
                <a:latin typeface="Nyala" pitchFamily="2" charset="0"/>
                <a:sym typeface="Symbol" pitchFamily="18" charset="2"/>
              </a:rPr>
              <a:t>,</a:t>
            </a:r>
            <a:r>
              <a:rPr lang="en-US" altLang="en-US" sz="2000" b="1" dirty="0" smtClean="0">
                <a:latin typeface="Nyala" pitchFamily="2" charset="0"/>
                <a:sym typeface="Symbol" pitchFamily="18" charset="2"/>
              </a:rPr>
              <a:t> </a:t>
            </a:r>
            <a:r>
              <a:rPr lang="en-US" altLang="en-US" sz="2000" dirty="0" smtClean="0">
                <a:latin typeface="Nyala" pitchFamily="2" charset="0"/>
                <a:sym typeface="Symbol" pitchFamily="18" charset="2"/>
              </a:rPr>
              <a:t>}     </a:t>
            </a:r>
            <a:r>
              <a:rPr lang="en-US" altLang="en-US" sz="2000" b="1" dirty="0" smtClean="0">
                <a:latin typeface="Nyala" pitchFamily="2" charset="0"/>
                <a:sym typeface="Symbol" pitchFamily="18" charset="2"/>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47</a:t>
            </a:fld>
            <a:endParaRPr lang="en-US"/>
          </a:p>
        </p:txBody>
      </p:sp>
      <p:sp>
        <p:nvSpPr>
          <p:cNvPr id="81925" name="Text Box 5"/>
          <p:cNvSpPr txBox="1">
            <a:spLocks noChangeArrowheads="1"/>
          </p:cNvSpPr>
          <p:nvPr/>
        </p:nvSpPr>
        <p:spPr bwMode="auto">
          <a:xfrm rot="5400000">
            <a:off x="3471357" y="4553233"/>
            <a:ext cx="4219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sz="2800" b="1" dirty="0">
                <a:latin typeface="Times New Roman" pitchFamily="18" charset="0"/>
                <a:cs typeface="Times New Roman" pitchFamily="18" charset="0"/>
                <a:sym typeface="Symbol" pitchFamily="18" charset="2"/>
              </a:rPr>
              <a:t></a:t>
            </a:r>
          </a:p>
        </p:txBody>
      </p:sp>
    </p:spTree>
    <p:extLst>
      <p:ext uri="{BB962C8B-B14F-4D97-AF65-F5344CB8AC3E}">
        <p14:creationId xmlns:p14="http://schemas.microsoft.com/office/powerpoint/2010/main" val="8725542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178905"/>
            <a:ext cx="6858000" cy="5073926"/>
          </a:xfrm>
        </p:spPr>
        <p:txBody>
          <a:bodyPr>
            <a:normAutofit fontScale="55000" lnSpcReduction="20000"/>
          </a:bodyPr>
          <a:lstStyle/>
          <a:p>
            <a:r>
              <a:rPr lang="en-US" dirty="0">
                <a:latin typeface="Nyala" pitchFamily="2" charset="0"/>
              </a:rPr>
              <a:t>The statement "If KB </a:t>
            </a:r>
            <a:r>
              <a:rPr lang="en-US" dirty="0" smtClean="0">
                <a:latin typeface="Nyala" pitchFamily="2" charset="0"/>
              </a:rPr>
              <a:t>|= </a:t>
            </a:r>
            <a:r>
              <a:rPr lang="en-US" dirty="0">
                <a:latin typeface="Nyala" pitchFamily="2" charset="0"/>
              </a:rPr>
              <a:t>Q then KB </a:t>
            </a:r>
            <a:r>
              <a:rPr lang="en-US" dirty="0" smtClean="0">
                <a:latin typeface="Nyala" pitchFamily="2" charset="0"/>
              </a:rPr>
              <a:t>|- </a:t>
            </a:r>
            <a:r>
              <a:rPr lang="en-US" dirty="0">
                <a:latin typeface="Nyala" pitchFamily="2" charset="0"/>
              </a:rPr>
              <a:t>Q" is known as the </a:t>
            </a:r>
            <a:r>
              <a:rPr lang="en-US" b="1" dirty="0">
                <a:latin typeface="Nyala" pitchFamily="2" charset="0"/>
              </a:rPr>
              <a:t>soundness</a:t>
            </a:r>
            <a:r>
              <a:rPr lang="en-US" dirty="0">
                <a:latin typeface="Nyala" pitchFamily="2" charset="0"/>
              </a:rPr>
              <a:t> theorem in propositional logic. It states that if a knowledge base (KB) logically entails a proposition Q (represented as KB |= Q), then there exists a proof that derives Q from the axioms and inference rules of propositional logic (represented as KB |- Q</a:t>
            </a:r>
            <a:r>
              <a:rPr lang="en-US" dirty="0" smtClean="0">
                <a:latin typeface="Nyala" pitchFamily="2" charset="0"/>
              </a:rPr>
              <a:t>).</a:t>
            </a:r>
            <a:endParaRPr lang="en-US" dirty="0">
              <a:latin typeface="Nyala" pitchFamily="2" charset="0"/>
            </a:endParaRPr>
          </a:p>
          <a:p>
            <a:r>
              <a:rPr lang="en-US" dirty="0">
                <a:latin typeface="Nyala" pitchFamily="2" charset="0"/>
              </a:rPr>
              <a:t>In other words, if KB logically entails Q, then Q can be derived from KB using valid inference rules. This is an important property of propositional logic, as it ensures that any conclusion drawn from a set of premises using valid inference rules is necessarily true if the premises are true</a:t>
            </a:r>
            <a:r>
              <a:rPr lang="en-US" dirty="0" smtClean="0">
                <a:latin typeface="Nyala" pitchFamily="2" charset="0"/>
              </a:rPr>
              <a:t>.</a:t>
            </a:r>
            <a:endParaRPr lang="en-US" dirty="0">
              <a:latin typeface="Nyala" pitchFamily="2" charset="0"/>
            </a:endParaRPr>
          </a:p>
          <a:p>
            <a:r>
              <a:rPr lang="en-US" b="1" dirty="0">
                <a:latin typeface="Nyala" pitchFamily="2" charset="0"/>
              </a:rPr>
              <a:t>For example, </a:t>
            </a:r>
            <a:r>
              <a:rPr lang="en-US" dirty="0">
                <a:latin typeface="Nyala" pitchFamily="2" charset="0"/>
              </a:rPr>
              <a:t>suppose we have a knowledge base KB that contains the premises "if it is raining, then the ground is wet" (represented as R → W) and "it is raining" (represented as R). We can use Modus Ponens to derive the conclusion "the ground is wet" (represented as W) from these premises. Therefore, we can say that KB logically entails the proposition "the ground is wet" (represented as KB |= W), and we can also say that there exists a proof that derives "the ground is wet" from the premises of KB (represented as KB |- W</a:t>
            </a:r>
            <a:r>
              <a:rPr lang="en-US" dirty="0" smtClean="0">
                <a:latin typeface="Nyala" pitchFamily="2" charset="0"/>
              </a:rPr>
              <a:t>).</a:t>
            </a:r>
            <a:endParaRPr lang="en-US" dirty="0">
              <a:latin typeface="Nyala" pitchFamily="2" charset="0"/>
            </a:endParaRPr>
          </a:p>
          <a:p>
            <a:r>
              <a:rPr lang="en-US" dirty="0">
                <a:latin typeface="Nyala" pitchFamily="2" charset="0"/>
              </a:rPr>
              <a:t>In symbolic notation, we can represent this as follows</a:t>
            </a:r>
            <a:r>
              <a:rPr lang="en-US" dirty="0" smtClean="0">
                <a:latin typeface="Nyala" pitchFamily="2" charset="0"/>
              </a:rPr>
              <a:t>:</a:t>
            </a:r>
            <a:endParaRPr lang="en-US" dirty="0">
              <a:latin typeface="Nyala" pitchFamily="2" charset="0"/>
            </a:endParaRPr>
          </a:p>
          <a:p>
            <a:pPr marL="0" indent="0">
              <a:buNone/>
            </a:pPr>
            <a:r>
              <a:rPr lang="en-US" dirty="0" smtClean="0">
                <a:latin typeface="Nyala" pitchFamily="2" charset="0"/>
              </a:rPr>
              <a:t>        </a:t>
            </a:r>
            <a:r>
              <a:rPr lang="en-US" b="1" dirty="0" smtClean="0">
                <a:latin typeface="Nyala" pitchFamily="2" charset="0"/>
              </a:rPr>
              <a:t>Premises</a:t>
            </a:r>
            <a:r>
              <a:rPr lang="en-US" b="1" dirty="0">
                <a:latin typeface="Nyala" pitchFamily="2" charset="0"/>
              </a:rPr>
              <a:t>:</a:t>
            </a:r>
          </a:p>
          <a:p>
            <a:pPr marL="0" indent="0">
              <a:buNone/>
            </a:pPr>
            <a:r>
              <a:rPr lang="en-US" dirty="0" smtClean="0">
                <a:latin typeface="Nyala" pitchFamily="2" charset="0"/>
              </a:rPr>
              <a:t>             KB </a:t>
            </a:r>
            <a:r>
              <a:rPr lang="en-US" dirty="0">
                <a:latin typeface="Nyala" pitchFamily="2" charset="0"/>
              </a:rPr>
              <a:t>= { R → W, R }</a:t>
            </a:r>
          </a:p>
          <a:p>
            <a:pPr marL="0" indent="0">
              <a:buNone/>
            </a:pPr>
            <a:r>
              <a:rPr lang="en-US" dirty="0" smtClean="0">
                <a:latin typeface="Nyala" pitchFamily="2" charset="0"/>
              </a:rPr>
              <a:t>              KB </a:t>
            </a:r>
            <a:r>
              <a:rPr lang="en-US" dirty="0">
                <a:latin typeface="Nyala" pitchFamily="2" charset="0"/>
              </a:rPr>
              <a:t>|= </a:t>
            </a:r>
            <a:r>
              <a:rPr lang="en-US" dirty="0" smtClean="0">
                <a:latin typeface="Nyala" pitchFamily="2" charset="0"/>
              </a:rPr>
              <a:t>W</a:t>
            </a:r>
            <a:endParaRPr lang="en-US" dirty="0">
              <a:latin typeface="Nyala" pitchFamily="2" charset="0"/>
            </a:endParaRPr>
          </a:p>
          <a:p>
            <a:pPr marL="0" indent="0">
              <a:buNone/>
            </a:pPr>
            <a:r>
              <a:rPr lang="en-US" dirty="0" smtClean="0">
                <a:latin typeface="Nyala" pitchFamily="2" charset="0"/>
              </a:rPr>
              <a:t>       </a:t>
            </a:r>
            <a:r>
              <a:rPr lang="en-US" b="1" dirty="0" smtClean="0">
                <a:latin typeface="Nyala" pitchFamily="2" charset="0"/>
              </a:rPr>
              <a:t>Conclusion</a:t>
            </a:r>
            <a:r>
              <a:rPr lang="en-US" b="1" dirty="0">
                <a:latin typeface="Nyala" pitchFamily="2" charset="0"/>
              </a:rPr>
              <a:t>:</a:t>
            </a:r>
          </a:p>
          <a:p>
            <a:pPr marL="0" indent="0">
              <a:buNone/>
            </a:pPr>
            <a:r>
              <a:rPr lang="en-US" dirty="0" smtClean="0">
                <a:latin typeface="Nyala" pitchFamily="2" charset="0"/>
              </a:rPr>
              <a:t>           KB </a:t>
            </a:r>
            <a:r>
              <a:rPr lang="en-US" dirty="0">
                <a:latin typeface="Nyala" pitchFamily="2" charset="0"/>
              </a:rPr>
              <a:t>|- </a:t>
            </a:r>
            <a:r>
              <a:rPr lang="en-US" dirty="0" smtClean="0">
                <a:latin typeface="Nyala" pitchFamily="2" charset="0"/>
              </a:rPr>
              <a:t>W</a:t>
            </a:r>
            <a:endParaRPr lang="en-US" dirty="0">
              <a:latin typeface="Nyala" pitchFamily="2" charset="0"/>
            </a:endParaRPr>
          </a:p>
          <a:p>
            <a:r>
              <a:rPr lang="en-US" dirty="0">
                <a:latin typeface="Nyala" pitchFamily="2" charset="0"/>
              </a:rPr>
              <a:t>Therefore, we can conclude that if KB logically entails a proposition Q, then there exists a proof that derives Q from the axioms and inference rules of propositional logic.</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48</a:t>
            </a:fld>
            <a:endParaRPr lang="en-US"/>
          </a:p>
        </p:txBody>
      </p:sp>
    </p:spTree>
    <p:extLst>
      <p:ext uri="{BB962C8B-B14F-4D97-AF65-F5344CB8AC3E}">
        <p14:creationId xmlns:p14="http://schemas.microsoft.com/office/powerpoint/2010/main" val="382308291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3925" y="392936"/>
            <a:ext cx="8246070" cy="610821"/>
          </a:xfrm>
        </p:spPr>
        <p:txBody>
          <a:bodyPr>
            <a:normAutofit/>
          </a:bodyPr>
          <a:lstStyle/>
          <a:p>
            <a:pPr eaLnBrk="1" hangingPunct="1">
              <a:defRPr/>
            </a:pPr>
            <a:r>
              <a:rPr lang="en-US" sz="3200" b="1" dirty="0" smtClean="0">
                <a:latin typeface="Nyala" pitchFamily="2" charset="0"/>
              </a:rPr>
              <a:t>Example 1</a:t>
            </a:r>
            <a:endParaRPr lang="en-US" sz="3200" b="1" dirty="0">
              <a:latin typeface="Nyala" pitchFamily="2" charset="0"/>
            </a:endParaRPr>
          </a:p>
        </p:txBody>
      </p:sp>
      <p:sp>
        <p:nvSpPr>
          <p:cNvPr id="2" name="Slide Number Placeholder 1"/>
          <p:cNvSpPr>
            <a:spLocks noGrp="1"/>
          </p:cNvSpPr>
          <p:nvPr>
            <p:ph type="sldNum" sz="quarter" idx="12"/>
          </p:nvPr>
        </p:nvSpPr>
        <p:spPr>
          <a:xfrm>
            <a:off x="7010400" y="4914260"/>
            <a:ext cx="2133600" cy="273844"/>
          </a:xfrm>
        </p:spPr>
        <p:txBody>
          <a:bodyPr/>
          <a:lstStyle/>
          <a:p>
            <a:fld id="{B82CCC60-E8CD-4174-8B1A-7DF615B22EEF}" type="slidenum">
              <a:rPr lang="en-US" smtClean="0"/>
              <a:pPr/>
              <a:t>49</a:t>
            </a:fld>
            <a:endParaRPr lang="en-US" dirty="0"/>
          </a:p>
        </p:txBody>
      </p:sp>
      <p:sp>
        <p:nvSpPr>
          <p:cNvPr id="83971" name="Text Box 3"/>
          <p:cNvSpPr txBox="1">
            <a:spLocks noChangeArrowheads="1"/>
          </p:cNvSpPr>
          <p:nvPr/>
        </p:nvSpPr>
        <p:spPr bwMode="auto">
          <a:xfrm>
            <a:off x="-16980" y="1255050"/>
            <a:ext cx="3004349" cy="1323439"/>
          </a:xfrm>
          <a:prstGeom prst="rect">
            <a:avLst/>
          </a:prstGeom>
          <a:solidFill>
            <a:srgbClr val="E4EBFE"/>
          </a:solidFill>
          <a:ln w="9525">
            <a:solidFill>
              <a:schemeClr val="tx1"/>
            </a:solidFill>
            <a:miter lim="800000"/>
            <a:headEnd/>
            <a:tailEnd/>
          </a:ln>
        </p:spPr>
        <p:txBody>
          <a:bodyPr wrap="none">
            <a:spAutoFit/>
          </a:bodyPr>
          <a:lstStyle>
            <a:lvl1pPr marL="457200" indent="-457200">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buClr>
                <a:schemeClr val="hlink"/>
              </a:buClr>
              <a:buSzPct val="110000"/>
            </a:pPr>
            <a:r>
              <a:rPr lang="en-US" altLang="en-US" sz="2000" dirty="0" smtClean="0">
                <a:latin typeface="Nyala" pitchFamily="2" charset="0"/>
                <a:cs typeface="Times New Roman" pitchFamily="18" charset="0"/>
                <a:sym typeface="Symbol" pitchFamily="18" charset="2"/>
              </a:rPr>
              <a:t>From:</a:t>
            </a:r>
            <a:br>
              <a:rPr lang="en-US" altLang="en-US" sz="2000" dirty="0" smtClean="0">
                <a:latin typeface="Nyala" pitchFamily="2" charset="0"/>
                <a:cs typeface="Times New Roman" pitchFamily="18" charset="0"/>
                <a:sym typeface="Symbol" pitchFamily="18" charset="2"/>
              </a:rPr>
            </a:br>
            <a:r>
              <a:rPr lang="en-US" altLang="en-US" sz="2000" dirty="0">
                <a:latin typeface="Nyala" pitchFamily="2" charset="0"/>
              </a:rPr>
              <a:t>Engine-Starts </a:t>
            </a:r>
            <a:r>
              <a:rPr lang="en-US" altLang="en-US" sz="2000" b="1" dirty="0" smtClean="0">
                <a:latin typeface="Nyala" pitchFamily="2" charset="0"/>
                <a:cs typeface="Times New Roman" pitchFamily="18" charset="0"/>
                <a:sym typeface="Symbol" pitchFamily="18" charset="2"/>
              </a:rPr>
              <a:t> </a:t>
            </a:r>
            <a:r>
              <a:rPr lang="en-US" altLang="en-US" sz="2000" dirty="0" smtClean="0">
                <a:latin typeface="Nyala" pitchFamily="2" charset="0"/>
              </a:rPr>
              <a:t>Car-OK </a:t>
            </a:r>
          </a:p>
          <a:p>
            <a:pPr>
              <a:buClr>
                <a:schemeClr val="hlink"/>
              </a:buClr>
              <a:buSzPct val="110000"/>
            </a:pPr>
            <a:r>
              <a:rPr lang="en-US" altLang="en-US" sz="2000" b="1" dirty="0">
                <a:latin typeface="Nyala" pitchFamily="2" charset="0"/>
                <a:cs typeface="Times New Roman" pitchFamily="18" charset="0"/>
                <a:sym typeface="Symbol" pitchFamily="18" charset="2"/>
              </a:rPr>
              <a:t>	  </a:t>
            </a:r>
            <a:r>
              <a:rPr lang="en-US" altLang="en-US" sz="2000" dirty="0">
                <a:latin typeface="Nyala" pitchFamily="2" charset="0"/>
              </a:rPr>
              <a:t>Car-OK </a:t>
            </a:r>
            <a:endParaRPr lang="en-US" altLang="en-US" sz="2000" dirty="0" smtClean="0">
              <a:latin typeface="Nyala" pitchFamily="2" charset="0"/>
            </a:endParaRPr>
          </a:p>
          <a:p>
            <a:pPr>
              <a:buClr>
                <a:schemeClr val="hlink"/>
              </a:buClr>
              <a:buSzPct val="110000"/>
            </a:pPr>
            <a:r>
              <a:rPr lang="en-US" altLang="en-US" sz="2000" dirty="0" smtClean="0">
                <a:latin typeface="Nyala" pitchFamily="2" charset="0"/>
              </a:rPr>
              <a:t>Infer</a:t>
            </a:r>
            <a:r>
              <a:rPr lang="en-US" altLang="en-US" sz="2000" dirty="0">
                <a:latin typeface="Nyala" pitchFamily="2" charset="0"/>
              </a:rPr>
              <a:t>: Engine-Starts</a:t>
            </a:r>
          </a:p>
        </p:txBody>
      </p:sp>
      <p:sp>
        <p:nvSpPr>
          <p:cNvPr id="83972" name="Text Box 4"/>
          <p:cNvSpPr txBox="1">
            <a:spLocks noChangeArrowheads="1"/>
          </p:cNvSpPr>
          <p:nvPr/>
        </p:nvSpPr>
        <p:spPr bwMode="auto">
          <a:xfrm>
            <a:off x="0" y="2578489"/>
            <a:ext cx="3296095" cy="1323439"/>
          </a:xfrm>
          <a:prstGeom prst="rect">
            <a:avLst/>
          </a:prstGeom>
          <a:solidFill>
            <a:srgbClr val="F7EFCD"/>
          </a:solidFill>
          <a:ln w="9525">
            <a:solidFill>
              <a:srgbClr val="CC6600"/>
            </a:solidFill>
            <a:miter lim="800000"/>
            <a:headEnd/>
            <a:tailEnd/>
          </a:ln>
        </p:spPr>
        <p:txBody>
          <a:bodyPr wrap="none">
            <a:spAutoFit/>
          </a:bodyPr>
          <a:lstStyle>
            <a:lvl1pPr marL="457200" indent="-457200">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buClr>
                <a:schemeClr val="hlink"/>
              </a:buClr>
              <a:buSzPct val="110000"/>
            </a:pPr>
            <a:r>
              <a:rPr lang="en-US" altLang="en-US" sz="2000" dirty="0">
                <a:solidFill>
                  <a:srgbClr val="993300"/>
                </a:solidFill>
                <a:latin typeface="Nyala" pitchFamily="2" charset="0"/>
                <a:cs typeface="Times New Roman" pitchFamily="18" charset="0"/>
                <a:sym typeface="Symbol" pitchFamily="18" charset="2"/>
              </a:rPr>
              <a:t>From:</a:t>
            </a:r>
            <a:br>
              <a:rPr lang="en-US" altLang="en-US" sz="2000" dirty="0">
                <a:solidFill>
                  <a:srgbClr val="993300"/>
                </a:solidFill>
                <a:latin typeface="Nyala" pitchFamily="2" charset="0"/>
                <a:cs typeface="Times New Roman" pitchFamily="18" charset="0"/>
                <a:sym typeface="Symbol" pitchFamily="18" charset="2"/>
              </a:rPr>
            </a:br>
            <a:r>
              <a:rPr lang="en-US" altLang="en-US" sz="2000" b="1" dirty="0" smtClean="0">
                <a:solidFill>
                  <a:srgbClr val="993300"/>
                </a:solidFill>
                <a:latin typeface="Nyala" pitchFamily="2" charset="0"/>
                <a:cs typeface="Times New Roman" pitchFamily="18" charset="0"/>
                <a:sym typeface="Symbol" pitchFamily="18" charset="2"/>
              </a:rPr>
              <a:t></a:t>
            </a:r>
            <a:r>
              <a:rPr lang="en-US" altLang="en-US" sz="2000" dirty="0">
                <a:solidFill>
                  <a:srgbClr val="993300"/>
                </a:solidFill>
                <a:latin typeface="Nyala" pitchFamily="2" charset="0"/>
              </a:rPr>
              <a:t> </a:t>
            </a:r>
            <a:r>
              <a:rPr lang="en-US" altLang="en-US" sz="2000" dirty="0" smtClean="0">
                <a:solidFill>
                  <a:srgbClr val="993300"/>
                </a:solidFill>
                <a:latin typeface="Nyala" pitchFamily="2" charset="0"/>
              </a:rPr>
              <a:t>Car-OK</a:t>
            </a:r>
            <a:endParaRPr lang="en-US" altLang="en-US" sz="1600" b="1" dirty="0">
              <a:solidFill>
                <a:srgbClr val="993300"/>
              </a:solidFill>
              <a:latin typeface="Nyala" pitchFamily="2" charset="0"/>
              <a:cs typeface="Times New Roman" pitchFamily="18" charset="0"/>
              <a:sym typeface="Symbol" pitchFamily="18" charset="2"/>
            </a:endParaRPr>
          </a:p>
          <a:p>
            <a:pPr>
              <a:buClr>
                <a:schemeClr val="hlink"/>
              </a:buClr>
              <a:buSzPct val="110000"/>
            </a:pPr>
            <a:r>
              <a:rPr lang="en-US" altLang="en-US" sz="1600" b="1" dirty="0" smtClean="0">
                <a:solidFill>
                  <a:srgbClr val="993300"/>
                </a:solidFill>
                <a:latin typeface="Nyala" pitchFamily="2" charset="0"/>
                <a:cs typeface="Times New Roman" pitchFamily="18" charset="0"/>
                <a:sym typeface="Symbol" pitchFamily="18" charset="2"/>
              </a:rPr>
              <a:t>            </a:t>
            </a:r>
            <a:r>
              <a:rPr lang="en-US" altLang="en-US" sz="2000" dirty="0" smtClean="0">
                <a:solidFill>
                  <a:srgbClr val="993300"/>
                </a:solidFill>
                <a:latin typeface="Nyala" pitchFamily="2" charset="0"/>
              </a:rPr>
              <a:t>Engine-Starts</a:t>
            </a:r>
            <a:r>
              <a:rPr lang="en-US" sz="2000" b="1" dirty="0">
                <a:latin typeface="Nyala" pitchFamily="2" charset="0"/>
                <a:sym typeface="Symbol" pitchFamily="18" charset="2"/>
              </a:rPr>
              <a:t> </a:t>
            </a:r>
            <a:r>
              <a:rPr lang="en-US" sz="2000" b="1" dirty="0">
                <a:solidFill>
                  <a:srgbClr val="C33A1F"/>
                </a:solidFill>
                <a:latin typeface="Nyala" pitchFamily="2" charset="0"/>
                <a:sym typeface="Symbol" pitchFamily="18" charset="2"/>
              </a:rPr>
              <a:t></a:t>
            </a:r>
            <a:r>
              <a:rPr lang="en-US" altLang="en-US" sz="2000" dirty="0">
                <a:solidFill>
                  <a:srgbClr val="C33A1F"/>
                </a:solidFill>
                <a:latin typeface="Nyala" pitchFamily="2" charset="0"/>
              </a:rPr>
              <a:t> </a:t>
            </a:r>
            <a:r>
              <a:rPr lang="en-US" altLang="en-US" sz="2000" dirty="0" smtClean="0">
                <a:solidFill>
                  <a:srgbClr val="993300"/>
                </a:solidFill>
                <a:latin typeface="Nyala" pitchFamily="2" charset="0"/>
              </a:rPr>
              <a:t>Car-OK</a:t>
            </a:r>
            <a:endParaRPr lang="en-US" altLang="en-US" sz="2000" dirty="0">
              <a:solidFill>
                <a:srgbClr val="993300"/>
              </a:solidFill>
              <a:latin typeface="Nyala" pitchFamily="2" charset="0"/>
            </a:endParaRPr>
          </a:p>
          <a:p>
            <a:pPr eaLnBrk="1" hangingPunct="1"/>
            <a:r>
              <a:rPr lang="en-US" altLang="en-US" sz="2000" dirty="0">
                <a:solidFill>
                  <a:srgbClr val="993300"/>
                </a:solidFill>
                <a:latin typeface="Nyala" pitchFamily="2" charset="0"/>
              </a:rPr>
              <a:t>Infer: </a:t>
            </a:r>
            <a:r>
              <a:rPr lang="en-US" altLang="en-US" sz="2000" b="1" dirty="0">
                <a:solidFill>
                  <a:srgbClr val="993300"/>
                </a:solidFill>
                <a:latin typeface="Nyala" pitchFamily="2" charset="0"/>
                <a:cs typeface="Times New Roman" pitchFamily="18" charset="0"/>
                <a:sym typeface="Symbol" pitchFamily="18" charset="2"/>
              </a:rPr>
              <a:t></a:t>
            </a:r>
            <a:r>
              <a:rPr lang="en-US" altLang="en-US" sz="2000" dirty="0">
                <a:solidFill>
                  <a:srgbClr val="993300"/>
                </a:solidFill>
                <a:latin typeface="Nyala" pitchFamily="2" charset="0"/>
              </a:rPr>
              <a:t>Engine-Starts</a:t>
            </a:r>
          </a:p>
        </p:txBody>
      </p:sp>
      <p:sp>
        <p:nvSpPr>
          <p:cNvPr id="83973" name="Text Box 5"/>
          <p:cNvSpPr txBox="1">
            <a:spLocks noChangeArrowheads="1"/>
          </p:cNvSpPr>
          <p:nvPr/>
        </p:nvSpPr>
        <p:spPr bwMode="auto">
          <a:xfrm>
            <a:off x="3004349" y="1296850"/>
            <a:ext cx="29717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sz="2800" dirty="0" smtClean="0">
                <a:latin typeface="Nyala" pitchFamily="2" charset="0"/>
              </a:rPr>
              <a:t> Unit resolution</a:t>
            </a:r>
            <a:endParaRPr lang="en-US" altLang="en-US" sz="2800" dirty="0">
              <a:latin typeface="Nyala" pitchFamily="2" charset="0"/>
            </a:endParaRPr>
          </a:p>
        </p:txBody>
      </p:sp>
      <p:sp>
        <p:nvSpPr>
          <p:cNvPr id="83974" name="Text Box 6"/>
          <p:cNvSpPr txBox="1">
            <a:spLocks noChangeArrowheads="1"/>
          </p:cNvSpPr>
          <p:nvPr/>
        </p:nvSpPr>
        <p:spPr bwMode="auto">
          <a:xfrm>
            <a:off x="3296095" y="2667636"/>
            <a:ext cx="1779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dirty="0" smtClean="0">
                <a:solidFill>
                  <a:schemeClr val="accent2"/>
                </a:solidFill>
                <a:latin typeface="Nyala" pitchFamily="2" charset="0"/>
              </a:rPr>
              <a:t>Modus </a:t>
            </a:r>
            <a:r>
              <a:rPr lang="en-US" altLang="en-US" dirty="0" err="1">
                <a:solidFill>
                  <a:schemeClr val="accent2"/>
                </a:solidFill>
                <a:latin typeface="Nyala" pitchFamily="2" charset="0"/>
              </a:rPr>
              <a:t>T</a:t>
            </a:r>
            <a:r>
              <a:rPr lang="en-US" altLang="en-US" dirty="0" err="1" smtClean="0">
                <a:solidFill>
                  <a:schemeClr val="accent2"/>
                </a:solidFill>
                <a:latin typeface="Nyala" pitchFamily="2" charset="0"/>
              </a:rPr>
              <a:t>olens</a:t>
            </a:r>
            <a:endParaRPr lang="en-US" altLang="en-US" dirty="0">
              <a:solidFill>
                <a:schemeClr val="accent2"/>
              </a:solidFill>
              <a:latin typeface="Nyala" pitchFamily="2"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89916398"/>
              </p:ext>
            </p:extLst>
          </p:nvPr>
        </p:nvGraphicFramePr>
        <p:xfrm>
          <a:off x="3377133" y="3425589"/>
          <a:ext cx="5766867" cy="1583140"/>
        </p:xfrm>
        <a:graphic>
          <a:graphicData uri="http://schemas.openxmlformats.org/drawingml/2006/table">
            <a:tbl>
              <a:tblPr/>
              <a:tblGrid>
                <a:gridCol w="2018106"/>
                <a:gridCol w="2056439"/>
                <a:gridCol w="1692322"/>
              </a:tblGrid>
              <a:tr h="3836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RULE</a:t>
                      </a:r>
                      <a:r>
                        <a:rPr kumimoji="0" lang="en-US" sz="1600" b="0" i="0" u="none" strike="noStrike" cap="none" normalizeH="0" baseline="0" dirty="0">
                          <a:ln>
                            <a:noFill/>
                          </a:ln>
                          <a:solidFill>
                            <a:schemeClr val="tx1"/>
                          </a:solidFill>
                          <a:effectLst/>
                          <a:latin typeface="Nyala" pitchFamily="2" charset="0"/>
                        </a:rPr>
                        <a:t>	</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PREMISE</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CONCLUSION</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8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Modus Ponens</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A, A </a:t>
                      </a:r>
                      <a:r>
                        <a:rPr kumimoji="0" lang="en-US" sz="1600" b="1" i="0" u="none" strike="noStrike" cap="none" normalizeH="0" baseline="0" dirty="0">
                          <a:ln>
                            <a:noFill/>
                          </a:ln>
                          <a:solidFill>
                            <a:schemeClr val="tx1"/>
                          </a:solidFill>
                          <a:effectLst/>
                          <a:latin typeface="Nyala" pitchFamily="2" charset="0"/>
                          <a:sym typeface="Symbol" pitchFamily="18" charset="2"/>
                        </a:rPr>
                        <a:t></a:t>
                      </a:r>
                      <a:r>
                        <a:rPr kumimoji="0" lang="en-US" sz="1600" b="1" i="0" u="none" strike="noStrike" cap="none" normalizeH="0" baseline="0" dirty="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1"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B</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83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rPr>
                        <a:t>Modus </a:t>
                      </a:r>
                      <a:r>
                        <a:rPr kumimoji="0" lang="en-US" sz="1600" b="1" i="0" u="none" strike="noStrike" cap="none" normalizeH="0" baseline="0" dirty="0" err="1">
                          <a:ln>
                            <a:noFill/>
                          </a:ln>
                          <a:solidFill>
                            <a:schemeClr val="tx1"/>
                          </a:solidFill>
                          <a:effectLst/>
                          <a:latin typeface="Nyala" pitchFamily="2" charset="0"/>
                        </a:rPr>
                        <a:t>Tolens</a:t>
                      </a:r>
                      <a:endParaRPr kumimoji="0" lang="en-US" sz="1600" b="1" i="0" u="none" strike="noStrike" cap="none" normalizeH="0" baseline="0" dirty="0">
                        <a:ln>
                          <a:noFill/>
                        </a:ln>
                        <a:solidFill>
                          <a:schemeClr val="tx1"/>
                        </a:solidFill>
                        <a:effectLst/>
                        <a:latin typeface="Nyala" pitchFamily="2" charset="0"/>
                      </a:endParaRP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sym typeface="Symbol" pitchFamily="18" charset="2"/>
                        </a:rPr>
                        <a:t></a:t>
                      </a:r>
                      <a:r>
                        <a:rPr kumimoji="0" lang="en-US" sz="1600" b="1" i="0" u="none" strike="noStrike" cap="none" normalizeH="0" baseline="0" dirty="0">
                          <a:ln>
                            <a:noFill/>
                          </a:ln>
                          <a:solidFill>
                            <a:schemeClr val="tx1"/>
                          </a:solidFill>
                          <a:effectLst/>
                          <a:latin typeface="Nyala" pitchFamily="2" charset="0"/>
                        </a:rPr>
                        <a:t>B, A </a:t>
                      </a:r>
                      <a:r>
                        <a:rPr kumimoji="0" lang="en-US" sz="1600" b="1" i="0" u="none" strike="noStrike" cap="none" normalizeH="0" baseline="0" dirty="0">
                          <a:ln>
                            <a:noFill/>
                          </a:ln>
                          <a:solidFill>
                            <a:schemeClr val="tx1"/>
                          </a:solidFill>
                          <a:effectLst/>
                          <a:latin typeface="Nyala" pitchFamily="2" charset="0"/>
                          <a:sym typeface="Symbol" pitchFamily="18" charset="2"/>
                        </a:rPr>
                        <a:t></a:t>
                      </a:r>
                      <a:r>
                        <a:rPr kumimoji="0" lang="en-US" sz="1600" b="1" i="0" u="none" strike="noStrike" cap="none" normalizeH="0" baseline="0" dirty="0">
                          <a:ln>
                            <a:noFill/>
                          </a:ln>
                          <a:solidFill>
                            <a:schemeClr val="tx1"/>
                          </a:solidFill>
                          <a:effectLst/>
                          <a:latin typeface="Nyala" pitchFamily="2" charset="0"/>
                        </a:rPr>
                        <a:t> 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Nyala" pitchFamily="2" charset="0"/>
                          <a:sym typeface="Symbol" pitchFamily="18" charset="2"/>
                        </a:rPr>
                        <a:t></a:t>
                      </a:r>
                      <a:r>
                        <a:rPr kumimoji="0" lang="en-US" sz="1600" b="1" i="0" u="none" strike="noStrike" cap="none" normalizeH="0" baseline="0" dirty="0" smtClean="0">
                          <a:ln>
                            <a:noFill/>
                          </a:ln>
                          <a:solidFill>
                            <a:schemeClr val="tx1"/>
                          </a:solidFill>
                          <a:effectLst/>
                          <a:latin typeface="Nyala" pitchFamily="2" charset="0"/>
                        </a:rPr>
                        <a:t>A</a:t>
                      </a:r>
                      <a:endParaRPr kumimoji="0" lang="en-US" sz="1600" b="1" i="0" u="none" strike="noStrike" cap="none" normalizeH="0" baseline="0" dirty="0">
                        <a:ln>
                          <a:noFill/>
                        </a:ln>
                        <a:solidFill>
                          <a:schemeClr val="tx1"/>
                        </a:solidFill>
                        <a:effectLst/>
                        <a:latin typeface="Nyala" pitchFamily="2" charset="0"/>
                      </a:endParaRP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83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Nyala" pitchFamily="2" charset="0"/>
                        </a:rPr>
                        <a:t>Unit Resolution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cap="none" normalizeH="0" baseline="0" dirty="0" smtClean="0">
                          <a:ln>
                            <a:noFill/>
                          </a:ln>
                          <a:solidFill>
                            <a:schemeClr val="tx1"/>
                          </a:solidFill>
                          <a:effectLst/>
                          <a:latin typeface="Nyala" pitchFamily="2" charset="0"/>
                        </a:rPr>
                        <a:t>A </a:t>
                      </a:r>
                      <a:r>
                        <a:rPr kumimoji="0" lang="en-US" sz="1600" b="1" i="0" u="none" strike="noStrike" cap="none" normalizeH="0" baseline="0" dirty="0" smtClean="0">
                          <a:ln>
                            <a:noFill/>
                          </a:ln>
                          <a:solidFill>
                            <a:schemeClr val="tx1"/>
                          </a:solidFill>
                          <a:effectLst/>
                          <a:latin typeface="Nyala" pitchFamily="2" charset="0"/>
                          <a:sym typeface="Symbol" pitchFamily="18" charset="2"/>
                        </a:rPr>
                        <a:t></a:t>
                      </a:r>
                      <a:r>
                        <a:rPr kumimoji="0" lang="en-US" sz="1600" b="1" i="0" u="none" strike="noStrike" cap="none" normalizeH="0" baseline="0" dirty="0" smtClean="0">
                          <a:ln>
                            <a:noFill/>
                          </a:ln>
                          <a:solidFill>
                            <a:schemeClr val="tx1"/>
                          </a:solidFill>
                          <a:effectLst/>
                          <a:latin typeface="Nyala" pitchFamily="2" charset="0"/>
                        </a:rPr>
                        <a:t> B, </a:t>
                      </a:r>
                      <a:r>
                        <a:rPr kumimoji="0" lang="en-US" sz="1600" b="1" i="0" u="none" strike="noStrike" cap="none" normalizeH="0" baseline="0" dirty="0" smtClean="0">
                          <a:ln>
                            <a:noFill/>
                          </a:ln>
                          <a:solidFill>
                            <a:schemeClr val="tx1"/>
                          </a:solidFill>
                          <a:effectLst/>
                          <a:latin typeface="Nyala" pitchFamily="2" charset="0"/>
                          <a:sym typeface="Symbol" pitchFamily="18" charset="2"/>
                        </a:rPr>
                        <a:t></a:t>
                      </a:r>
                      <a:r>
                        <a:rPr kumimoji="0" lang="en-US" sz="1600" b="1" i="0" u="none" strike="noStrike" cap="none" normalizeH="0" baseline="0" dirty="0" smtClean="0">
                          <a:ln>
                            <a:noFill/>
                          </a:ln>
                          <a:solidFill>
                            <a:schemeClr val="tx1"/>
                          </a:solidFill>
                          <a:effectLst/>
                          <a:latin typeface="Nyala" pitchFamily="2" charset="0"/>
                        </a:rPr>
                        <a:t>B</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Nyala" pitchFamily="2" charset="0"/>
                        </a:rPr>
                        <a:t>A</a:t>
                      </a:r>
                      <a:endParaRPr kumimoji="0" lang="en-US" sz="1600" b="1" i="0" u="none" strike="noStrike" cap="none" normalizeH="0" baseline="0" dirty="0">
                        <a:ln>
                          <a:noFill/>
                        </a:ln>
                        <a:solidFill>
                          <a:schemeClr val="tx1"/>
                        </a:solidFill>
                        <a:effectLst/>
                        <a:latin typeface="Nyala" pitchFamily="2" charset="0"/>
                      </a:endParaRP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 name="Text Box 3"/>
          <p:cNvSpPr txBox="1">
            <a:spLocks noChangeArrowheads="1"/>
          </p:cNvSpPr>
          <p:nvPr/>
        </p:nvSpPr>
        <p:spPr bwMode="auto">
          <a:xfrm>
            <a:off x="5213623" y="1672560"/>
            <a:ext cx="3092513" cy="1323439"/>
          </a:xfrm>
          <a:prstGeom prst="rect">
            <a:avLst/>
          </a:prstGeom>
          <a:solidFill>
            <a:srgbClr val="E4EBFE"/>
          </a:solidFill>
          <a:ln w="9525">
            <a:solidFill>
              <a:schemeClr val="tx1"/>
            </a:solidFill>
            <a:miter lim="800000"/>
            <a:headEnd/>
            <a:tailEnd/>
          </a:ln>
        </p:spPr>
        <p:txBody>
          <a:bodyPr wrap="none">
            <a:spAutoFit/>
          </a:bodyPr>
          <a:lstStyle>
            <a:lvl1pPr marL="457200" indent="-457200">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buClr>
                <a:schemeClr val="hlink"/>
              </a:buClr>
              <a:buSzPct val="110000"/>
            </a:pPr>
            <a:r>
              <a:rPr lang="en-US" altLang="en-US" sz="2000" dirty="0" smtClean="0">
                <a:latin typeface="Nyala" pitchFamily="2" charset="0"/>
                <a:cs typeface="Times New Roman" pitchFamily="18" charset="0"/>
                <a:sym typeface="Symbol" pitchFamily="18" charset="2"/>
              </a:rPr>
              <a:t>From:</a:t>
            </a:r>
            <a:br>
              <a:rPr lang="en-US" altLang="en-US" sz="2000" dirty="0" smtClean="0">
                <a:latin typeface="Nyala" pitchFamily="2" charset="0"/>
                <a:cs typeface="Times New Roman" pitchFamily="18" charset="0"/>
                <a:sym typeface="Symbol" pitchFamily="18" charset="2"/>
              </a:rPr>
            </a:br>
            <a:r>
              <a:rPr lang="en-US" altLang="en-US" sz="2000" dirty="0" smtClean="0">
                <a:latin typeface="Nyala" pitchFamily="2" charset="0"/>
              </a:rPr>
              <a:t>Engine-Starts,</a:t>
            </a:r>
          </a:p>
          <a:p>
            <a:pPr>
              <a:buClr>
                <a:schemeClr val="hlink"/>
              </a:buClr>
              <a:buSzPct val="110000"/>
            </a:pPr>
            <a:r>
              <a:rPr lang="en-US" altLang="en-US" sz="2000" dirty="0" smtClean="0">
                <a:latin typeface="Nyala" pitchFamily="2" charset="0"/>
              </a:rPr>
              <a:t>      Engine-Starts</a:t>
            </a:r>
            <a:r>
              <a:rPr lang="en-US" sz="2000" b="1" dirty="0" smtClean="0">
                <a:latin typeface="Nyala" pitchFamily="2" charset="0"/>
                <a:sym typeface="Symbol" pitchFamily="18" charset="2"/>
              </a:rPr>
              <a:t> </a:t>
            </a:r>
            <a:r>
              <a:rPr lang="en-US" altLang="en-US" sz="2000" dirty="0">
                <a:latin typeface="Nyala" pitchFamily="2" charset="0"/>
              </a:rPr>
              <a:t> Car-OK</a:t>
            </a:r>
            <a:r>
              <a:rPr lang="en-US" altLang="en-US" sz="2000" dirty="0" smtClean="0">
                <a:latin typeface="Nyala" pitchFamily="2" charset="0"/>
                <a:sym typeface="Symbol" pitchFamily="18" charset="2"/>
              </a:rPr>
              <a:t> </a:t>
            </a:r>
            <a:endParaRPr lang="en-US" altLang="en-US" sz="2000" dirty="0" smtClean="0">
              <a:latin typeface="Nyala" pitchFamily="2" charset="0"/>
            </a:endParaRPr>
          </a:p>
          <a:p>
            <a:pPr eaLnBrk="1" hangingPunct="1"/>
            <a:r>
              <a:rPr lang="en-US" altLang="en-US" sz="2000" dirty="0" smtClean="0">
                <a:latin typeface="Nyala" pitchFamily="2" charset="0"/>
              </a:rPr>
              <a:t>Infer: Car-OK </a:t>
            </a:r>
            <a:endParaRPr lang="en-US" altLang="en-US" sz="2000" dirty="0">
              <a:latin typeface="Nyala" pitchFamily="2" charset="0"/>
            </a:endParaRPr>
          </a:p>
        </p:txBody>
      </p:sp>
      <p:sp>
        <p:nvSpPr>
          <p:cNvPr id="4" name="Rectangle 3"/>
          <p:cNvSpPr/>
          <p:nvPr/>
        </p:nvSpPr>
        <p:spPr>
          <a:xfrm>
            <a:off x="5953089" y="1254506"/>
            <a:ext cx="2121093" cy="523220"/>
          </a:xfrm>
          <a:prstGeom prst="rect">
            <a:avLst/>
          </a:prstGeom>
        </p:spPr>
        <p:txBody>
          <a:bodyPr wrap="none">
            <a:spAutoFit/>
          </a:bodyPr>
          <a:lstStyle/>
          <a:p>
            <a:r>
              <a:rPr lang="en-US" sz="2800" dirty="0">
                <a:latin typeface="Nyala" pitchFamily="2" charset="0"/>
              </a:rPr>
              <a:t>Modus Ponens</a:t>
            </a:r>
          </a:p>
        </p:txBody>
      </p:sp>
      <p:sp>
        <p:nvSpPr>
          <p:cNvPr id="3" name="Rectangle 2"/>
          <p:cNvSpPr/>
          <p:nvPr/>
        </p:nvSpPr>
        <p:spPr>
          <a:xfrm>
            <a:off x="552386" y="4045763"/>
            <a:ext cx="1560042" cy="923330"/>
          </a:xfrm>
          <a:prstGeom prst="rect">
            <a:avLst/>
          </a:prstGeom>
        </p:spPr>
        <p:txBody>
          <a:bodyPr wrap="none">
            <a:spAutoFit/>
          </a:bodyPr>
          <a:lstStyle/>
          <a:p>
            <a:r>
              <a:rPr lang="en-US" dirty="0" smtClean="0">
                <a:solidFill>
                  <a:srgbClr val="FF0000"/>
                </a:solidFill>
                <a:latin typeface="Nyala" pitchFamily="2" charset="0"/>
              </a:rPr>
              <a:t>     </a:t>
            </a:r>
            <a:r>
              <a:rPr lang="en-US" b="1" dirty="0" smtClean="0">
                <a:solidFill>
                  <a:srgbClr val="FF0000"/>
                </a:solidFill>
                <a:latin typeface="Nyala" pitchFamily="2" charset="0"/>
              </a:rPr>
              <a:t>Key</a:t>
            </a:r>
            <a:r>
              <a:rPr lang="en-US" dirty="0" smtClean="0">
                <a:solidFill>
                  <a:srgbClr val="FF0000"/>
                </a:solidFill>
                <a:latin typeface="Nyala" pitchFamily="2" charset="0"/>
              </a:rPr>
              <a:t>:</a:t>
            </a:r>
          </a:p>
          <a:p>
            <a:r>
              <a:rPr lang="en-US" dirty="0" smtClean="0">
                <a:solidFill>
                  <a:srgbClr val="FF0000"/>
                </a:solidFill>
                <a:latin typeface="Nyala" pitchFamily="2" charset="0"/>
              </a:rPr>
              <a:t>A: Engine-Starts</a:t>
            </a:r>
          </a:p>
          <a:p>
            <a:r>
              <a:rPr lang="en-US" dirty="0" smtClean="0">
                <a:solidFill>
                  <a:srgbClr val="FF0000"/>
                </a:solidFill>
                <a:latin typeface="Nyala" pitchFamily="2" charset="0"/>
              </a:rPr>
              <a:t>B: </a:t>
            </a:r>
            <a:r>
              <a:rPr lang="en-US" altLang="en-US" dirty="0" smtClean="0">
                <a:solidFill>
                  <a:srgbClr val="FF0000"/>
                </a:solidFill>
                <a:latin typeface="Nyala" pitchFamily="2" charset="0"/>
              </a:rPr>
              <a:t>Car-OK </a:t>
            </a:r>
            <a:endParaRPr lang="en-US" altLang="en-US" dirty="0">
              <a:solidFill>
                <a:srgbClr val="FF0000"/>
              </a:solidFill>
              <a:latin typeface="Nyala" pitchFamily="2" charset="0"/>
            </a:endParaRPr>
          </a:p>
        </p:txBody>
      </p:sp>
    </p:spTree>
    <p:extLst>
      <p:ext uri="{BB962C8B-B14F-4D97-AF65-F5344CB8AC3E}">
        <p14:creationId xmlns:p14="http://schemas.microsoft.com/office/powerpoint/2010/main" val="791008530"/>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3973">
                                            <p:txEl>
                                              <p:pRg st="0" end="0"/>
                                            </p:txEl>
                                          </p:spTgt>
                                        </p:tgtEl>
                                        <p:attrNameLst>
                                          <p:attrName>style.visibility</p:attrName>
                                        </p:attrNameLst>
                                      </p:cBhvr>
                                      <p:to>
                                        <p:strVal val="visible"/>
                                      </p:to>
                                    </p:set>
                                    <p:animEffect transition="in" filter="randombar(horizontal)">
                                      <p:cBhvr>
                                        <p:cTn id="7" dur="500"/>
                                        <p:tgtEl>
                                          <p:spTgt spid="839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3971"/>
                                        </p:tgtEl>
                                        <p:attrNameLst>
                                          <p:attrName>style.visibility</p:attrName>
                                        </p:attrNameLst>
                                      </p:cBhvr>
                                      <p:to>
                                        <p:strVal val="visible"/>
                                      </p:to>
                                    </p:set>
                                    <p:animEffect transition="in" filter="randombar(horizontal)">
                                      <p:cBhvr>
                                        <p:cTn id="12" dur="500"/>
                                        <p:tgtEl>
                                          <p:spTgt spid="83971"/>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3974"/>
                                        </p:tgtEl>
                                        <p:attrNameLst>
                                          <p:attrName>style.visibility</p:attrName>
                                        </p:attrNameLst>
                                      </p:cBhvr>
                                      <p:to>
                                        <p:strVal val="visible"/>
                                      </p:to>
                                    </p:set>
                                    <p:animEffect transition="in" filter="randombar(horizontal)">
                                      <p:cBhvr>
                                        <p:cTn id="27" dur="500"/>
                                        <p:tgtEl>
                                          <p:spTgt spid="8397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83972"/>
                                        </p:tgtEl>
                                        <p:attrNameLst>
                                          <p:attrName>style.visibility</p:attrName>
                                        </p:attrNameLst>
                                      </p:cBhvr>
                                      <p:to>
                                        <p:strVal val="visible"/>
                                      </p:to>
                                    </p:set>
                                    <p:animEffect transition="in" filter="randombar(horizontal)">
                                      <p:cBhvr>
                                        <p:cTn id="32" dur="500"/>
                                        <p:tgtEl>
                                          <p:spTgt spid="83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animBg="1"/>
      <p:bldP spid="83972" grpId="0" animBg="1"/>
      <p:bldP spid="83974" grpId="0"/>
      <p:bldP spid="2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defRPr/>
            </a:pPr>
            <a:r>
              <a:rPr lang="en-US" sz="4000" dirty="0">
                <a:latin typeface="Nyala" pitchFamily="2" charset="0"/>
              </a:rPr>
              <a:t>Motivation</a:t>
            </a:r>
          </a:p>
        </p:txBody>
      </p:sp>
      <p:sp>
        <p:nvSpPr>
          <p:cNvPr id="16387" name="Rectangle 3"/>
          <p:cNvSpPr>
            <a:spLocks noGrp="1"/>
          </p:cNvSpPr>
          <p:nvPr>
            <p:ph idx="1"/>
          </p:nvPr>
        </p:nvSpPr>
        <p:spPr>
          <a:xfrm>
            <a:off x="0" y="1256307"/>
            <a:ext cx="6947452" cy="3511061"/>
          </a:xfrm>
        </p:spPr>
        <p:txBody>
          <a:bodyPr>
            <a:normAutofit fontScale="92500"/>
          </a:bodyPr>
          <a:lstStyle/>
          <a:p>
            <a:pPr marL="115888" indent="-115888" eaLnBrk="1" hangingPunct="1"/>
            <a:r>
              <a:rPr lang="en-US" altLang="en-US" dirty="0" smtClean="0">
                <a:latin typeface="Nyala" pitchFamily="2" charset="0"/>
              </a:rPr>
              <a:t> Knowledge Based Systems (KBSs) are useless without the ability to represent knowledge.</a:t>
            </a:r>
          </a:p>
          <a:p>
            <a:pPr marL="115888" indent="-115888" eaLnBrk="1" hangingPunct="1"/>
            <a:endParaRPr lang="en-US" altLang="en-US" sz="600" dirty="0" smtClean="0">
              <a:latin typeface="Nyala" pitchFamily="2" charset="0"/>
            </a:endParaRPr>
          </a:p>
          <a:p>
            <a:pPr marL="115888" indent="-115888" eaLnBrk="1" hangingPunct="1"/>
            <a:r>
              <a:rPr lang="en-US" altLang="en-US" dirty="0" smtClean="0">
                <a:latin typeface="Nyala" pitchFamily="2" charset="0"/>
              </a:rPr>
              <a:t> Intelligent system require:</a:t>
            </a:r>
          </a:p>
          <a:p>
            <a:pPr marL="573088" lvl="1" indent="-342900" eaLnBrk="1" hangingPunct="1">
              <a:buFont typeface="Wingdings" pitchFamily="2" charset="2"/>
              <a:buChar char="X"/>
            </a:pPr>
            <a:r>
              <a:rPr lang="en-US" altLang="en-US" sz="2000" b="1" u="sng" dirty="0" smtClean="0">
                <a:latin typeface="Nyala" pitchFamily="2" charset="0"/>
              </a:rPr>
              <a:t>Knowledge:</a:t>
            </a:r>
            <a:r>
              <a:rPr lang="en-US" altLang="en-US" sz="2000" u="sng" dirty="0" smtClean="0">
                <a:latin typeface="Nyala" pitchFamily="2" charset="0"/>
              </a:rPr>
              <a:t> </a:t>
            </a:r>
            <a:r>
              <a:rPr lang="en-US" altLang="en-US" sz="2000" dirty="0" smtClean="0">
                <a:latin typeface="Nyala" pitchFamily="2" charset="0"/>
              </a:rPr>
              <a:t>(current state) of the world.</a:t>
            </a:r>
          </a:p>
          <a:p>
            <a:pPr marL="804863" lvl="2" indent="-342900" eaLnBrk="1" hangingPunct="1">
              <a:buFont typeface="Wingdings" pitchFamily="2" charset="2"/>
              <a:buChar char="X"/>
            </a:pPr>
            <a:r>
              <a:rPr lang="en-US" altLang="en-US" sz="1900" dirty="0" smtClean="0">
                <a:latin typeface="Nyala" pitchFamily="2" charset="0"/>
              </a:rPr>
              <a:t>Formally represented using knowledge representation language.</a:t>
            </a:r>
          </a:p>
          <a:p>
            <a:pPr marL="573088" lvl="1" indent="-342900" eaLnBrk="1" hangingPunct="1">
              <a:buFont typeface="Wingdings" pitchFamily="2" charset="2"/>
              <a:buChar char="X"/>
            </a:pPr>
            <a:r>
              <a:rPr lang="en-US" altLang="en-US" sz="2000" b="1" u="sng" dirty="0" smtClean="0">
                <a:latin typeface="Nyala" pitchFamily="2" charset="0"/>
              </a:rPr>
              <a:t>Inference mechanisms</a:t>
            </a:r>
            <a:r>
              <a:rPr lang="en-US" altLang="en-US" sz="2000" u="sng" dirty="0" smtClean="0">
                <a:latin typeface="Nyala" pitchFamily="2" charset="0"/>
              </a:rPr>
              <a:t>: </a:t>
            </a:r>
            <a:r>
              <a:rPr lang="en-US" altLang="en-US" sz="2000" dirty="0" smtClean="0">
                <a:latin typeface="Nyala" pitchFamily="2" charset="0"/>
              </a:rPr>
              <a:t>to deduce new facts/knowledge that are unseen by current percepts.</a:t>
            </a:r>
          </a:p>
          <a:p>
            <a:pPr marL="573088" lvl="1" indent="-342900" eaLnBrk="1" hangingPunct="1">
              <a:buFont typeface="Wingdings" pitchFamily="2" charset="2"/>
              <a:buChar char="X"/>
            </a:pPr>
            <a:r>
              <a:rPr lang="en-US" altLang="en-US" sz="2000" b="1" u="sng" dirty="0" smtClean="0">
                <a:latin typeface="Nyala" pitchFamily="2" charset="0"/>
              </a:rPr>
              <a:t>Goal</a:t>
            </a:r>
            <a:r>
              <a:rPr lang="en-US" altLang="en-US" sz="2000" u="sng" dirty="0" smtClean="0">
                <a:latin typeface="Nyala" pitchFamily="2" charset="0"/>
              </a:rPr>
              <a:t>: </a:t>
            </a:r>
            <a:r>
              <a:rPr lang="en-US" altLang="en-US" sz="2000" dirty="0" smtClean="0">
                <a:latin typeface="Nyala" pitchFamily="2" charset="0"/>
              </a:rPr>
              <a:t>what it wants to achieve?</a:t>
            </a:r>
          </a:p>
          <a:p>
            <a:pPr marL="573088" lvl="1" indent="-342900" eaLnBrk="1" hangingPunct="1">
              <a:buFont typeface="Wingdings" pitchFamily="2" charset="2"/>
              <a:buChar char="X"/>
            </a:pPr>
            <a:r>
              <a:rPr lang="en-US" altLang="en-US" sz="2000" b="1" u="sng" dirty="0" smtClean="0">
                <a:latin typeface="Nyala" pitchFamily="2" charset="0"/>
              </a:rPr>
              <a:t>Effect of its action</a:t>
            </a:r>
            <a:r>
              <a:rPr lang="en-US" altLang="en-US" sz="2000" u="sng" dirty="0" smtClean="0">
                <a:latin typeface="Nyala" pitchFamily="2" charset="0"/>
              </a:rPr>
              <a:t>: </a:t>
            </a:r>
            <a:r>
              <a:rPr lang="en-US" altLang="en-US" sz="2000" dirty="0" smtClean="0">
                <a:latin typeface="Nyala" pitchFamily="2" charset="0"/>
              </a:rPr>
              <a:t>what its own action do in various circumstances?</a:t>
            </a:r>
          </a:p>
        </p:txBody>
      </p:sp>
      <p:sp>
        <p:nvSpPr>
          <p:cNvPr id="2" name="Slide Number Placeholder 1"/>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18103324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p:cTn id="7" dur="1000" fill="hold"/>
                                        <p:tgtEl>
                                          <p:spTgt spid="1638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638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6387">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638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9" fill="hold" nodeType="clickEffect">
                                  <p:stCondLst>
                                    <p:cond delay="0"/>
                                  </p:stCondLst>
                                  <p:childTnLst>
                                    <p:set>
                                      <p:cBhvr>
                                        <p:cTn id="14" dur="1" fill="hold">
                                          <p:stCondLst>
                                            <p:cond delay="0"/>
                                          </p:stCondLst>
                                        </p:cTn>
                                        <p:tgtEl>
                                          <p:spTgt spid="16387">
                                            <p:txEl>
                                              <p:pRg st="2" end="2"/>
                                            </p:txEl>
                                          </p:spTgt>
                                        </p:tgtEl>
                                        <p:attrNameLst>
                                          <p:attrName>style.visibility</p:attrName>
                                        </p:attrNameLst>
                                      </p:cBhvr>
                                      <p:to>
                                        <p:strVal val="visible"/>
                                      </p:to>
                                    </p:set>
                                    <p:anim calcmode="lin" valueType="num">
                                      <p:cBhvr additive="base">
                                        <p:cTn id="15" dur="500" fill="hold"/>
                                        <p:tgtEl>
                                          <p:spTgt spid="1638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6387">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6387">
                                            <p:txEl>
                                              <p:pRg st="3" end="3"/>
                                            </p:txEl>
                                          </p:spTgt>
                                        </p:tgtEl>
                                        <p:attrNameLst>
                                          <p:attrName>style.visibility</p:attrName>
                                        </p:attrNameLst>
                                      </p:cBhvr>
                                      <p:to>
                                        <p:strVal val="visible"/>
                                      </p:to>
                                    </p:set>
                                    <p:animEffect transition="in" filter="fade">
                                      <p:cBhvr>
                                        <p:cTn id="21" dur="1000"/>
                                        <p:tgtEl>
                                          <p:spTgt spid="16387">
                                            <p:txEl>
                                              <p:pRg st="3" end="3"/>
                                            </p:txEl>
                                          </p:spTgt>
                                        </p:tgtEl>
                                      </p:cBhvr>
                                    </p:animEffect>
                                    <p:anim calcmode="lin" valueType="num">
                                      <p:cBhvr>
                                        <p:cTn id="22"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6387">
                                            <p:txEl>
                                              <p:pRg st="3" end="3"/>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6387">
                                            <p:txEl>
                                              <p:pRg st="4" end="4"/>
                                            </p:txEl>
                                          </p:spTgt>
                                        </p:tgtEl>
                                        <p:attrNameLst>
                                          <p:attrName>style.visibility</p:attrName>
                                        </p:attrNameLst>
                                      </p:cBhvr>
                                      <p:to>
                                        <p:strVal val="visible"/>
                                      </p:to>
                                    </p:set>
                                    <p:animEffect transition="in" filter="fade">
                                      <p:cBhvr>
                                        <p:cTn id="26" dur="1000"/>
                                        <p:tgtEl>
                                          <p:spTgt spid="16387">
                                            <p:txEl>
                                              <p:pRg st="4" end="4"/>
                                            </p:txEl>
                                          </p:spTgt>
                                        </p:tgtEl>
                                      </p:cBhvr>
                                    </p:animEffect>
                                    <p:anim calcmode="lin" valueType="num">
                                      <p:cBhvr>
                                        <p:cTn id="27" dur="1000" fill="hold"/>
                                        <p:tgtEl>
                                          <p:spTgt spid="1638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638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6387">
                                            <p:txEl>
                                              <p:pRg st="5" end="5"/>
                                            </p:txEl>
                                          </p:spTgt>
                                        </p:tgtEl>
                                        <p:attrNameLst>
                                          <p:attrName>style.visibility</p:attrName>
                                        </p:attrNameLst>
                                      </p:cBhvr>
                                      <p:to>
                                        <p:strVal val="visible"/>
                                      </p:to>
                                    </p:set>
                                    <p:animEffect transition="in" filter="fade">
                                      <p:cBhvr>
                                        <p:cTn id="33" dur="1000"/>
                                        <p:tgtEl>
                                          <p:spTgt spid="16387">
                                            <p:txEl>
                                              <p:pRg st="5" end="5"/>
                                            </p:txEl>
                                          </p:spTgt>
                                        </p:tgtEl>
                                      </p:cBhvr>
                                    </p:animEffect>
                                    <p:anim calcmode="lin" valueType="num">
                                      <p:cBhvr>
                                        <p:cTn id="34"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1638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16387">
                                            <p:txEl>
                                              <p:pRg st="6" end="6"/>
                                            </p:txEl>
                                          </p:spTgt>
                                        </p:tgtEl>
                                        <p:attrNameLst>
                                          <p:attrName>style.visibility</p:attrName>
                                        </p:attrNameLst>
                                      </p:cBhvr>
                                      <p:to>
                                        <p:strVal val="visible"/>
                                      </p:to>
                                    </p:set>
                                    <p:animEffect transition="in" filter="fade">
                                      <p:cBhvr>
                                        <p:cTn id="40" dur="1000"/>
                                        <p:tgtEl>
                                          <p:spTgt spid="16387">
                                            <p:txEl>
                                              <p:pRg st="6" end="6"/>
                                            </p:txEl>
                                          </p:spTgt>
                                        </p:tgtEl>
                                      </p:cBhvr>
                                    </p:animEffect>
                                    <p:anim calcmode="lin" valueType="num">
                                      <p:cBhvr>
                                        <p:cTn id="41"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1638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6387">
                                            <p:txEl>
                                              <p:pRg st="7" end="7"/>
                                            </p:txEl>
                                          </p:spTgt>
                                        </p:tgtEl>
                                        <p:attrNameLst>
                                          <p:attrName>style.visibility</p:attrName>
                                        </p:attrNameLst>
                                      </p:cBhvr>
                                      <p:to>
                                        <p:strVal val="visible"/>
                                      </p:to>
                                    </p:set>
                                    <p:animEffect transition="in" filter="fade">
                                      <p:cBhvr>
                                        <p:cTn id="47" dur="1000"/>
                                        <p:tgtEl>
                                          <p:spTgt spid="16387">
                                            <p:txEl>
                                              <p:pRg st="7" end="7"/>
                                            </p:txEl>
                                          </p:spTgt>
                                        </p:tgtEl>
                                      </p:cBhvr>
                                    </p:animEffect>
                                    <p:anim calcmode="lin" valueType="num">
                                      <p:cBhvr>
                                        <p:cTn id="48"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1638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57149" y="0"/>
            <a:ext cx="6260905" cy="572644"/>
          </a:xfrm>
        </p:spPr>
        <p:txBody>
          <a:bodyPr>
            <a:normAutofit fontScale="90000"/>
          </a:bodyPr>
          <a:lstStyle/>
          <a:p>
            <a:pPr eaLnBrk="1" hangingPunct="1">
              <a:defRPr/>
            </a:pPr>
            <a:r>
              <a:rPr lang="en-US" sz="3600" b="1" dirty="0" smtClean="0">
                <a:effectLst>
                  <a:outerShdw blurRad="38100" dist="38100" dir="2700000" algn="tl">
                    <a:srgbClr val="C0C0C0"/>
                  </a:outerShdw>
                </a:effectLst>
                <a:latin typeface="Nyala" pitchFamily="2" charset="0"/>
              </a:rPr>
              <a:t>Example 2</a:t>
            </a:r>
            <a:endParaRPr lang="en-US" sz="3600" b="1" dirty="0">
              <a:effectLst>
                <a:outerShdw blurRad="38100" dist="38100" dir="2700000" algn="tl">
                  <a:srgbClr val="C0C0C0"/>
                </a:outerShdw>
              </a:effectLst>
              <a:latin typeface="Nyala" pitchFamily="2" charset="0"/>
            </a:endParaRPr>
          </a:p>
        </p:txBody>
      </p:sp>
      <p:sp>
        <p:nvSpPr>
          <p:cNvPr id="86019" name="Text Box 3"/>
          <p:cNvSpPr txBox="1">
            <a:spLocks noChangeArrowheads="1"/>
          </p:cNvSpPr>
          <p:nvPr/>
        </p:nvSpPr>
        <p:spPr bwMode="auto">
          <a:xfrm>
            <a:off x="238656" y="2508838"/>
            <a:ext cx="6209731"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buClr>
                <a:schemeClr val="hlink"/>
              </a:buClr>
              <a:buSzPct val="110000"/>
              <a:buFont typeface="Wingdings" pitchFamily="2" charset="2"/>
              <a:buNone/>
            </a:pPr>
            <a:r>
              <a:rPr lang="en-US" altLang="en-US" sz="1800" dirty="0" smtClean="0">
                <a:latin typeface="Nyala" pitchFamily="2" charset="0"/>
                <a:cs typeface="Times New Roman" pitchFamily="18" charset="0"/>
                <a:sym typeface="Symbol" pitchFamily="18" charset="2"/>
              </a:rPr>
              <a:t>From: </a:t>
            </a:r>
            <a:r>
              <a:rPr lang="en-US" altLang="en-US" sz="1800" dirty="0">
                <a:latin typeface="Nyala" pitchFamily="2" charset="0"/>
                <a:cs typeface="Times New Roman" pitchFamily="18" charset="0"/>
                <a:sym typeface="Symbol" pitchFamily="18" charset="2"/>
              </a:rPr>
              <a:t>	</a:t>
            </a:r>
          </a:p>
          <a:p>
            <a:pPr>
              <a:buClr>
                <a:schemeClr val="hlink"/>
              </a:buClr>
              <a:buSzPct val="110000"/>
            </a:pPr>
            <a:r>
              <a:rPr lang="en-US" altLang="en-US" sz="1800" dirty="0">
                <a:latin typeface="Nyala" pitchFamily="2" charset="0"/>
                <a:cs typeface="Times New Roman" pitchFamily="18" charset="0"/>
                <a:sym typeface="Symbol" pitchFamily="18" charset="2"/>
              </a:rPr>
              <a:t>	</a:t>
            </a:r>
            <a:r>
              <a:rPr lang="en-US" altLang="en-US" sz="1800" dirty="0">
                <a:latin typeface="Nyala" pitchFamily="2" charset="0"/>
              </a:rPr>
              <a:t>Engine-Starts </a:t>
            </a:r>
            <a:r>
              <a:rPr lang="en-US" sz="1800" b="1" dirty="0">
                <a:latin typeface="Nyala" pitchFamily="2" charset="0"/>
                <a:sym typeface="Symbol" pitchFamily="18" charset="2"/>
              </a:rPr>
              <a:t></a:t>
            </a:r>
            <a:r>
              <a:rPr lang="en-US" altLang="en-US" sz="1800" dirty="0">
                <a:latin typeface="Nyala" pitchFamily="2" charset="0"/>
              </a:rPr>
              <a:t> Car-OK, </a:t>
            </a:r>
            <a:r>
              <a:rPr lang="en-US" altLang="en-US" sz="1800" b="1" dirty="0">
                <a:latin typeface="Nyala" pitchFamily="2" charset="0"/>
                <a:cs typeface="Times New Roman" pitchFamily="18" charset="0"/>
                <a:sym typeface="Symbol" pitchFamily="18" charset="2"/>
              </a:rPr>
              <a:t> </a:t>
            </a:r>
            <a:r>
              <a:rPr lang="en-US" altLang="en-US" sz="1800" dirty="0">
                <a:latin typeface="Nyala" pitchFamily="2" charset="0"/>
              </a:rPr>
              <a:t>Car-OK </a:t>
            </a:r>
            <a:r>
              <a:rPr lang="en-US" altLang="en-US" sz="1800" b="1" dirty="0">
                <a:latin typeface="Nyala" pitchFamily="2" charset="0"/>
                <a:cs typeface="Times New Roman" pitchFamily="18" charset="0"/>
                <a:sym typeface="Symbol" pitchFamily="18" charset="2"/>
              </a:rPr>
              <a:t> </a:t>
            </a:r>
            <a:r>
              <a:rPr lang="en-US" altLang="en-US" sz="1800" dirty="0">
                <a:latin typeface="Nyala" pitchFamily="2" charset="0"/>
                <a:cs typeface="Times New Roman" pitchFamily="18" charset="0"/>
                <a:sym typeface="Symbol" pitchFamily="18" charset="2"/>
              </a:rPr>
              <a:t>Flat-Tire</a:t>
            </a:r>
            <a:endParaRPr lang="en-US" altLang="en-US" sz="1800" dirty="0">
              <a:latin typeface="Nyala" pitchFamily="2" charset="0"/>
            </a:endParaRPr>
          </a:p>
          <a:p>
            <a:pPr>
              <a:buClr>
                <a:schemeClr val="hlink"/>
              </a:buClr>
              <a:buSzPct val="110000"/>
            </a:pPr>
            <a:r>
              <a:rPr lang="en-US" altLang="en-US" sz="1800" dirty="0">
                <a:latin typeface="Nyala" pitchFamily="2" charset="0"/>
              </a:rPr>
              <a:t>	 Infer: Engine-Starts</a:t>
            </a:r>
            <a:r>
              <a:rPr lang="en-US" altLang="en-US" sz="1800" dirty="0">
                <a:latin typeface="Nyala" pitchFamily="2" charset="0"/>
                <a:cs typeface="Times New Roman" pitchFamily="18" charset="0"/>
                <a:sym typeface="Symbol" pitchFamily="18" charset="2"/>
              </a:rPr>
              <a:t> </a:t>
            </a:r>
            <a:r>
              <a:rPr lang="en-US" altLang="en-US" sz="1800" b="1" dirty="0">
                <a:latin typeface="Nyala" pitchFamily="2" charset="0"/>
                <a:cs typeface="Times New Roman" pitchFamily="18" charset="0"/>
                <a:sym typeface="Symbol" pitchFamily="18" charset="2"/>
              </a:rPr>
              <a:t> </a:t>
            </a:r>
            <a:r>
              <a:rPr lang="en-US" altLang="en-US" sz="1800" dirty="0">
                <a:latin typeface="Nyala" pitchFamily="2" charset="0"/>
                <a:cs typeface="Times New Roman" pitchFamily="18" charset="0"/>
                <a:sym typeface="Symbol" pitchFamily="18" charset="2"/>
              </a:rPr>
              <a:t>Flat-Tire</a:t>
            </a:r>
            <a:r>
              <a:rPr lang="en-US" altLang="en-US" sz="1800" dirty="0">
                <a:latin typeface="Nyala" pitchFamily="2" charset="0"/>
              </a:rPr>
              <a:t> </a:t>
            </a:r>
          </a:p>
        </p:txBody>
      </p:sp>
      <p:sp>
        <p:nvSpPr>
          <p:cNvPr id="86020" name="Text Box 4"/>
          <p:cNvSpPr txBox="1">
            <a:spLocks noChangeArrowheads="1"/>
          </p:cNvSpPr>
          <p:nvPr/>
        </p:nvSpPr>
        <p:spPr bwMode="auto">
          <a:xfrm>
            <a:off x="619694" y="4078931"/>
            <a:ext cx="6209731" cy="9233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buClr>
                <a:schemeClr val="hlink"/>
              </a:buClr>
              <a:buSzPct val="110000"/>
            </a:pPr>
            <a:r>
              <a:rPr lang="en-US" altLang="en-US" sz="1800" dirty="0">
                <a:solidFill>
                  <a:schemeClr val="accent2"/>
                </a:solidFill>
                <a:latin typeface="Nyala" pitchFamily="2" charset="0"/>
                <a:cs typeface="Times New Roman" pitchFamily="18" charset="0"/>
                <a:sym typeface="Symbol" pitchFamily="18" charset="2"/>
              </a:rPr>
              <a:t>From</a:t>
            </a:r>
            <a:r>
              <a:rPr lang="en-US" altLang="en-US" sz="1800" dirty="0" smtClean="0">
                <a:solidFill>
                  <a:schemeClr val="accent2"/>
                </a:solidFill>
                <a:latin typeface="Nyala" pitchFamily="2" charset="0"/>
                <a:cs typeface="Times New Roman" pitchFamily="18" charset="0"/>
                <a:sym typeface="Symbol" pitchFamily="18" charset="2"/>
              </a:rPr>
              <a:t>: </a:t>
            </a:r>
          </a:p>
          <a:p>
            <a:pPr>
              <a:buClr>
                <a:schemeClr val="hlink"/>
              </a:buClr>
              <a:buSzPct val="110000"/>
            </a:pPr>
            <a:r>
              <a:rPr lang="en-US" altLang="en-US" sz="1800" dirty="0">
                <a:solidFill>
                  <a:schemeClr val="accent2"/>
                </a:solidFill>
                <a:latin typeface="Nyala" pitchFamily="2" charset="0"/>
                <a:cs typeface="Times New Roman" pitchFamily="18" charset="0"/>
                <a:sym typeface="Symbol" pitchFamily="18" charset="2"/>
              </a:rPr>
              <a:t>	</a:t>
            </a:r>
            <a:r>
              <a:rPr lang="en-US" altLang="en-US" sz="1800" dirty="0" smtClean="0">
                <a:solidFill>
                  <a:schemeClr val="accent2"/>
                </a:solidFill>
                <a:latin typeface="Nyala" pitchFamily="2" charset="0"/>
                <a:cs typeface="Times New Roman" pitchFamily="18" charset="0"/>
                <a:sym typeface="Symbol" pitchFamily="18" charset="2"/>
              </a:rPr>
              <a:t> </a:t>
            </a:r>
            <a:r>
              <a:rPr lang="en-US" altLang="en-US" sz="1800" dirty="0" smtClean="0">
                <a:solidFill>
                  <a:schemeClr val="accent2"/>
                </a:solidFill>
                <a:latin typeface="Nyala" pitchFamily="2" charset="0"/>
              </a:rPr>
              <a:t>Engine-Starts </a:t>
            </a:r>
            <a:r>
              <a:rPr lang="en-US" altLang="en-US" sz="1800" dirty="0">
                <a:solidFill>
                  <a:schemeClr val="accent2"/>
                </a:solidFill>
                <a:latin typeface="Nyala" pitchFamily="2" charset="0"/>
                <a:cs typeface="Times New Roman" pitchFamily="18" charset="0"/>
                <a:sym typeface="Symbol" pitchFamily="18" charset="2"/>
              </a:rPr>
              <a:t> </a:t>
            </a:r>
            <a:r>
              <a:rPr lang="en-US" altLang="en-US" sz="1800" dirty="0" smtClean="0">
                <a:solidFill>
                  <a:schemeClr val="accent2"/>
                </a:solidFill>
                <a:latin typeface="Nyala" pitchFamily="2" charset="0"/>
              </a:rPr>
              <a:t>Car-OK, Car-OK</a:t>
            </a:r>
            <a:r>
              <a:rPr lang="en-US" altLang="en-US" sz="1800" dirty="0">
                <a:solidFill>
                  <a:schemeClr val="accent2"/>
                </a:solidFill>
                <a:latin typeface="Nyala" pitchFamily="2" charset="0"/>
                <a:cs typeface="Times New Roman" pitchFamily="18" charset="0"/>
                <a:sym typeface="Symbol" pitchFamily="18" charset="2"/>
              </a:rPr>
              <a:t>  Flat-Tire</a:t>
            </a:r>
            <a:endParaRPr lang="en-US" altLang="en-US" sz="1800" dirty="0">
              <a:solidFill>
                <a:schemeClr val="accent2"/>
              </a:solidFill>
              <a:latin typeface="Nyala" pitchFamily="2" charset="0"/>
            </a:endParaRPr>
          </a:p>
          <a:p>
            <a:pPr>
              <a:buClr>
                <a:schemeClr val="hlink"/>
              </a:buClr>
              <a:buSzPct val="110000"/>
            </a:pPr>
            <a:r>
              <a:rPr lang="en-US" altLang="en-US" sz="1800" dirty="0" smtClean="0">
                <a:solidFill>
                  <a:schemeClr val="accent2"/>
                </a:solidFill>
                <a:latin typeface="Nyala" pitchFamily="2" charset="0"/>
              </a:rPr>
              <a:t>Infer</a:t>
            </a:r>
            <a:r>
              <a:rPr lang="en-US" altLang="en-US" sz="1800" dirty="0">
                <a:solidFill>
                  <a:schemeClr val="accent2"/>
                </a:solidFill>
                <a:latin typeface="Nyala" pitchFamily="2" charset="0"/>
              </a:rPr>
              <a:t>:</a:t>
            </a:r>
            <a:r>
              <a:rPr lang="en-US" altLang="en-US" sz="1800" dirty="0">
                <a:solidFill>
                  <a:schemeClr val="accent2"/>
                </a:solidFill>
                <a:latin typeface="Nyala" pitchFamily="2" charset="0"/>
                <a:cs typeface="Times New Roman" pitchFamily="18" charset="0"/>
                <a:sym typeface="Symbol" pitchFamily="18" charset="2"/>
              </a:rPr>
              <a:t>	</a:t>
            </a:r>
            <a:r>
              <a:rPr lang="en-US" altLang="en-US" sz="1800" dirty="0">
                <a:solidFill>
                  <a:schemeClr val="accent2"/>
                </a:solidFill>
                <a:latin typeface="Nyala" pitchFamily="2" charset="0"/>
              </a:rPr>
              <a:t> Engine-Starts </a:t>
            </a:r>
            <a:r>
              <a:rPr lang="en-US" altLang="en-US" sz="1800" dirty="0" smtClean="0">
                <a:solidFill>
                  <a:schemeClr val="accent2"/>
                </a:solidFill>
                <a:latin typeface="Nyala" pitchFamily="2" charset="0"/>
                <a:cs typeface="Times New Roman" pitchFamily="18" charset="0"/>
                <a:sym typeface="Symbol" pitchFamily="18" charset="2"/>
              </a:rPr>
              <a:t>Flat-Tire</a:t>
            </a:r>
            <a:endParaRPr lang="en-US" altLang="en-US" sz="1800" dirty="0">
              <a:solidFill>
                <a:schemeClr val="accent2"/>
              </a:solidFill>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50</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359253363"/>
              </p:ext>
            </p:extLst>
          </p:nvPr>
        </p:nvGraphicFramePr>
        <p:xfrm>
          <a:off x="374033" y="709684"/>
          <a:ext cx="6455392" cy="1140042"/>
        </p:xfrm>
        <a:graphic>
          <a:graphicData uri="http://schemas.openxmlformats.org/drawingml/2006/table">
            <a:tbl>
              <a:tblPr/>
              <a:tblGrid>
                <a:gridCol w="2617051"/>
                <a:gridCol w="1453917"/>
                <a:gridCol w="2384424"/>
              </a:tblGrid>
              <a:tr h="3685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Nyala" pitchFamily="2" charset="0"/>
                        </a:rPr>
                        <a:t>RULE</a:t>
                      </a:r>
                      <a:endParaRPr kumimoji="0" lang="en-US" sz="1500" b="0" i="0" u="none" strike="noStrike" cap="none" normalizeH="0" baseline="0" dirty="0">
                        <a:ln>
                          <a:noFill/>
                        </a:ln>
                        <a:solidFill>
                          <a:schemeClr val="tx1"/>
                        </a:solidFill>
                        <a:effectLst/>
                        <a:latin typeface="Nyala" pitchFamily="2" charset="0"/>
                      </a:endParaRP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Nyala" pitchFamily="2" charset="0"/>
                        </a:rPr>
                        <a:t>PREMISE</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smtClean="0">
                          <a:ln>
                            <a:noFill/>
                          </a:ln>
                          <a:solidFill>
                            <a:schemeClr val="tx1"/>
                          </a:solidFill>
                          <a:effectLst/>
                          <a:latin typeface="Nyala" pitchFamily="2" charset="0"/>
                        </a:rPr>
                        <a:t>CONCLUSION</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29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Resolution</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A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B,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B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C</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 A </a:t>
                      </a:r>
                      <a:r>
                        <a:rPr kumimoji="0" lang="en-US" sz="1500" b="1" i="0" u="none" strike="noStrike" cap="none" normalizeH="0" baseline="0" dirty="0">
                          <a:ln>
                            <a:noFill/>
                          </a:ln>
                          <a:solidFill>
                            <a:schemeClr val="tx1"/>
                          </a:solidFill>
                          <a:effectLst/>
                          <a:latin typeface="Nyala" pitchFamily="2" charset="0"/>
                          <a:sym typeface="Symbol" pitchFamily="18" charset="2"/>
                        </a:rPr>
                        <a:t></a:t>
                      </a:r>
                      <a:r>
                        <a:rPr kumimoji="0" lang="en-US" sz="1500" b="0" i="0" u="none" strike="noStrike" cap="none" normalizeH="0" baseline="0" dirty="0">
                          <a:ln>
                            <a:noFill/>
                          </a:ln>
                          <a:solidFill>
                            <a:schemeClr val="tx1"/>
                          </a:solidFill>
                          <a:effectLst/>
                          <a:latin typeface="Nyala" pitchFamily="2" charset="0"/>
                        </a:rPr>
                        <a:t> C</a:t>
                      </a: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85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Nyala" pitchFamily="2" charset="0"/>
                        </a:rPr>
                        <a:t>Hypothetical Syllogism</a:t>
                      </a:r>
                    </a:p>
                  </a:txBody>
                  <a:tcPr marL="85845" marR="85845" marT="34292" marB="342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Nyala" pitchFamily="2" charset="0"/>
                        </a:rPr>
                        <a:t>P</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Q</a:t>
                      </a:r>
                      <a:r>
                        <a:rPr kumimoji="0" lang="en-US" sz="1500" b="0" i="1" u="none" strike="noStrike" cap="none" normalizeH="0" baseline="0" dirty="0">
                          <a:ln>
                            <a:noFill/>
                          </a:ln>
                          <a:solidFill>
                            <a:schemeClr val="tx1"/>
                          </a:solidFill>
                          <a:effectLst/>
                          <a:latin typeface="Nyala" pitchFamily="2" charset="0"/>
                        </a:rPr>
                        <a:t>, Q</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R </a:t>
                      </a:r>
                      <a:r>
                        <a:rPr kumimoji="0" lang="en-US" sz="1500" b="0" i="0" u="none" strike="noStrike" cap="none" normalizeH="0" baseline="0" dirty="0">
                          <a:ln>
                            <a:noFill/>
                          </a:ln>
                          <a:solidFill>
                            <a:schemeClr val="tx1"/>
                          </a:solidFill>
                          <a:effectLst/>
                          <a:latin typeface="Nyala" pitchFamily="2" charset="0"/>
                          <a:sym typeface="Symbol" pitchFamily="18" charset="2"/>
                        </a:rPr>
                        <a:t> </a:t>
                      </a:r>
                    </a:p>
                  </a:txBody>
                  <a:tcPr marL="85845" marR="85845" marT="34292" marB="342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500" b="0" i="1" u="none" strike="noStrike" cap="none" normalizeH="0" baseline="0" dirty="0">
                          <a:ln>
                            <a:noFill/>
                          </a:ln>
                          <a:solidFill>
                            <a:schemeClr val="tx1"/>
                          </a:solidFill>
                          <a:effectLst/>
                          <a:latin typeface="Nyala" pitchFamily="2" charset="0"/>
                        </a:rPr>
                        <a:t>P</a:t>
                      </a:r>
                      <a:r>
                        <a:rPr kumimoji="0" lang="en-US" sz="1500" b="0" i="0" u="none" strike="noStrike" cap="none" normalizeH="0" baseline="0" dirty="0">
                          <a:ln>
                            <a:noFill/>
                          </a:ln>
                          <a:solidFill>
                            <a:schemeClr val="tx1"/>
                          </a:solidFill>
                          <a:effectLst/>
                          <a:latin typeface="Nyala" pitchFamily="2" charset="0"/>
                          <a:sym typeface="Symbol" pitchFamily="18" charset="2"/>
                        </a:rPr>
                        <a:t></a:t>
                      </a:r>
                      <a:r>
                        <a:rPr kumimoji="0" lang="en-US" sz="1500" b="0" i="1" u="none" strike="noStrike" cap="none" normalizeH="0" baseline="0" dirty="0">
                          <a:ln>
                            <a:noFill/>
                          </a:ln>
                          <a:solidFill>
                            <a:schemeClr val="tx1"/>
                          </a:solidFill>
                          <a:effectLst/>
                          <a:latin typeface="Nyala" pitchFamily="2" charset="0"/>
                          <a:sym typeface="Symbol" pitchFamily="18" charset="2"/>
                        </a:rPr>
                        <a:t>R</a:t>
                      </a:r>
                      <a:endParaRPr kumimoji="0" lang="en-US" sz="1500" b="0" i="0" u="none" strike="noStrike" cap="none" normalizeH="0" baseline="0" dirty="0">
                        <a:ln>
                          <a:noFill/>
                        </a:ln>
                        <a:solidFill>
                          <a:schemeClr val="tx1"/>
                        </a:solidFill>
                        <a:effectLst/>
                        <a:latin typeface="Nyala" pitchFamily="2" charset="0"/>
                      </a:endParaRPr>
                    </a:p>
                  </a:txBody>
                  <a:tcPr marL="85845" marR="85845" marT="34292" marB="342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 name="Rectangle 4"/>
          <p:cNvSpPr/>
          <p:nvPr/>
        </p:nvSpPr>
        <p:spPr>
          <a:xfrm>
            <a:off x="2189200" y="3709167"/>
            <a:ext cx="2308645" cy="400110"/>
          </a:xfrm>
          <a:prstGeom prst="rect">
            <a:avLst/>
          </a:prstGeom>
        </p:spPr>
        <p:txBody>
          <a:bodyPr wrap="none">
            <a:spAutoFit/>
          </a:bodyPr>
          <a:lstStyle/>
          <a:p>
            <a:pPr>
              <a:buClr>
                <a:schemeClr val="hlink"/>
              </a:buClr>
              <a:buSzPct val="110000"/>
            </a:pPr>
            <a:r>
              <a:rPr lang="en-US" altLang="en-US" sz="2000" b="1" dirty="0">
                <a:solidFill>
                  <a:schemeClr val="accent2"/>
                </a:solidFill>
                <a:latin typeface="Nyala" pitchFamily="2" charset="0"/>
                <a:cs typeface="Times New Roman" pitchFamily="18" charset="0"/>
                <a:sym typeface="Symbol" pitchFamily="18" charset="2"/>
              </a:rPr>
              <a:t>Hypothetical syllogism</a:t>
            </a:r>
          </a:p>
        </p:txBody>
      </p:sp>
      <p:sp>
        <p:nvSpPr>
          <p:cNvPr id="6" name="Rectangle 5"/>
          <p:cNvSpPr/>
          <p:nvPr/>
        </p:nvSpPr>
        <p:spPr>
          <a:xfrm>
            <a:off x="619540" y="1985618"/>
            <a:ext cx="1569660" cy="523220"/>
          </a:xfrm>
          <a:prstGeom prst="rect">
            <a:avLst/>
          </a:prstGeom>
        </p:spPr>
        <p:txBody>
          <a:bodyPr wrap="none">
            <a:spAutoFit/>
          </a:bodyPr>
          <a:lstStyle/>
          <a:p>
            <a:pPr>
              <a:buClr>
                <a:schemeClr val="hlink"/>
              </a:buClr>
              <a:buSzPct val="110000"/>
            </a:pPr>
            <a:r>
              <a:rPr lang="en-US" altLang="en-US" sz="2800" b="1" dirty="0">
                <a:latin typeface="Nyala" pitchFamily="2" charset="0"/>
                <a:cs typeface="Times New Roman" pitchFamily="18" charset="0"/>
                <a:sym typeface="Symbol" pitchFamily="18" charset="2"/>
              </a:rPr>
              <a:t>Resolution</a:t>
            </a:r>
          </a:p>
        </p:txBody>
      </p:sp>
      <p:sp>
        <p:nvSpPr>
          <p:cNvPr id="9" name="Rectangle 8"/>
          <p:cNvSpPr/>
          <p:nvPr/>
        </p:nvSpPr>
        <p:spPr>
          <a:xfrm>
            <a:off x="0" y="1982948"/>
            <a:ext cx="6730409" cy="923330"/>
          </a:xfrm>
          <a:prstGeom prst="rect">
            <a:avLst/>
          </a:prstGeom>
        </p:spPr>
        <p:txBody>
          <a:bodyPr wrap="square">
            <a:spAutoFit/>
          </a:bodyPr>
          <a:lstStyle/>
          <a:p>
            <a:pPr algn="r"/>
            <a:r>
              <a:rPr lang="en-US" dirty="0" smtClean="0">
                <a:solidFill>
                  <a:srgbClr val="FF0000"/>
                </a:solidFill>
                <a:latin typeface="Nyala" pitchFamily="2" charset="0"/>
              </a:rPr>
              <a:t>                   </a:t>
            </a:r>
            <a:r>
              <a:rPr lang="en-US" b="1" dirty="0" smtClean="0">
                <a:solidFill>
                  <a:srgbClr val="FF0000"/>
                </a:solidFill>
                <a:latin typeface="Nyala" pitchFamily="2" charset="0"/>
              </a:rPr>
              <a:t>Keys -</a:t>
            </a:r>
            <a:r>
              <a:rPr lang="en-US" dirty="0" smtClean="0">
                <a:solidFill>
                  <a:srgbClr val="FF0000"/>
                </a:solidFill>
                <a:latin typeface="Nyala" pitchFamily="2" charset="0"/>
              </a:rPr>
              <a:t> A: Engine-Starts, </a:t>
            </a:r>
            <a:r>
              <a:rPr lang="en-US" dirty="0">
                <a:solidFill>
                  <a:srgbClr val="FF0000"/>
                </a:solidFill>
                <a:latin typeface="Nyala" pitchFamily="2" charset="0"/>
              </a:rPr>
              <a:t>B: </a:t>
            </a:r>
            <a:r>
              <a:rPr lang="en-US" altLang="en-US" dirty="0">
                <a:solidFill>
                  <a:srgbClr val="FF0000"/>
                </a:solidFill>
                <a:latin typeface="Nyala" pitchFamily="2" charset="0"/>
              </a:rPr>
              <a:t>Car-OK , C:Flat-Tire</a:t>
            </a:r>
          </a:p>
          <a:p>
            <a:pPr algn="r"/>
            <a:endParaRPr lang="en-US" altLang="en-US" dirty="0">
              <a:solidFill>
                <a:srgbClr val="FF0000"/>
              </a:solidFill>
              <a:latin typeface="Nyala" pitchFamily="2" charset="0"/>
            </a:endParaRPr>
          </a:p>
          <a:p>
            <a:endParaRPr lang="en-US" dirty="0" smtClean="0">
              <a:latin typeface="Nyala" pitchFamily="2" charset="0"/>
            </a:endParaRPr>
          </a:p>
        </p:txBody>
      </p:sp>
    </p:spTree>
    <p:extLst>
      <p:ext uri="{BB962C8B-B14F-4D97-AF65-F5344CB8AC3E}">
        <p14:creationId xmlns:p14="http://schemas.microsoft.com/office/powerpoint/2010/main" val="443506736"/>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6019"/>
                                        </p:tgtEl>
                                        <p:attrNameLst>
                                          <p:attrName>style.visibility</p:attrName>
                                        </p:attrNameLst>
                                      </p:cBhvr>
                                      <p:to>
                                        <p:strVal val="visible"/>
                                      </p:to>
                                    </p:set>
                                    <p:animEffect transition="in" filter="randombar(horizontal)">
                                      <p:cBhvr>
                                        <p:cTn id="12" dur="500"/>
                                        <p:tgtEl>
                                          <p:spTgt spid="8601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randombar(horizontal)">
                                      <p:cBhvr>
                                        <p:cTn id="22" dur="500"/>
                                        <p:tgtEl>
                                          <p:spTgt spid="86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animBg="1"/>
      <p:bldP spid="86020"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Autofit/>
          </a:bodyPr>
          <a:lstStyle/>
          <a:p>
            <a:pPr eaLnBrk="1" hangingPunct="1">
              <a:defRPr/>
            </a:pPr>
            <a:r>
              <a:rPr lang="en-US" sz="4000" b="1" dirty="0">
                <a:latin typeface="Nyala" pitchFamily="2" charset="0"/>
              </a:rPr>
              <a:t>Formal Proofs</a:t>
            </a:r>
            <a:r>
              <a:rPr lang="en-US" b="1" dirty="0">
                <a:latin typeface="Nyala" pitchFamily="2" charset="0"/>
              </a:rPr>
              <a:t> </a:t>
            </a:r>
          </a:p>
        </p:txBody>
      </p:sp>
      <p:sp>
        <p:nvSpPr>
          <p:cNvPr id="88067" name="Rectangle 3"/>
          <p:cNvSpPr>
            <a:spLocks noGrp="1"/>
          </p:cNvSpPr>
          <p:nvPr>
            <p:ph idx="1"/>
          </p:nvPr>
        </p:nvSpPr>
        <p:spPr>
          <a:xfrm>
            <a:off x="0" y="1280536"/>
            <a:ext cx="9144000" cy="3758603"/>
          </a:xfrm>
        </p:spPr>
        <p:txBody>
          <a:bodyPr>
            <a:normAutofit fontScale="92500" lnSpcReduction="10000"/>
          </a:bodyPr>
          <a:lstStyle/>
          <a:p>
            <a:pPr marL="114300" indent="-114300" eaLnBrk="1" hangingPunct="1">
              <a:lnSpc>
                <a:spcPct val="90000"/>
              </a:lnSpc>
              <a:tabLst>
                <a:tab pos="2114550" algn="l"/>
                <a:tab pos="4514850" algn="l"/>
              </a:tabLst>
            </a:pPr>
            <a:r>
              <a:rPr lang="en-US" altLang="en-US" dirty="0" smtClean="0">
                <a:latin typeface="Nyala" pitchFamily="2" charset="0"/>
              </a:rPr>
              <a:t>A </a:t>
            </a:r>
            <a:r>
              <a:rPr lang="en-US" altLang="en-US" b="1" dirty="0" smtClean="0">
                <a:latin typeface="Nyala" pitchFamily="2" charset="0"/>
              </a:rPr>
              <a:t>proof</a:t>
            </a:r>
            <a:r>
              <a:rPr lang="en-US" altLang="en-US" dirty="0" smtClean="0">
                <a:latin typeface="Nyala" pitchFamily="2" charset="0"/>
              </a:rPr>
              <a:t> is a sequence of steps followed to generate sentences, where each sentence is:</a:t>
            </a:r>
          </a:p>
          <a:p>
            <a:pPr marL="628650" lvl="1" indent="-342900" eaLnBrk="1" hangingPunct="1">
              <a:lnSpc>
                <a:spcPct val="90000"/>
              </a:lnSpc>
              <a:buFont typeface="Wingdings" pitchFamily="2" charset="2"/>
              <a:buChar char="F"/>
              <a:tabLst>
                <a:tab pos="2114550" algn="l"/>
                <a:tab pos="4514850" algn="l"/>
              </a:tabLst>
            </a:pPr>
            <a:r>
              <a:rPr lang="en-US" altLang="en-US" sz="2000" dirty="0" smtClean="0">
                <a:latin typeface="Nyala" pitchFamily="2" charset="0"/>
              </a:rPr>
              <a:t>Either a </a:t>
            </a:r>
            <a:r>
              <a:rPr lang="en-US" altLang="en-US" sz="2000" dirty="0" smtClean="0">
                <a:solidFill>
                  <a:srgbClr val="FF0000"/>
                </a:solidFill>
                <a:latin typeface="Nyala" pitchFamily="2" charset="0"/>
              </a:rPr>
              <a:t>premise </a:t>
            </a:r>
            <a:r>
              <a:rPr lang="en-US" altLang="en-US" sz="2000" dirty="0" smtClean="0">
                <a:latin typeface="Nyala" pitchFamily="2" charset="0"/>
              </a:rPr>
              <a:t>or a </a:t>
            </a:r>
            <a:r>
              <a:rPr lang="en-US" altLang="en-US" sz="2000" dirty="0" smtClean="0">
                <a:solidFill>
                  <a:srgbClr val="FF0000"/>
                </a:solidFill>
                <a:latin typeface="Nyala" pitchFamily="2" charset="0"/>
              </a:rPr>
              <a:t>sentence/formula</a:t>
            </a:r>
            <a:r>
              <a:rPr lang="en-US" altLang="en-US" sz="2000" dirty="0" smtClean="0">
                <a:latin typeface="Nyala" pitchFamily="2" charset="0"/>
              </a:rPr>
              <a:t> derived from earlier </a:t>
            </a:r>
            <a:r>
              <a:rPr lang="en-US" altLang="en-US" sz="2000" dirty="0" smtClean="0">
                <a:solidFill>
                  <a:srgbClr val="FF0000"/>
                </a:solidFill>
                <a:latin typeface="Nyala" pitchFamily="2" charset="0"/>
              </a:rPr>
              <a:t>sentences</a:t>
            </a:r>
            <a:r>
              <a:rPr lang="en-US" altLang="en-US" sz="2000" dirty="0" smtClean="0">
                <a:latin typeface="Nyala" pitchFamily="2" charset="0"/>
              </a:rPr>
              <a:t> (of the proof) using some of the rules of inference. </a:t>
            </a:r>
          </a:p>
          <a:p>
            <a:pPr marL="628650" lvl="1" indent="-342900" eaLnBrk="1" hangingPunct="1">
              <a:lnSpc>
                <a:spcPct val="90000"/>
              </a:lnSpc>
              <a:buFont typeface="Wingdings" pitchFamily="2" charset="2"/>
              <a:buChar char="F"/>
              <a:tabLst>
                <a:tab pos="2114550" algn="l"/>
                <a:tab pos="4514850" algn="l"/>
              </a:tabLst>
            </a:pPr>
            <a:r>
              <a:rPr lang="en-US" altLang="en-US" sz="2000" dirty="0" smtClean="0">
                <a:latin typeface="Nyala" pitchFamily="2" charset="0"/>
              </a:rPr>
              <a:t>The last step of the proof should deduce the formula (also called goal or query) that we want to prove.</a:t>
            </a:r>
          </a:p>
          <a:p>
            <a:pPr marL="1601788" lvl="4" indent="-233363" eaLnBrk="1" hangingPunct="1">
              <a:lnSpc>
                <a:spcPct val="90000"/>
              </a:lnSpc>
              <a:tabLst>
                <a:tab pos="2114550" algn="l"/>
                <a:tab pos="4514850" algn="l"/>
              </a:tabLst>
            </a:pPr>
            <a:endParaRPr lang="en-US" altLang="en-US" sz="700" dirty="0" smtClean="0">
              <a:latin typeface="Nyala" pitchFamily="2" charset="0"/>
            </a:endParaRPr>
          </a:p>
          <a:p>
            <a:pPr marL="114300" indent="-114300" eaLnBrk="1" hangingPunct="1">
              <a:lnSpc>
                <a:spcPct val="90000"/>
              </a:lnSpc>
              <a:buFontTx/>
              <a:buNone/>
              <a:tabLst>
                <a:tab pos="2114550" algn="l"/>
                <a:tab pos="4514850" algn="l"/>
              </a:tabLst>
            </a:pPr>
            <a:r>
              <a:rPr lang="en-US" altLang="en-US" b="1" dirty="0" smtClean="0">
                <a:latin typeface="Nyala" pitchFamily="2" charset="0"/>
              </a:rPr>
              <a:t>Example:</a:t>
            </a:r>
            <a:r>
              <a:rPr lang="en-US" altLang="en-US" dirty="0" smtClean="0">
                <a:latin typeface="Nyala" pitchFamily="2" charset="0"/>
              </a:rPr>
              <a:t> The “</a:t>
            </a:r>
            <a:r>
              <a:rPr lang="en-US" altLang="en-US" b="1" dirty="0" smtClean="0">
                <a:latin typeface="Nyala" pitchFamily="2" charset="0"/>
              </a:rPr>
              <a:t>weather problem</a:t>
            </a:r>
            <a:r>
              <a:rPr lang="en-US" altLang="en-US" dirty="0" smtClean="0">
                <a:latin typeface="Nyala" pitchFamily="2" charset="0"/>
              </a:rPr>
              <a:t>”. Proof whether it is raining or not. </a:t>
            </a:r>
          </a:p>
          <a:p>
            <a:pPr marL="628650" lvl="1" indent="-342900" eaLnBrk="1" hangingPunct="1">
              <a:lnSpc>
                <a:spcPct val="90000"/>
              </a:lnSpc>
              <a:buFont typeface="Wingdings" pitchFamily="2" charset="2"/>
              <a:buChar char="F"/>
              <a:tabLst>
                <a:tab pos="2114550" algn="l"/>
                <a:tab pos="4514850" algn="l"/>
              </a:tabLst>
            </a:pPr>
            <a:r>
              <a:rPr lang="en-US" altLang="en-US" sz="2000" dirty="0" smtClean="0">
                <a:latin typeface="Nyala" pitchFamily="2" charset="0"/>
              </a:rPr>
              <a:t> Can you proof using tree representation?</a:t>
            </a:r>
          </a:p>
          <a:p>
            <a:pPr marL="400050" lvl="1" indent="-114300" eaLnBrk="1" hangingPunct="1">
              <a:lnSpc>
                <a:spcPct val="90000"/>
              </a:lnSpc>
              <a:buFontTx/>
              <a:buNone/>
              <a:tabLst>
                <a:tab pos="2114550" algn="l"/>
                <a:tab pos="4514850" algn="l"/>
              </a:tabLst>
            </a:pPr>
            <a:r>
              <a:rPr lang="en-US" altLang="en-US" sz="2000" dirty="0" smtClean="0">
                <a:latin typeface="Nyala" pitchFamily="2" charset="0"/>
              </a:rPr>
              <a:t>1 Q	Premise		 “It is humid”</a:t>
            </a:r>
          </a:p>
          <a:p>
            <a:pPr marL="400050" lvl="1" indent="-114300" eaLnBrk="1" hangingPunct="1">
              <a:lnSpc>
                <a:spcPct val="90000"/>
              </a:lnSpc>
              <a:buFontTx/>
              <a:buNone/>
              <a:tabLst>
                <a:tab pos="2114550" algn="l"/>
                <a:tab pos="4514850" algn="l"/>
              </a:tabLst>
            </a:pPr>
            <a:r>
              <a:rPr lang="en-US" altLang="en-US" sz="2000" dirty="0" smtClean="0">
                <a:latin typeface="Nyala" pitchFamily="2" charset="0"/>
              </a:rPr>
              <a:t>2 Q </a:t>
            </a:r>
            <a:r>
              <a:rPr lang="en-US" altLang="en-US" sz="2000" dirty="0" smtClean="0">
                <a:latin typeface="Nyala" pitchFamily="2" charset="0"/>
                <a:sym typeface="Wingdings" pitchFamily="2" charset="2"/>
              </a:rPr>
              <a:t> P</a:t>
            </a:r>
            <a:r>
              <a:rPr lang="en-US" altLang="en-US" sz="2000" dirty="0" smtClean="0">
                <a:latin typeface="Nyala" pitchFamily="2" charset="0"/>
              </a:rPr>
              <a:t> 	Premise		 “If it is humid, it is hot”</a:t>
            </a:r>
          </a:p>
          <a:p>
            <a:pPr marL="400050" lvl="1" indent="-114300" eaLnBrk="1" hangingPunct="1">
              <a:lnSpc>
                <a:spcPct val="90000"/>
              </a:lnSpc>
              <a:buFontTx/>
              <a:buNone/>
              <a:tabLst>
                <a:tab pos="2114550" algn="l"/>
                <a:tab pos="4514850" algn="l"/>
              </a:tabLst>
            </a:pPr>
            <a:r>
              <a:rPr lang="en-US" altLang="en-US" sz="2000" dirty="0" smtClean="0">
                <a:latin typeface="Nyala" pitchFamily="2" charset="0"/>
              </a:rPr>
              <a:t>3 (P</a:t>
            </a:r>
            <a:r>
              <a:rPr lang="en-US" altLang="en-US" sz="1800" b="1" dirty="0" smtClean="0">
                <a:latin typeface="Nyala" pitchFamily="2" charset="0"/>
                <a:sym typeface="Symbol" pitchFamily="18" charset="2"/>
              </a:rPr>
              <a:t></a:t>
            </a:r>
            <a:r>
              <a:rPr lang="en-US" altLang="en-US" sz="2000" dirty="0" smtClean="0">
                <a:latin typeface="Nyala" pitchFamily="2" charset="0"/>
              </a:rPr>
              <a:t>Q) </a:t>
            </a:r>
            <a:r>
              <a:rPr lang="en-US" altLang="en-US" sz="2000" dirty="0" smtClean="0">
                <a:latin typeface="Nyala" pitchFamily="2" charset="0"/>
                <a:sym typeface="Wingdings" pitchFamily="2" charset="2"/>
              </a:rPr>
              <a:t></a:t>
            </a:r>
            <a:r>
              <a:rPr lang="en-US" altLang="en-US" sz="2000" dirty="0" smtClean="0">
                <a:latin typeface="Nyala" pitchFamily="2" charset="0"/>
              </a:rPr>
              <a:t> R        </a:t>
            </a:r>
            <a:r>
              <a:rPr lang="en-US" altLang="en-US" sz="1800" dirty="0" smtClean="0">
                <a:latin typeface="Nyala" pitchFamily="2" charset="0"/>
              </a:rPr>
              <a:t>Premise</a:t>
            </a:r>
            <a:r>
              <a:rPr lang="en-US" altLang="en-US" sz="2000" dirty="0" smtClean="0">
                <a:latin typeface="Nyala" pitchFamily="2" charset="0"/>
              </a:rPr>
              <a:t>	 “If it’s hot &amp; humid, it’s raining”</a:t>
            </a:r>
          </a:p>
        </p:txBody>
      </p:sp>
      <p:sp>
        <p:nvSpPr>
          <p:cNvPr id="2" name="Slide Number Placeholder 1"/>
          <p:cNvSpPr>
            <a:spLocks noGrp="1"/>
          </p:cNvSpPr>
          <p:nvPr>
            <p:ph type="sldNum" sz="quarter" idx="12"/>
          </p:nvPr>
        </p:nvSpPr>
        <p:spPr/>
        <p:txBody>
          <a:bodyPr/>
          <a:lstStyle/>
          <a:p>
            <a:fld id="{B82CCC60-E8CD-4174-8B1A-7DF615B22EEF}" type="slidenum">
              <a:rPr lang="en-US" smtClean="0"/>
              <a:pPr/>
              <a:t>51</a:t>
            </a:fld>
            <a:endParaRPr lang="en-US"/>
          </a:p>
        </p:txBody>
      </p:sp>
    </p:spTree>
    <p:extLst>
      <p:ext uri="{BB962C8B-B14F-4D97-AF65-F5344CB8AC3E}">
        <p14:creationId xmlns:p14="http://schemas.microsoft.com/office/powerpoint/2010/main" val="2847490797"/>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GB" sz="4400" dirty="0" smtClean="0">
                <a:latin typeface="Nyala" pitchFamily="2" charset="0"/>
              </a:rPr>
              <a:t>Cont..</a:t>
            </a:r>
            <a:endParaRPr lang="en-GB" sz="4400" dirty="0">
              <a:latin typeface="Nyala" pitchFamily="2" charset="0"/>
            </a:endParaRPr>
          </a:p>
        </p:txBody>
      </p:sp>
      <p:sp>
        <p:nvSpPr>
          <p:cNvPr id="3" name="Content Placeholder 2"/>
          <p:cNvSpPr>
            <a:spLocks noGrp="1"/>
          </p:cNvSpPr>
          <p:nvPr>
            <p:ph sz="quarter" idx="1"/>
          </p:nvPr>
        </p:nvSpPr>
        <p:spPr>
          <a:xfrm>
            <a:off x="228600" y="1200150"/>
            <a:ext cx="8686800" cy="3655219"/>
          </a:xfrm>
        </p:spPr>
        <p:txBody>
          <a:bodyPr/>
          <a:lstStyle/>
          <a:p>
            <a:pPr>
              <a:lnSpc>
                <a:spcPct val="90000"/>
              </a:lnSpc>
              <a:tabLst>
                <a:tab pos="2114550" algn="l"/>
                <a:tab pos="4514850" algn="l"/>
              </a:tabLst>
              <a:defRPr/>
            </a:pPr>
            <a:r>
              <a:rPr lang="en-US" b="1" dirty="0">
                <a:latin typeface="Nyala" pitchFamily="2" charset="0"/>
              </a:rPr>
              <a:t>Example:</a:t>
            </a:r>
            <a:r>
              <a:rPr lang="en-US" dirty="0">
                <a:latin typeface="Nyala" pitchFamily="2" charset="0"/>
              </a:rPr>
              <a:t> The “</a:t>
            </a:r>
            <a:r>
              <a:rPr lang="en-US" b="1" dirty="0">
                <a:latin typeface="Nyala" pitchFamily="2" charset="0"/>
              </a:rPr>
              <a:t>weather problem</a:t>
            </a:r>
            <a:r>
              <a:rPr lang="en-US" dirty="0">
                <a:latin typeface="Nyala" pitchFamily="2" charset="0"/>
              </a:rPr>
              <a:t>”. Proof whether it is raining or not. </a:t>
            </a:r>
          </a:p>
          <a:p>
            <a:pPr marL="628650" lvl="1" indent="-342900" eaLnBrk="1" hangingPunct="1">
              <a:lnSpc>
                <a:spcPct val="90000"/>
              </a:lnSpc>
              <a:buFont typeface="Wingdings" pitchFamily="2" charset="2"/>
              <a:buChar char="T"/>
              <a:tabLst>
                <a:tab pos="2114550" algn="l"/>
                <a:tab pos="4514850" algn="l"/>
              </a:tabLst>
              <a:defRPr/>
            </a:pPr>
            <a:r>
              <a:rPr lang="en-US" sz="2000" dirty="0">
                <a:latin typeface="Nyala" pitchFamily="2" charset="0"/>
              </a:rPr>
              <a:t> Can you proof using tree representation</a:t>
            </a:r>
            <a:r>
              <a:rPr lang="en-US" sz="2000" dirty="0" smtClean="0">
                <a:latin typeface="Nyala" pitchFamily="2" charset="0"/>
              </a:rPr>
              <a:t>?</a:t>
            </a:r>
          </a:p>
          <a:p>
            <a:pPr marL="285750" lvl="1" indent="0">
              <a:lnSpc>
                <a:spcPct val="90000"/>
              </a:lnSpc>
              <a:buNone/>
              <a:tabLst>
                <a:tab pos="2114550" algn="l"/>
                <a:tab pos="4514850" algn="l"/>
              </a:tabLst>
              <a:defRPr/>
            </a:pPr>
            <a:r>
              <a:rPr lang="en-US" sz="1600" dirty="0" smtClean="0">
                <a:latin typeface="Nyala" pitchFamily="2" charset="0"/>
              </a:rPr>
              <a:t>   (Hint: apply inference rules like </a:t>
            </a:r>
            <a:r>
              <a:rPr lang="en-US" sz="1600" dirty="0">
                <a:latin typeface="Nyala" pitchFamily="2" charset="0"/>
              </a:rPr>
              <a:t>Modus </a:t>
            </a:r>
            <a:r>
              <a:rPr lang="en-US" sz="1600" dirty="0" smtClean="0">
                <a:latin typeface="Nyala" pitchFamily="2" charset="0"/>
              </a:rPr>
              <a:t>Ponens, </a:t>
            </a:r>
            <a:r>
              <a:rPr lang="en-US" sz="1600" dirty="0">
                <a:latin typeface="Nyala" pitchFamily="2" charset="0"/>
              </a:rPr>
              <a:t>And </a:t>
            </a:r>
            <a:r>
              <a:rPr lang="en-US" sz="1600" dirty="0" smtClean="0">
                <a:latin typeface="Nyala" pitchFamily="2" charset="0"/>
              </a:rPr>
              <a:t>Introduction)</a:t>
            </a:r>
            <a:endParaRPr lang="en-US" sz="1600" dirty="0">
              <a:latin typeface="Nyala" pitchFamily="2" charset="0"/>
            </a:endParaRPr>
          </a:p>
          <a:p>
            <a:pPr marL="400050" lvl="1" indent="-114300" eaLnBrk="1" hangingPunct="1">
              <a:lnSpc>
                <a:spcPct val="90000"/>
              </a:lnSpc>
              <a:buFontTx/>
              <a:buNone/>
              <a:tabLst>
                <a:tab pos="2114550" algn="l"/>
                <a:tab pos="4514850" algn="l"/>
              </a:tabLst>
              <a:defRPr/>
            </a:pPr>
            <a:r>
              <a:rPr lang="en-US" sz="2000" dirty="0">
                <a:latin typeface="Nyala" pitchFamily="2" charset="0"/>
              </a:rPr>
              <a:t>1 Q	Premise		 “It is humid”</a:t>
            </a:r>
          </a:p>
          <a:p>
            <a:pPr marL="400050" lvl="1" indent="-114300" eaLnBrk="1" hangingPunct="1">
              <a:lnSpc>
                <a:spcPct val="90000"/>
              </a:lnSpc>
              <a:buFontTx/>
              <a:buNone/>
              <a:tabLst>
                <a:tab pos="2114550" algn="l"/>
                <a:tab pos="4514850" algn="l"/>
              </a:tabLst>
              <a:defRPr/>
            </a:pPr>
            <a:r>
              <a:rPr lang="en-US" sz="2000" dirty="0">
                <a:latin typeface="Nyala" pitchFamily="2" charset="0"/>
              </a:rPr>
              <a:t>2 Q </a:t>
            </a:r>
            <a:r>
              <a:rPr lang="en-US" sz="2000" dirty="0">
                <a:latin typeface="Nyala" pitchFamily="2" charset="0"/>
                <a:sym typeface="Wingdings" pitchFamily="2" charset="2"/>
              </a:rPr>
              <a:t> P</a:t>
            </a:r>
            <a:r>
              <a:rPr lang="en-US" sz="2000" dirty="0">
                <a:latin typeface="Nyala" pitchFamily="2" charset="0"/>
              </a:rPr>
              <a:t> 	Premise		 “If it is humid, it is hot”</a:t>
            </a:r>
          </a:p>
          <a:p>
            <a:pPr marL="400050" lvl="1" indent="-114300" eaLnBrk="1" hangingPunct="1">
              <a:lnSpc>
                <a:spcPct val="90000"/>
              </a:lnSpc>
              <a:buFontTx/>
              <a:buNone/>
              <a:tabLst>
                <a:tab pos="2114550" algn="l"/>
                <a:tab pos="4514850" algn="l"/>
              </a:tabLst>
              <a:defRPr/>
            </a:pPr>
            <a:r>
              <a:rPr lang="en-US" sz="2000" dirty="0">
                <a:latin typeface="Nyala" pitchFamily="2" charset="0"/>
              </a:rPr>
              <a:t>3 P 	</a:t>
            </a:r>
            <a:r>
              <a:rPr lang="en-US" sz="1800" dirty="0">
                <a:latin typeface="Nyala" pitchFamily="2" charset="0"/>
              </a:rPr>
              <a:t>Modus Ponens(1,2)</a:t>
            </a:r>
            <a:r>
              <a:rPr lang="en-US" sz="2000" dirty="0">
                <a:latin typeface="Nyala" pitchFamily="2" charset="0"/>
              </a:rPr>
              <a:t>	 “It is hot”</a:t>
            </a:r>
          </a:p>
          <a:p>
            <a:pPr marL="400050" lvl="1" indent="-114300" eaLnBrk="1" hangingPunct="1">
              <a:lnSpc>
                <a:spcPct val="90000"/>
              </a:lnSpc>
              <a:buFontTx/>
              <a:buNone/>
              <a:tabLst>
                <a:tab pos="2114550" algn="l"/>
                <a:tab pos="4514850" algn="l"/>
              </a:tabLst>
              <a:defRPr/>
            </a:pPr>
            <a:r>
              <a:rPr lang="en-US" sz="2000" dirty="0">
                <a:latin typeface="Nyala" pitchFamily="2" charset="0"/>
              </a:rPr>
              <a:t>4 (P</a:t>
            </a:r>
            <a:r>
              <a:rPr lang="en-US" sz="1800" b="1" dirty="0">
                <a:latin typeface="Nyala" pitchFamily="2" charset="0"/>
                <a:sym typeface="Symbol" pitchFamily="18" charset="2"/>
              </a:rPr>
              <a:t></a:t>
            </a:r>
            <a:r>
              <a:rPr lang="en-US" sz="2000" dirty="0">
                <a:latin typeface="Nyala" pitchFamily="2" charset="0"/>
              </a:rPr>
              <a:t>Q) </a:t>
            </a:r>
            <a:r>
              <a:rPr lang="en-US" sz="2000" dirty="0">
                <a:latin typeface="Nyala" pitchFamily="2" charset="0"/>
                <a:sym typeface="Wingdings" pitchFamily="2" charset="2"/>
              </a:rPr>
              <a:t></a:t>
            </a:r>
            <a:r>
              <a:rPr lang="en-US" sz="2000" dirty="0">
                <a:latin typeface="Nyala" pitchFamily="2" charset="0"/>
              </a:rPr>
              <a:t> R      </a:t>
            </a:r>
            <a:r>
              <a:rPr lang="en-US" sz="1800" dirty="0">
                <a:latin typeface="Nyala" pitchFamily="2" charset="0"/>
              </a:rPr>
              <a:t>Premise</a:t>
            </a:r>
            <a:r>
              <a:rPr lang="en-US" sz="2000" dirty="0">
                <a:latin typeface="Nyala" pitchFamily="2" charset="0"/>
              </a:rPr>
              <a:t>	 “If it’s hot &amp; humid, it’s raining”</a:t>
            </a:r>
          </a:p>
          <a:p>
            <a:pPr marL="400050" lvl="1" indent="-114300" eaLnBrk="1" hangingPunct="1">
              <a:lnSpc>
                <a:spcPct val="90000"/>
              </a:lnSpc>
              <a:buFontTx/>
              <a:buNone/>
              <a:tabLst>
                <a:tab pos="2114550" algn="l"/>
                <a:tab pos="4514850" algn="l"/>
              </a:tabLst>
              <a:defRPr/>
            </a:pPr>
            <a:r>
              <a:rPr lang="en-US" sz="2000" dirty="0">
                <a:latin typeface="Nyala" pitchFamily="2" charset="0"/>
              </a:rPr>
              <a:t>5 P</a:t>
            </a:r>
            <a:r>
              <a:rPr lang="en-US" sz="1800" b="1" dirty="0">
                <a:latin typeface="Nyala" pitchFamily="2" charset="0"/>
                <a:sym typeface="Symbol" pitchFamily="18" charset="2"/>
              </a:rPr>
              <a:t></a:t>
            </a:r>
            <a:r>
              <a:rPr lang="en-US" sz="2000" dirty="0">
                <a:latin typeface="Nyala" pitchFamily="2" charset="0"/>
              </a:rPr>
              <a:t>Q 	</a:t>
            </a:r>
            <a:r>
              <a:rPr lang="en-US" sz="1800" dirty="0">
                <a:latin typeface="Nyala" pitchFamily="2" charset="0"/>
              </a:rPr>
              <a:t>And Introduction(1,2)</a:t>
            </a:r>
            <a:r>
              <a:rPr lang="en-US" sz="2000" dirty="0">
                <a:latin typeface="Nyala" pitchFamily="2" charset="0"/>
              </a:rPr>
              <a:t> 	 “It is hot and humid”</a:t>
            </a:r>
          </a:p>
          <a:p>
            <a:pPr marL="400050" lvl="1" indent="-114300" eaLnBrk="1" hangingPunct="1">
              <a:lnSpc>
                <a:spcPct val="90000"/>
              </a:lnSpc>
              <a:buFontTx/>
              <a:buNone/>
              <a:tabLst>
                <a:tab pos="2114550" algn="l"/>
                <a:tab pos="4514850" algn="l"/>
              </a:tabLst>
              <a:defRPr/>
            </a:pPr>
            <a:r>
              <a:rPr lang="en-US" sz="2000" dirty="0">
                <a:latin typeface="Nyala" pitchFamily="2" charset="0"/>
              </a:rPr>
              <a:t>6 R 	</a:t>
            </a:r>
            <a:r>
              <a:rPr lang="en-US" sz="1800" dirty="0">
                <a:latin typeface="Nyala" pitchFamily="2" charset="0"/>
              </a:rPr>
              <a:t>Modus Ponens(4,5)</a:t>
            </a:r>
            <a:r>
              <a:rPr lang="en-US" sz="2000" dirty="0">
                <a:latin typeface="Nyala" pitchFamily="2" charset="0"/>
              </a:rPr>
              <a:t>	  “It is raining”</a:t>
            </a:r>
          </a:p>
          <a:p>
            <a:pPr>
              <a:defRPr/>
            </a:pPr>
            <a:endParaRPr lang="en-GB" dirty="0"/>
          </a:p>
        </p:txBody>
      </p:sp>
      <p:sp>
        <p:nvSpPr>
          <p:cNvPr id="90116"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fld id="{230A1841-79A2-4576-8B91-631E4899FBE9}" type="slidenum">
              <a:rPr lang="en-US" altLang="en-US" sz="1400">
                <a:solidFill>
                  <a:srgbClr val="FFFFFF"/>
                </a:solidFill>
                <a:latin typeface="Arial" charset="0"/>
              </a:rPr>
              <a:pPr/>
              <a:t>52</a:t>
            </a:fld>
            <a:endParaRPr lang="en-US" altLang="en-US" sz="1400">
              <a:solidFill>
                <a:srgbClr val="FFFFFF"/>
              </a:solidFill>
              <a:latin typeface="Arial" charset="0"/>
            </a:endParaRPr>
          </a:p>
        </p:txBody>
      </p:sp>
      <p:sp>
        <p:nvSpPr>
          <p:cNvPr id="4" name="Rectangle 3"/>
          <p:cNvSpPr/>
          <p:nvPr/>
        </p:nvSpPr>
        <p:spPr>
          <a:xfrm>
            <a:off x="7678353" y="1680093"/>
            <a:ext cx="1385316" cy="1200329"/>
          </a:xfrm>
          <a:prstGeom prst="rect">
            <a:avLst/>
          </a:prstGeom>
        </p:spPr>
        <p:txBody>
          <a:bodyPr wrap="none">
            <a:spAutoFit/>
          </a:bodyPr>
          <a:lstStyle/>
          <a:p>
            <a:r>
              <a:rPr lang="en-US" b="1" dirty="0" smtClean="0">
                <a:solidFill>
                  <a:srgbClr val="FF0000"/>
                </a:solidFill>
                <a:latin typeface="Nyala" pitchFamily="2" charset="0"/>
              </a:rPr>
              <a:t>Key:</a:t>
            </a:r>
          </a:p>
          <a:p>
            <a:r>
              <a:rPr lang="en-US" dirty="0" smtClean="0">
                <a:solidFill>
                  <a:srgbClr val="FF0000"/>
                </a:solidFill>
                <a:latin typeface="Nyala" pitchFamily="2" charset="0"/>
              </a:rPr>
              <a:t>Q: It </a:t>
            </a:r>
            <a:r>
              <a:rPr lang="en-US" dirty="0">
                <a:solidFill>
                  <a:srgbClr val="FF0000"/>
                </a:solidFill>
                <a:latin typeface="Nyala" pitchFamily="2" charset="0"/>
              </a:rPr>
              <a:t>is </a:t>
            </a:r>
            <a:r>
              <a:rPr lang="en-US" dirty="0" smtClean="0">
                <a:solidFill>
                  <a:srgbClr val="FF0000"/>
                </a:solidFill>
                <a:latin typeface="Nyala" pitchFamily="2" charset="0"/>
              </a:rPr>
              <a:t>humid</a:t>
            </a:r>
          </a:p>
          <a:p>
            <a:r>
              <a:rPr lang="en-US" dirty="0">
                <a:solidFill>
                  <a:srgbClr val="FF0000"/>
                </a:solidFill>
                <a:latin typeface="Nyala" pitchFamily="2" charset="0"/>
              </a:rPr>
              <a:t>P</a:t>
            </a:r>
            <a:r>
              <a:rPr lang="en-US" dirty="0" smtClean="0">
                <a:solidFill>
                  <a:srgbClr val="FF0000"/>
                </a:solidFill>
                <a:latin typeface="Nyala" pitchFamily="2" charset="0"/>
              </a:rPr>
              <a:t>: it </a:t>
            </a:r>
            <a:r>
              <a:rPr lang="en-US" dirty="0">
                <a:solidFill>
                  <a:srgbClr val="FF0000"/>
                </a:solidFill>
                <a:latin typeface="Nyala" pitchFamily="2" charset="0"/>
              </a:rPr>
              <a:t>is </a:t>
            </a:r>
            <a:r>
              <a:rPr lang="en-US" dirty="0" smtClean="0">
                <a:solidFill>
                  <a:srgbClr val="FF0000"/>
                </a:solidFill>
                <a:latin typeface="Nyala" pitchFamily="2" charset="0"/>
              </a:rPr>
              <a:t>hot</a:t>
            </a:r>
          </a:p>
          <a:p>
            <a:r>
              <a:rPr lang="en-US" dirty="0" smtClean="0">
                <a:solidFill>
                  <a:srgbClr val="FF0000"/>
                </a:solidFill>
                <a:latin typeface="Nyala" pitchFamily="2" charset="0"/>
              </a:rPr>
              <a:t>R:</a:t>
            </a:r>
            <a:r>
              <a:rPr lang="en-US" dirty="0">
                <a:solidFill>
                  <a:srgbClr val="FF0000"/>
                </a:solidFill>
                <a:latin typeface="Nyala" pitchFamily="2" charset="0"/>
              </a:rPr>
              <a:t> it’s raining</a:t>
            </a:r>
          </a:p>
        </p:txBody>
      </p:sp>
    </p:spTree>
    <p:extLst>
      <p:ext uri="{BB962C8B-B14F-4D97-AF65-F5344CB8AC3E}">
        <p14:creationId xmlns:p14="http://schemas.microsoft.com/office/powerpoint/2010/main" val="3406797429"/>
      </p:ext>
    </p:extLst>
  </p:cSld>
  <p:clrMapOvr>
    <a:masterClrMapping/>
  </p:clrMapOvr>
  <mc:AlternateContent xmlns:mc="http://schemas.openxmlformats.org/markup-compatibility/2006" xmlns:p14="http://schemas.microsoft.com/office/powerpoint/2010/main">
    <mc:Choice Requires="p14">
      <p:transition spd="slow" p14:dur="1600">
        <p14:prism dir="d"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pPr eaLnBrk="1" hangingPunct="1">
              <a:defRPr/>
            </a:pPr>
            <a:r>
              <a:rPr lang="en-US" dirty="0" smtClean="0">
                <a:latin typeface="Nyala" pitchFamily="2" charset="0"/>
              </a:rPr>
              <a:t>E</a:t>
            </a:r>
            <a:r>
              <a:rPr lang="en-US" sz="3600" dirty="0" smtClean="0">
                <a:latin typeface="Nyala" pitchFamily="2" charset="0"/>
              </a:rPr>
              <a:t>xamples 3</a:t>
            </a:r>
            <a:endParaRPr lang="en-US" sz="3600" dirty="0">
              <a:latin typeface="Nyala" pitchFamily="2" charset="0"/>
            </a:endParaRPr>
          </a:p>
        </p:txBody>
      </p:sp>
      <p:sp>
        <p:nvSpPr>
          <p:cNvPr id="100355" name="Rectangle 3"/>
          <p:cNvSpPr>
            <a:spLocks noGrp="1"/>
          </p:cNvSpPr>
          <p:nvPr>
            <p:ph idx="1"/>
          </p:nvPr>
        </p:nvSpPr>
        <p:spPr>
          <a:xfrm>
            <a:off x="0" y="1101870"/>
            <a:ext cx="6537278" cy="3879563"/>
          </a:xfrm>
        </p:spPr>
        <p:txBody>
          <a:bodyPr>
            <a:normAutofit fontScale="85000" lnSpcReduction="20000"/>
          </a:bodyPr>
          <a:lstStyle/>
          <a:p>
            <a:pPr marL="115888" indent="-115888" eaLnBrk="1" hangingPunct="1">
              <a:lnSpc>
                <a:spcPct val="80000"/>
              </a:lnSpc>
            </a:pPr>
            <a:r>
              <a:rPr lang="en-US" altLang="en-US" dirty="0" smtClean="0">
                <a:latin typeface="Nyala" pitchFamily="2" charset="0"/>
                <a:cs typeface="Times New Roman" pitchFamily="18" charset="0"/>
              </a:rPr>
              <a:t> Represent the following problem and infer the third sentence from the first two:</a:t>
            </a:r>
            <a:r>
              <a:rPr lang="en-US" altLang="en-US" sz="2000" dirty="0" smtClean="0">
                <a:latin typeface="Nyala" pitchFamily="2" charset="0"/>
                <a:cs typeface="Times New Roman" pitchFamily="18" charset="0"/>
              </a:rPr>
              <a:t> </a:t>
            </a:r>
          </a:p>
          <a:p>
            <a:pPr marL="347663" lvl="1" indent="-117475" eaLnBrk="1" hangingPunct="1">
              <a:lnSpc>
                <a:spcPct val="80000"/>
              </a:lnSpc>
              <a:buFontTx/>
              <a:buNone/>
            </a:pPr>
            <a:r>
              <a:rPr lang="en-US" altLang="en-US" sz="2000" dirty="0" smtClean="0">
                <a:latin typeface="Nyala" pitchFamily="2" charset="0"/>
                <a:cs typeface="Times New Roman" pitchFamily="18" charset="0"/>
              </a:rPr>
              <a:t>		</a:t>
            </a:r>
            <a:r>
              <a:rPr lang="en-US" altLang="en-US" sz="2000" b="1" dirty="0" smtClean="0">
                <a:latin typeface="Nyala" pitchFamily="2" charset="0"/>
                <a:cs typeface="Times New Roman" pitchFamily="18" charset="0"/>
              </a:rPr>
              <a:t>Every person is mortal. </a:t>
            </a:r>
          </a:p>
          <a:p>
            <a:pPr marL="347663" lvl="1" indent="-117475">
              <a:lnSpc>
                <a:spcPct val="80000"/>
              </a:lnSpc>
              <a:buNone/>
            </a:pPr>
            <a:r>
              <a:rPr lang="en-US" altLang="en-US" sz="2000" b="1" dirty="0" smtClean="0">
                <a:latin typeface="Nyala" pitchFamily="2" charset="0"/>
                <a:cs typeface="Times New Roman" pitchFamily="18" charset="0"/>
              </a:rPr>
              <a:t>		Socrates is a person. </a:t>
            </a:r>
          </a:p>
          <a:p>
            <a:pPr marL="347663" lvl="1" indent="-117475">
              <a:lnSpc>
                <a:spcPct val="80000"/>
              </a:lnSpc>
              <a:buNone/>
            </a:pPr>
            <a:r>
              <a:rPr lang="en-US" altLang="en-US" sz="2000" b="1" dirty="0" smtClean="0">
                <a:latin typeface="Nyala" pitchFamily="2" charset="0"/>
                <a:cs typeface="Times New Roman" pitchFamily="18" charset="0"/>
              </a:rPr>
              <a:t>		Therefore, Socrates is mortal.</a:t>
            </a:r>
            <a:r>
              <a:rPr lang="en-US" altLang="en-US" sz="1800" b="1" dirty="0" smtClean="0">
                <a:latin typeface="Nyala" pitchFamily="2" charset="0"/>
                <a:cs typeface="Times New Roman" pitchFamily="18" charset="0"/>
              </a:rPr>
              <a:t> </a:t>
            </a:r>
          </a:p>
          <a:p>
            <a:pPr marL="115888" indent="-115888" eaLnBrk="1" hangingPunct="1">
              <a:lnSpc>
                <a:spcPct val="80000"/>
              </a:lnSpc>
            </a:pPr>
            <a:r>
              <a:rPr lang="en-US" altLang="en-US" dirty="0" smtClean="0">
                <a:latin typeface="Nyala" pitchFamily="2" charset="0"/>
                <a:cs typeface="Times New Roman" pitchFamily="18" charset="0"/>
              </a:rPr>
              <a:t>In PL use propositional symbols to stand for </a:t>
            </a:r>
            <a:r>
              <a:rPr lang="en-US" altLang="en-US" b="1" dirty="0" smtClean="0">
                <a:latin typeface="Nyala" pitchFamily="2" charset="0"/>
                <a:cs typeface="Times New Roman" pitchFamily="18" charset="0"/>
              </a:rPr>
              <a:t>all or part of</a:t>
            </a:r>
            <a:r>
              <a:rPr lang="en-US" altLang="en-US" dirty="0" smtClean="0">
                <a:latin typeface="Nyala" pitchFamily="2" charset="0"/>
                <a:cs typeface="Times New Roman" pitchFamily="18" charset="0"/>
              </a:rPr>
              <a:t> each sentence. Hence, </a:t>
            </a:r>
          </a:p>
          <a:p>
            <a:pPr marL="573088" lvl="1" indent="-342900">
              <a:lnSpc>
                <a:spcPct val="80000"/>
              </a:lnSpc>
              <a:buFont typeface="Wingdings" pitchFamily="2" charset="2"/>
              <a:buChar char="§"/>
            </a:pPr>
            <a:r>
              <a:rPr lang="en-US" altLang="en-US" sz="2000" dirty="0" smtClean="0">
                <a:latin typeface="Nyala" pitchFamily="2" charset="0"/>
                <a:cs typeface="Times New Roman" pitchFamily="18" charset="0"/>
              </a:rPr>
              <a:t>P = “person”; M = “mortal”; S = </a:t>
            </a:r>
            <a:r>
              <a:rPr lang="en-US" altLang="en-US" sz="2000" dirty="0">
                <a:latin typeface="Nyala" pitchFamily="2" charset="0"/>
                <a:cs typeface="Times New Roman" pitchFamily="18" charset="0"/>
              </a:rPr>
              <a:t>“Socrates”</a:t>
            </a:r>
            <a:endParaRPr lang="en-US" altLang="en-US" sz="2000" dirty="0" smtClean="0">
              <a:latin typeface="Nyala" pitchFamily="2" charset="0"/>
              <a:cs typeface="Times New Roman" pitchFamily="18" charset="0"/>
            </a:endParaRPr>
          </a:p>
          <a:p>
            <a:pPr marL="573088" lvl="1" indent="-342900" eaLnBrk="1" hangingPunct="1">
              <a:lnSpc>
                <a:spcPct val="80000"/>
              </a:lnSpc>
              <a:buFont typeface="Wingdings" pitchFamily="2" charset="2"/>
              <a:buChar char="§"/>
            </a:pPr>
            <a:r>
              <a:rPr lang="en-US" altLang="en-US" sz="2000" dirty="0" smtClean="0">
                <a:latin typeface="Nyala" pitchFamily="2" charset="0"/>
                <a:cs typeface="Times New Roman" pitchFamily="18" charset="0"/>
              </a:rPr>
              <a:t>So the above sentences are represented as: </a:t>
            </a:r>
          </a:p>
          <a:p>
            <a:pPr marL="347663" lvl="1" indent="-117475" eaLnBrk="1" hangingPunct="1">
              <a:lnSpc>
                <a:spcPct val="80000"/>
              </a:lnSpc>
              <a:buFontTx/>
              <a:buNone/>
            </a:pPr>
            <a:r>
              <a:rPr lang="en-US" altLang="en-US" sz="2000" dirty="0" smtClean="0">
                <a:latin typeface="Nyala" pitchFamily="2" charset="0"/>
                <a:cs typeface="Times New Roman" pitchFamily="18" charset="0"/>
              </a:rPr>
              <a:t>		</a:t>
            </a:r>
            <a:r>
              <a:rPr lang="en-US" altLang="en-US" sz="2000" b="1" dirty="0" smtClean="0">
                <a:latin typeface="Nyala" pitchFamily="2" charset="0"/>
                <a:cs typeface="Times New Roman" pitchFamily="18" charset="0"/>
              </a:rPr>
              <a:t>P </a:t>
            </a:r>
            <a:r>
              <a:rPr lang="en-US" altLang="en-US" sz="2000" b="1" dirty="0" smtClean="0">
                <a:latin typeface="Nyala" pitchFamily="2" charset="0"/>
                <a:cs typeface="Times New Roman" pitchFamily="18" charset="0"/>
                <a:sym typeface="Symbol" pitchFamily="18" charset="2"/>
              </a:rPr>
              <a:t></a:t>
            </a:r>
            <a:r>
              <a:rPr lang="en-US" altLang="en-US" sz="2000" b="1" dirty="0" smtClean="0">
                <a:latin typeface="Nyala" pitchFamily="2" charset="0"/>
                <a:cs typeface="Times New Roman" pitchFamily="18" charset="0"/>
              </a:rPr>
              <a:t> M, S</a:t>
            </a:r>
            <a:r>
              <a:rPr lang="en-US" altLang="en-US" sz="2000" b="1" dirty="0" smtClean="0">
                <a:latin typeface="Nyala" pitchFamily="2" charset="0"/>
                <a:cs typeface="Times New Roman" pitchFamily="18" charset="0"/>
                <a:sym typeface="Symbol" pitchFamily="18" charset="2"/>
              </a:rPr>
              <a:t></a:t>
            </a:r>
            <a:r>
              <a:rPr lang="en-US" altLang="en-US" sz="2000" b="1" dirty="0" smtClean="0">
                <a:latin typeface="Nyala" pitchFamily="2" charset="0"/>
                <a:cs typeface="Times New Roman" pitchFamily="18" charset="0"/>
              </a:rPr>
              <a:t> P</a:t>
            </a:r>
            <a:r>
              <a:rPr lang="en-US" altLang="en-US" sz="2000" dirty="0" smtClean="0">
                <a:latin typeface="Nyala" pitchFamily="2" charset="0"/>
                <a:cs typeface="Times New Roman" pitchFamily="18" charset="0"/>
              </a:rPr>
              <a:t> (Hypothesis). We can infer:  </a:t>
            </a:r>
            <a:r>
              <a:rPr lang="en-US" altLang="en-US" sz="2000" b="1" dirty="0">
                <a:latin typeface="Nyala" pitchFamily="2" charset="0"/>
                <a:cs typeface="Times New Roman" pitchFamily="18" charset="0"/>
              </a:rPr>
              <a:t>S</a:t>
            </a:r>
            <a:r>
              <a:rPr lang="en-US" altLang="en-US" sz="2000" b="1" dirty="0" smtClean="0">
                <a:latin typeface="Nyala" pitchFamily="2" charset="0"/>
                <a:cs typeface="Times New Roman" pitchFamily="18" charset="0"/>
              </a:rPr>
              <a:t> </a:t>
            </a:r>
            <a:r>
              <a:rPr lang="en-US" altLang="en-US" sz="2000" b="1" dirty="0" smtClean="0">
                <a:latin typeface="Nyala" pitchFamily="2" charset="0"/>
                <a:cs typeface="Times New Roman" pitchFamily="18" charset="0"/>
                <a:sym typeface="Symbol" pitchFamily="18" charset="2"/>
              </a:rPr>
              <a:t></a:t>
            </a:r>
            <a:r>
              <a:rPr lang="en-US" altLang="en-US" sz="2000" b="1" dirty="0" smtClean="0">
                <a:latin typeface="Nyala" pitchFamily="2" charset="0"/>
                <a:cs typeface="Times New Roman" pitchFamily="18" charset="0"/>
              </a:rPr>
              <a:t> M</a:t>
            </a:r>
            <a:r>
              <a:rPr lang="en-US" altLang="en-US" sz="1800" dirty="0" smtClean="0">
                <a:latin typeface="Nyala" pitchFamily="2" charset="0"/>
                <a:cs typeface="Times New Roman" pitchFamily="18" charset="0"/>
              </a:rPr>
              <a:t> </a:t>
            </a:r>
          </a:p>
          <a:p>
            <a:pPr marL="115888" indent="-115888">
              <a:lnSpc>
                <a:spcPct val="80000"/>
              </a:lnSpc>
            </a:pPr>
            <a:r>
              <a:rPr lang="en-US" altLang="en-US" dirty="0" smtClean="0">
                <a:latin typeface="Nyala" pitchFamily="2" charset="0"/>
                <a:cs typeface="Times New Roman" pitchFamily="18" charset="0"/>
              </a:rPr>
              <a:t>Although the third sentence is entailed by the first two, we need an explicit symbol, S, to represent an individual, </a:t>
            </a:r>
            <a:r>
              <a:rPr lang="en-US" altLang="en-US" dirty="0">
                <a:latin typeface="Nyala" pitchFamily="2" charset="0"/>
                <a:cs typeface="Times New Roman" pitchFamily="18" charset="0"/>
              </a:rPr>
              <a:t>Socrates, </a:t>
            </a:r>
            <a:r>
              <a:rPr lang="en-US" altLang="en-US" dirty="0" smtClean="0">
                <a:latin typeface="Nyala" pitchFamily="2" charset="0"/>
                <a:cs typeface="Times New Roman" pitchFamily="18" charset="0"/>
              </a:rPr>
              <a:t>who is a member of the classes “person” and “mortal.”</a:t>
            </a:r>
          </a:p>
          <a:p>
            <a:pPr marL="573088" lvl="1" indent="-342900" eaLnBrk="1" hangingPunct="1">
              <a:lnSpc>
                <a:spcPct val="80000"/>
              </a:lnSpc>
              <a:buFont typeface="Wingdings" pitchFamily="2" charset="2"/>
              <a:buChar char="§"/>
            </a:pPr>
            <a:r>
              <a:rPr lang="en-US" altLang="en-US" sz="2000" dirty="0" smtClean="0">
                <a:latin typeface="Nyala" pitchFamily="2" charset="0"/>
                <a:cs typeface="Times New Roman" pitchFamily="18" charset="0"/>
              </a:rPr>
              <a:t>To represent other individuals we must introduce separate symbols for each one, which means for representing the fact that all individuals who are “people” are also "mortal.”</a:t>
            </a:r>
          </a:p>
        </p:txBody>
      </p:sp>
      <p:sp>
        <p:nvSpPr>
          <p:cNvPr id="2" name="Slide Number Placeholder 1"/>
          <p:cNvSpPr>
            <a:spLocks noGrp="1"/>
          </p:cNvSpPr>
          <p:nvPr>
            <p:ph type="sldNum" sz="quarter" idx="12"/>
          </p:nvPr>
        </p:nvSpPr>
        <p:spPr/>
        <p:txBody>
          <a:bodyPr/>
          <a:lstStyle/>
          <a:p>
            <a:fld id="{B82CCC60-E8CD-4174-8B1A-7DF615B22EEF}" type="slidenum">
              <a:rPr lang="en-US" smtClean="0"/>
              <a:pPr/>
              <a:t>53</a:t>
            </a:fld>
            <a:endParaRPr lang="en-US"/>
          </a:p>
        </p:txBody>
      </p:sp>
    </p:spTree>
    <p:extLst>
      <p:ext uri="{BB962C8B-B14F-4D97-AF65-F5344CB8AC3E}">
        <p14:creationId xmlns:p14="http://schemas.microsoft.com/office/powerpoint/2010/main" val="37852238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randombar(horizontal)">
                                      <p:cBhvr>
                                        <p:cTn id="7" dur="500"/>
                                        <p:tgtEl>
                                          <p:spTgt spid="10035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0355">
                                            <p:txEl>
                                              <p:pRg st="1" end="1"/>
                                            </p:txEl>
                                          </p:spTgt>
                                        </p:tgtEl>
                                        <p:attrNameLst>
                                          <p:attrName>style.visibility</p:attrName>
                                        </p:attrNameLst>
                                      </p:cBhvr>
                                      <p:to>
                                        <p:strVal val="visible"/>
                                      </p:to>
                                    </p:set>
                                    <p:animEffect transition="in" filter="randombar(horizontal)">
                                      <p:cBhvr>
                                        <p:cTn id="10" dur="500"/>
                                        <p:tgtEl>
                                          <p:spTgt spid="10035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0355">
                                            <p:txEl>
                                              <p:pRg st="2" end="2"/>
                                            </p:txEl>
                                          </p:spTgt>
                                        </p:tgtEl>
                                        <p:attrNameLst>
                                          <p:attrName>style.visibility</p:attrName>
                                        </p:attrNameLst>
                                      </p:cBhvr>
                                      <p:to>
                                        <p:strVal val="visible"/>
                                      </p:to>
                                    </p:set>
                                    <p:animEffect transition="in" filter="randombar(horizontal)">
                                      <p:cBhvr>
                                        <p:cTn id="13" dur="500"/>
                                        <p:tgtEl>
                                          <p:spTgt spid="100355">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00355">
                                            <p:txEl>
                                              <p:pRg st="3" end="3"/>
                                            </p:txEl>
                                          </p:spTgt>
                                        </p:tgtEl>
                                        <p:attrNameLst>
                                          <p:attrName>style.visibility</p:attrName>
                                        </p:attrNameLst>
                                      </p:cBhvr>
                                      <p:to>
                                        <p:strVal val="visible"/>
                                      </p:to>
                                    </p:set>
                                    <p:animEffect transition="in" filter="randombar(horizontal)">
                                      <p:cBhvr>
                                        <p:cTn id="16" dur="500"/>
                                        <p:tgtEl>
                                          <p:spTgt spid="10035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0355">
                                            <p:txEl>
                                              <p:pRg st="4" end="4"/>
                                            </p:txEl>
                                          </p:spTgt>
                                        </p:tgtEl>
                                        <p:attrNameLst>
                                          <p:attrName>style.visibility</p:attrName>
                                        </p:attrNameLst>
                                      </p:cBhvr>
                                      <p:to>
                                        <p:strVal val="visible"/>
                                      </p:to>
                                    </p:set>
                                    <p:animEffect transition="in" filter="randombar(horizontal)">
                                      <p:cBhvr>
                                        <p:cTn id="21" dur="500"/>
                                        <p:tgtEl>
                                          <p:spTgt spid="100355">
                                            <p:txEl>
                                              <p:pRg st="4" end="4"/>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100355">
                                            <p:txEl>
                                              <p:pRg st="5" end="5"/>
                                            </p:txEl>
                                          </p:spTgt>
                                        </p:tgtEl>
                                        <p:attrNameLst>
                                          <p:attrName>style.visibility</p:attrName>
                                        </p:attrNameLst>
                                      </p:cBhvr>
                                      <p:to>
                                        <p:strVal val="visible"/>
                                      </p:to>
                                    </p:set>
                                    <p:animEffect transition="in" filter="randombar(horizontal)">
                                      <p:cBhvr>
                                        <p:cTn id="24" dur="500"/>
                                        <p:tgtEl>
                                          <p:spTgt spid="100355">
                                            <p:txEl>
                                              <p:pRg st="5" end="5"/>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100355">
                                            <p:txEl>
                                              <p:pRg st="6" end="6"/>
                                            </p:txEl>
                                          </p:spTgt>
                                        </p:tgtEl>
                                        <p:attrNameLst>
                                          <p:attrName>style.visibility</p:attrName>
                                        </p:attrNameLst>
                                      </p:cBhvr>
                                      <p:to>
                                        <p:strVal val="visible"/>
                                      </p:to>
                                    </p:set>
                                    <p:animEffect transition="in" filter="randombar(horizontal)">
                                      <p:cBhvr>
                                        <p:cTn id="27" dur="500"/>
                                        <p:tgtEl>
                                          <p:spTgt spid="100355">
                                            <p:txEl>
                                              <p:pRg st="6" end="6"/>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00355">
                                            <p:txEl>
                                              <p:pRg st="7" end="7"/>
                                            </p:txEl>
                                          </p:spTgt>
                                        </p:tgtEl>
                                        <p:attrNameLst>
                                          <p:attrName>style.visibility</p:attrName>
                                        </p:attrNameLst>
                                      </p:cBhvr>
                                      <p:to>
                                        <p:strVal val="visible"/>
                                      </p:to>
                                    </p:set>
                                    <p:animEffect transition="in" filter="randombar(horizontal)">
                                      <p:cBhvr>
                                        <p:cTn id="30" dur="500"/>
                                        <p:tgtEl>
                                          <p:spTgt spid="10035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00355">
                                            <p:txEl>
                                              <p:pRg st="8" end="8"/>
                                            </p:txEl>
                                          </p:spTgt>
                                        </p:tgtEl>
                                        <p:attrNameLst>
                                          <p:attrName>style.visibility</p:attrName>
                                        </p:attrNameLst>
                                      </p:cBhvr>
                                      <p:to>
                                        <p:strVal val="visible"/>
                                      </p:to>
                                    </p:set>
                                    <p:animEffect transition="in" filter="randombar(horizontal)">
                                      <p:cBhvr>
                                        <p:cTn id="35" dur="500"/>
                                        <p:tgtEl>
                                          <p:spTgt spid="100355">
                                            <p:txEl>
                                              <p:pRg st="8" end="8"/>
                                            </p:txEl>
                                          </p:spTgt>
                                        </p:tgtEl>
                                      </p:cBhvr>
                                    </p:animEffect>
                                  </p:childTnLst>
                                </p:cTn>
                              </p:par>
                              <p:par>
                                <p:cTn id="36" presetID="14" presetClass="entr" presetSubtype="10" fill="hold" nodeType="withEffect">
                                  <p:stCondLst>
                                    <p:cond delay="0"/>
                                  </p:stCondLst>
                                  <p:childTnLst>
                                    <p:set>
                                      <p:cBhvr>
                                        <p:cTn id="37" dur="1" fill="hold">
                                          <p:stCondLst>
                                            <p:cond delay="0"/>
                                          </p:stCondLst>
                                        </p:cTn>
                                        <p:tgtEl>
                                          <p:spTgt spid="100355">
                                            <p:txEl>
                                              <p:pRg st="9" end="9"/>
                                            </p:txEl>
                                          </p:spTgt>
                                        </p:tgtEl>
                                        <p:attrNameLst>
                                          <p:attrName>style.visibility</p:attrName>
                                        </p:attrNameLst>
                                      </p:cBhvr>
                                      <p:to>
                                        <p:strVal val="visible"/>
                                      </p:to>
                                    </p:set>
                                    <p:animEffect transition="in" filter="randombar(horizontal)">
                                      <p:cBhvr>
                                        <p:cTn id="38" dur="500"/>
                                        <p:tgtEl>
                                          <p:spTgt spid="1003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60730" y="423940"/>
            <a:ext cx="8246070" cy="610821"/>
          </a:xfrm>
        </p:spPr>
        <p:txBody>
          <a:bodyPr>
            <a:normAutofit fontScale="90000"/>
          </a:bodyPr>
          <a:lstStyle/>
          <a:p>
            <a:pPr eaLnBrk="1" hangingPunct="1">
              <a:defRPr/>
            </a:pPr>
            <a:r>
              <a:rPr lang="en-US" sz="3600" b="1" dirty="0" smtClean="0">
                <a:latin typeface="Nyala" pitchFamily="2" charset="0"/>
              </a:rPr>
              <a:t>Activity!</a:t>
            </a:r>
            <a:endParaRPr lang="en-US" sz="3200" dirty="0">
              <a:latin typeface="Nyala" pitchFamily="2" charset="0"/>
            </a:endParaRPr>
          </a:p>
        </p:txBody>
      </p:sp>
      <p:sp>
        <p:nvSpPr>
          <p:cNvPr id="92163" name="Rectangle 3"/>
          <p:cNvSpPr>
            <a:spLocks noGrp="1"/>
          </p:cNvSpPr>
          <p:nvPr>
            <p:ph idx="1"/>
          </p:nvPr>
        </p:nvSpPr>
        <p:spPr>
          <a:xfrm>
            <a:off x="120974" y="1389865"/>
            <a:ext cx="5333528" cy="3512213"/>
          </a:xfrm>
        </p:spPr>
        <p:txBody>
          <a:bodyPr>
            <a:normAutofit lnSpcReduction="10000"/>
          </a:bodyPr>
          <a:lstStyle/>
          <a:p>
            <a:pPr eaLnBrk="1" hangingPunct="1">
              <a:lnSpc>
                <a:spcPct val="90000"/>
              </a:lnSpc>
            </a:pPr>
            <a:r>
              <a:rPr lang="en-US" altLang="en-US" sz="1800" dirty="0" smtClean="0">
                <a:latin typeface="Nyala" pitchFamily="2" charset="0"/>
              </a:rPr>
              <a:t>Construct formal proof of validity for the following problem:</a:t>
            </a:r>
          </a:p>
          <a:p>
            <a:pPr marL="231775" indent="-231775" eaLnBrk="1" hangingPunct="1">
              <a:lnSpc>
                <a:spcPct val="90000"/>
              </a:lnSpc>
              <a:buFontTx/>
              <a:buNone/>
            </a:pPr>
            <a:endParaRPr lang="en-US" altLang="en-US" sz="400" dirty="0" smtClean="0">
              <a:latin typeface="Nyala" pitchFamily="2" charset="0"/>
            </a:endParaRPr>
          </a:p>
          <a:p>
            <a:pPr eaLnBrk="1" hangingPunct="1">
              <a:lnSpc>
                <a:spcPct val="90000"/>
              </a:lnSpc>
              <a:buFont typeface="Wingdings" pitchFamily="2" charset="2"/>
              <a:buChar char="§"/>
            </a:pPr>
            <a:r>
              <a:rPr lang="en-US" altLang="en-US" sz="1800" dirty="0" smtClean="0">
                <a:latin typeface="Nyala" pitchFamily="2" charset="0"/>
              </a:rPr>
              <a:t>If the investigation continues, then new evidence is brought to light. If new evidence is brought to light, then several leading citizens are implicated. If several leading citizens are implicated, then the newspapers stop publicizing the case. If continuation of the investigation implies that the newspapers stop publicizing the case, then the bringing to light of new evidence implies that the investigation continues. The investigation does not continue. Therefore, new evidence is not brought to light. </a:t>
            </a:r>
          </a:p>
          <a:p>
            <a:pPr marL="231775" indent="-231775" eaLnBrk="1" hangingPunct="1">
              <a:lnSpc>
                <a:spcPct val="90000"/>
              </a:lnSpc>
              <a:buFontTx/>
              <a:buNone/>
            </a:pPr>
            <a:endParaRPr lang="en-US" altLang="en-US" sz="600" dirty="0" smtClean="0">
              <a:latin typeface="Nyala" pitchFamily="2" charset="0"/>
            </a:endParaRPr>
          </a:p>
          <a:p>
            <a:pPr eaLnBrk="1" hangingPunct="1">
              <a:lnSpc>
                <a:spcPct val="90000"/>
              </a:lnSpc>
            </a:pPr>
            <a:r>
              <a:rPr lang="en-US" altLang="en-US" sz="1800" dirty="0" smtClean="0">
                <a:latin typeface="Nyala" pitchFamily="2" charset="0"/>
              </a:rPr>
              <a:t>Represent using PL and proof the conclusion that “</a:t>
            </a:r>
            <a:r>
              <a:rPr lang="en-US" altLang="en-US" sz="1800" b="1" dirty="0" smtClean="0">
                <a:latin typeface="Nyala" pitchFamily="2" charset="0"/>
              </a:rPr>
              <a:t>new evidence is not brought to light</a:t>
            </a:r>
            <a:r>
              <a:rPr lang="en-US" altLang="en-US" sz="1800" dirty="0" smtClean="0">
                <a:latin typeface="Nyala" pitchFamily="2" charset="0"/>
              </a:rPr>
              <a:t>”.</a:t>
            </a:r>
          </a:p>
          <a:p>
            <a:pPr marL="231775" indent="-231775" eaLnBrk="1" hangingPunct="1">
              <a:lnSpc>
                <a:spcPct val="90000"/>
              </a:lnSpc>
            </a:pPr>
            <a:endParaRPr lang="en-US" altLang="en-US" sz="7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54</a:t>
            </a:fld>
            <a:endParaRPr lang="en-US"/>
          </a:p>
        </p:txBody>
      </p:sp>
      <p:sp>
        <p:nvSpPr>
          <p:cNvPr id="5" name="Rectangle 4"/>
          <p:cNvSpPr/>
          <p:nvPr/>
        </p:nvSpPr>
        <p:spPr>
          <a:xfrm>
            <a:off x="5241848" y="1360967"/>
            <a:ext cx="4051004" cy="2893100"/>
          </a:xfrm>
          <a:prstGeom prst="rect">
            <a:avLst/>
          </a:prstGeom>
        </p:spPr>
        <p:txBody>
          <a:bodyPr wrap="square">
            <a:spAutoFit/>
          </a:bodyPr>
          <a:lstStyle/>
          <a:p>
            <a:r>
              <a:rPr lang="en-US" sz="1400" dirty="0">
                <a:latin typeface="Nyala" pitchFamily="2" charset="0"/>
              </a:rPr>
              <a:t>Let's represent the statements using propositional logic:</a:t>
            </a:r>
          </a:p>
          <a:p>
            <a:pPr lvl="1">
              <a:buFont typeface="Wingdings 2" pitchFamily="18" charset="2"/>
              <a:buChar char="h"/>
            </a:pPr>
            <a:r>
              <a:rPr lang="en-US" sz="1400" dirty="0">
                <a:latin typeface="Nyala" pitchFamily="2" charset="0"/>
              </a:rPr>
              <a:t> P: The investigation continues</a:t>
            </a:r>
          </a:p>
          <a:p>
            <a:pPr lvl="1">
              <a:buFont typeface="Wingdings 2" pitchFamily="18" charset="2"/>
              <a:buChar char="h"/>
            </a:pPr>
            <a:r>
              <a:rPr lang="en-US" sz="1400" dirty="0">
                <a:latin typeface="Nyala" pitchFamily="2" charset="0"/>
              </a:rPr>
              <a:t>Q: New evidence is brought to light</a:t>
            </a:r>
          </a:p>
          <a:p>
            <a:pPr lvl="1">
              <a:buFont typeface="Wingdings 2" pitchFamily="18" charset="2"/>
              <a:buChar char="h"/>
            </a:pPr>
            <a:r>
              <a:rPr lang="en-US" sz="1400" dirty="0">
                <a:latin typeface="Nyala" pitchFamily="2" charset="0"/>
              </a:rPr>
              <a:t>R: Several leading citizens are implicated</a:t>
            </a:r>
          </a:p>
          <a:p>
            <a:pPr lvl="1">
              <a:buFont typeface="Wingdings 2" pitchFamily="18" charset="2"/>
              <a:buChar char="h"/>
            </a:pPr>
            <a:r>
              <a:rPr lang="en-US" sz="1400" dirty="0">
                <a:latin typeface="Nyala" pitchFamily="2" charset="0"/>
              </a:rPr>
              <a:t>S: The newspapers stop publicizing the case</a:t>
            </a:r>
          </a:p>
          <a:p>
            <a:r>
              <a:rPr lang="en-US" sz="1400" dirty="0">
                <a:latin typeface="Nyala" pitchFamily="2" charset="0"/>
              </a:rPr>
              <a:t>The given premises can be represented as:</a:t>
            </a:r>
          </a:p>
          <a:p>
            <a:pPr lvl="2">
              <a:buFont typeface="+mj-lt"/>
              <a:buAutoNum type="arabicPeriod"/>
            </a:pPr>
            <a:r>
              <a:rPr lang="en-US" sz="1400" dirty="0">
                <a:latin typeface="Nyala" pitchFamily="2" charset="0"/>
              </a:rPr>
              <a:t>P → Q</a:t>
            </a:r>
          </a:p>
          <a:p>
            <a:pPr lvl="2">
              <a:buFont typeface="+mj-lt"/>
              <a:buAutoNum type="arabicPeriod"/>
            </a:pPr>
            <a:r>
              <a:rPr lang="en-US" sz="1400" dirty="0">
                <a:latin typeface="Nyala" pitchFamily="2" charset="0"/>
              </a:rPr>
              <a:t>Q → R</a:t>
            </a:r>
          </a:p>
          <a:p>
            <a:pPr lvl="2">
              <a:buFont typeface="+mj-lt"/>
              <a:buAutoNum type="arabicPeriod"/>
            </a:pPr>
            <a:r>
              <a:rPr lang="en-US" sz="1400" dirty="0">
                <a:latin typeface="Nyala" pitchFamily="2" charset="0"/>
              </a:rPr>
              <a:t>R → S</a:t>
            </a:r>
          </a:p>
          <a:p>
            <a:pPr lvl="2">
              <a:buFont typeface="+mj-lt"/>
              <a:buAutoNum type="arabicPeriod"/>
            </a:pPr>
            <a:r>
              <a:rPr lang="en-US" sz="1400" dirty="0">
                <a:latin typeface="Nyala" pitchFamily="2" charset="0"/>
              </a:rPr>
              <a:t>(P → S) → (Q → P)</a:t>
            </a:r>
          </a:p>
          <a:p>
            <a:pPr lvl="2">
              <a:buFont typeface="+mj-lt"/>
              <a:buAutoNum type="arabicPeriod"/>
            </a:pPr>
            <a:r>
              <a:rPr lang="en-US" sz="1400" dirty="0">
                <a:latin typeface="Nyala" pitchFamily="2" charset="0"/>
              </a:rPr>
              <a:t>¬</a:t>
            </a:r>
            <a:r>
              <a:rPr lang="en-US" sz="1400" dirty="0" smtClean="0">
                <a:latin typeface="Nyala" pitchFamily="2" charset="0"/>
              </a:rPr>
              <a:t>P</a:t>
            </a:r>
            <a:endParaRPr lang="en-US" sz="1400" dirty="0">
              <a:latin typeface="Nyala" pitchFamily="2" charset="0"/>
            </a:endParaRPr>
          </a:p>
          <a:p>
            <a:pPr lvl="2"/>
            <a:r>
              <a:rPr lang="en-US" sz="1400" dirty="0" smtClean="0">
                <a:latin typeface="Nyala" pitchFamily="2" charset="0"/>
              </a:rPr>
              <a:t>Prove: ¬Q</a:t>
            </a:r>
            <a:endParaRPr lang="en-US" sz="1400" dirty="0">
              <a:latin typeface="Nyala" pitchFamily="2" charset="0"/>
            </a:endParaRPr>
          </a:p>
          <a:p>
            <a:pPr lvl="2"/>
            <a:endParaRPr lang="en-US" sz="1400" dirty="0">
              <a:latin typeface="Nyala" pitchFamily="2" charset="0"/>
            </a:endParaRPr>
          </a:p>
        </p:txBody>
      </p:sp>
    </p:spTree>
    <p:extLst>
      <p:ext uri="{BB962C8B-B14F-4D97-AF65-F5344CB8AC3E}">
        <p14:creationId xmlns:p14="http://schemas.microsoft.com/office/powerpoint/2010/main" val="1324837295"/>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2CCC60-E8CD-4174-8B1A-7DF615B22EEF}" type="slidenum">
              <a:rPr lang="en-US" smtClean="0"/>
              <a:pPr/>
              <a:t>55</a:t>
            </a:fld>
            <a:endParaRPr lang="en-US"/>
          </a:p>
        </p:txBody>
      </p:sp>
      <p:sp>
        <p:nvSpPr>
          <p:cNvPr id="7" name="Rectangle 6"/>
          <p:cNvSpPr/>
          <p:nvPr/>
        </p:nvSpPr>
        <p:spPr>
          <a:xfrm>
            <a:off x="0" y="0"/>
            <a:ext cx="4572000" cy="2893100"/>
          </a:xfrm>
          <a:prstGeom prst="rect">
            <a:avLst/>
          </a:prstGeom>
        </p:spPr>
        <p:txBody>
          <a:bodyPr>
            <a:spAutoFit/>
          </a:bodyPr>
          <a:lstStyle/>
          <a:p>
            <a:r>
              <a:rPr lang="en-US" sz="1400" dirty="0">
                <a:latin typeface="Nyala" pitchFamily="2" charset="0"/>
              </a:rPr>
              <a:t>Let's represent the statements using propositional logic:</a:t>
            </a:r>
          </a:p>
          <a:p>
            <a:pPr lvl="1">
              <a:buFont typeface="Wingdings 2" pitchFamily="18" charset="2"/>
              <a:buChar char="h"/>
            </a:pPr>
            <a:r>
              <a:rPr lang="en-US" sz="1400" dirty="0">
                <a:latin typeface="Nyala" pitchFamily="2" charset="0"/>
              </a:rPr>
              <a:t> P: The investigation continues</a:t>
            </a:r>
          </a:p>
          <a:p>
            <a:pPr lvl="1">
              <a:buFont typeface="Wingdings 2" pitchFamily="18" charset="2"/>
              <a:buChar char="h"/>
            </a:pPr>
            <a:r>
              <a:rPr lang="en-US" sz="1400" dirty="0">
                <a:latin typeface="Nyala" pitchFamily="2" charset="0"/>
              </a:rPr>
              <a:t>Q: New evidence is brought to light</a:t>
            </a:r>
          </a:p>
          <a:p>
            <a:pPr lvl="1">
              <a:buFont typeface="Wingdings 2" pitchFamily="18" charset="2"/>
              <a:buChar char="h"/>
            </a:pPr>
            <a:r>
              <a:rPr lang="en-US" sz="1400" dirty="0">
                <a:latin typeface="Nyala" pitchFamily="2" charset="0"/>
              </a:rPr>
              <a:t>R: Several leading citizens are implicated</a:t>
            </a:r>
          </a:p>
          <a:p>
            <a:pPr lvl="1">
              <a:buFont typeface="Wingdings 2" pitchFamily="18" charset="2"/>
              <a:buChar char="h"/>
            </a:pPr>
            <a:r>
              <a:rPr lang="en-US" sz="1400" dirty="0">
                <a:latin typeface="Nyala" pitchFamily="2" charset="0"/>
              </a:rPr>
              <a:t>S: The newspapers stop publicizing the case</a:t>
            </a:r>
          </a:p>
          <a:p>
            <a:r>
              <a:rPr lang="en-US" sz="1400" dirty="0">
                <a:latin typeface="Nyala" pitchFamily="2" charset="0"/>
              </a:rPr>
              <a:t>The given premises can be represented as:</a:t>
            </a:r>
          </a:p>
          <a:p>
            <a:pPr lvl="2">
              <a:buFont typeface="+mj-lt"/>
              <a:buAutoNum type="arabicPeriod"/>
            </a:pPr>
            <a:r>
              <a:rPr lang="en-US" sz="1400" dirty="0">
                <a:latin typeface="Nyala" pitchFamily="2" charset="0"/>
              </a:rPr>
              <a:t>P → Q</a:t>
            </a:r>
          </a:p>
          <a:p>
            <a:pPr lvl="2">
              <a:buFont typeface="+mj-lt"/>
              <a:buAutoNum type="arabicPeriod"/>
            </a:pPr>
            <a:r>
              <a:rPr lang="en-US" sz="1400" dirty="0">
                <a:latin typeface="Nyala" pitchFamily="2" charset="0"/>
              </a:rPr>
              <a:t>Q → R</a:t>
            </a:r>
          </a:p>
          <a:p>
            <a:pPr lvl="2">
              <a:buFont typeface="+mj-lt"/>
              <a:buAutoNum type="arabicPeriod"/>
            </a:pPr>
            <a:r>
              <a:rPr lang="en-US" sz="1400" dirty="0">
                <a:latin typeface="Nyala" pitchFamily="2" charset="0"/>
              </a:rPr>
              <a:t>R → S</a:t>
            </a:r>
          </a:p>
          <a:p>
            <a:pPr lvl="2">
              <a:buFont typeface="+mj-lt"/>
              <a:buAutoNum type="arabicPeriod"/>
            </a:pPr>
            <a:r>
              <a:rPr lang="en-US" sz="1400" dirty="0">
                <a:latin typeface="Nyala" pitchFamily="2" charset="0"/>
              </a:rPr>
              <a:t>(P → S) → (Q → P)</a:t>
            </a:r>
          </a:p>
          <a:p>
            <a:pPr lvl="2">
              <a:buFont typeface="+mj-lt"/>
              <a:buAutoNum type="arabicPeriod"/>
            </a:pPr>
            <a:r>
              <a:rPr lang="en-US" sz="1400" dirty="0">
                <a:latin typeface="Nyala" pitchFamily="2" charset="0"/>
              </a:rPr>
              <a:t>¬</a:t>
            </a:r>
            <a:r>
              <a:rPr lang="en-US" sz="1400" dirty="0" smtClean="0">
                <a:latin typeface="Nyala" pitchFamily="2" charset="0"/>
              </a:rPr>
              <a:t>P</a:t>
            </a:r>
            <a:endParaRPr lang="en-US" sz="1400" dirty="0">
              <a:latin typeface="Nyala" pitchFamily="2" charset="0"/>
            </a:endParaRPr>
          </a:p>
          <a:p>
            <a:pPr lvl="2"/>
            <a:r>
              <a:rPr lang="en-US" sz="1400" dirty="0" smtClean="0">
                <a:latin typeface="Nyala" pitchFamily="2" charset="0"/>
              </a:rPr>
              <a:t>Prove: ¬Q</a:t>
            </a:r>
            <a:endParaRPr lang="en-US" sz="1400" dirty="0">
              <a:latin typeface="Nyala" pitchFamily="2" charset="0"/>
            </a:endParaRPr>
          </a:p>
          <a:p>
            <a:pPr lvl="2"/>
            <a:endParaRPr lang="en-US" sz="1400" dirty="0">
              <a:latin typeface="Nyala" pitchFamily="2" charset="0"/>
            </a:endParaRPr>
          </a:p>
        </p:txBody>
      </p:sp>
    </p:spTree>
    <p:extLst>
      <p:ext uri="{BB962C8B-B14F-4D97-AF65-F5344CB8AC3E}">
        <p14:creationId xmlns:p14="http://schemas.microsoft.com/office/powerpoint/2010/main" val="38612551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US" dirty="0" smtClean="0">
                <a:solidFill>
                  <a:schemeClr val="bg1"/>
                </a:solidFill>
                <a:latin typeface="Nyala" pitchFamily="2" charset="0"/>
              </a:rPr>
              <a:t>Solution </a:t>
            </a:r>
            <a:r>
              <a:rPr lang="en-US" dirty="0">
                <a:solidFill>
                  <a:schemeClr val="bg1"/>
                </a:solidFill>
                <a:latin typeface="Nyala" pitchFamily="2" charset="0"/>
              </a:rPr>
              <a:t>1</a:t>
            </a:r>
          </a:p>
        </p:txBody>
      </p:sp>
      <p:sp>
        <p:nvSpPr>
          <p:cNvPr id="6" name="Content Placeholder 5"/>
          <p:cNvSpPr>
            <a:spLocks noGrp="1"/>
          </p:cNvSpPr>
          <p:nvPr>
            <p:ph sz="half" idx="1"/>
          </p:nvPr>
        </p:nvSpPr>
        <p:spPr>
          <a:xfrm>
            <a:off x="-1" y="1200150"/>
            <a:ext cx="4518838" cy="3943349"/>
          </a:xfrm>
        </p:spPr>
        <p:txBody>
          <a:bodyPr>
            <a:noAutofit/>
          </a:bodyPr>
          <a:lstStyle/>
          <a:p>
            <a:r>
              <a:rPr lang="en-US" sz="1400" dirty="0">
                <a:latin typeface="Nyala" pitchFamily="2" charset="0"/>
              </a:rPr>
              <a:t>Let's represent the statements using propositional logic</a:t>
            </a:r>
            <a:r>
              <a:rPr lang="en-US" sz="1400" dirty="0" smtClean="0">
                <a:latin typeface="Nyala" pitchFamily="2" charset="0"/>
              </a:rPr>
              <a:t>:</a:t>
            </a:r>
            <a:endParaRPr lang="en-US" sz="1400" dirty="0">
              <a:latin typeface="Nyala" pitchFamily="2" charset="0"/>
            </a:endParaRPr>
          </a:p>
          <a:p>
            <a:pPr lvl="1">
              <a:buFont typeface="Wingdings 2" pitchFamily="18" charset="2"/>
              <a:buChar char="h"/>
            </a:pPr>
            <a:r>
              <a:rPr lang="en-US" sz="1400" dirty="0" smtClean="0">
                <a:latin typeface="Nyala" pitchFamily="2" charset="0"/>
              </a:rPr>
              <a:t> P</a:t>
            </a:r>
            <a:r>
              <a:rPr lang="en-US" sz="1400" dirty="0">
                <a:latin typeface="Nyala" pitchFamily="2" charset="0"/>
              </a:rPr>
              <a:t>: The investigation </a:t>
            </a:r>
            <a:r>
              <a:rPr lang="en-US" sz="1400" dirty="0" smtClean="0">
                <a:latin typeface="Nyala" pitchFamily="2" charset="0"/>
              </a:rPr>
              <a:t>continues</a:t>
            </a:r>
          </a:p>
          <a:p>
            <a:pPr lvl="1">
              <a:buFont typeface="Wingdings 2" pitchFamily="18" charset="2"/>
              <a:buChar char="h"/>
            </a:pPr>
            <a:r>
              <a:rPr lang="en-US" sz="1400" dirty="0" smtClean="0">
                <a:latin typeface="Nyala" pitchFamily="2" charset="0"/>
              </a:rPr>
              <a:t>Q</a:t>
            </a:r>
            <a:r>
              <a:rPr lang="en-US" sz="1400" dirty="0">
                <a:latin typeface="Nyala" pitchFamily="2" charset="0"/>
              </a:rPr>
              <a:t>: New evidence is brought to </a:t>
            </a:r>
            <a:r>
              <a:rPr lang="en-US" sz="1400" dirty="0" smtClean="0">
                <a:latin typeface="Nyala" pitchFamily="2" charset="0"/>
              </a:rPr>
              <a:t>light</a:t>
            </a:r>
          </a:p>
          <a:p>
            <a:pPr lvl="1">
              <a:buFont typeface="Wingdings 2" pitchFamily="18" charset="2"/>
              <a:buChar char="h"/>
            </a:pPr>
            <a:r>
              <a:rPr lang="en-US" sz="1400" dirty="0" smtClean="0">
                <a:latin typeface="Nyala" pitchFamily="2" charset="0"/>
              </a:rPr>
              <a:t>R</a:t>
            </a:r>
            <a:r>
              <a:rPr lang="en-US" sz="1400" dirty="0">
                <a:latin typeface="Nyala" pitchFamily="2" charset="0"/>
              </a:rPr>
              <a:t>: Several leading citizens are </a:t>
            </a:r>
            <a:r>
              <a:rPr lang="en-US" sz="1400" dirty="0" smtClean="0">
                <a:latin typeface="Nyala" pitchFamily="2" charset="0"/>
              </a:rPr>
              <a:t>implicated</a:t>
            </a:r>
          </a:p>
          <a:p>
            <a:pPr lvl="1">
              <a:buFont typeface="Wingdings 2" pitchFamily="18" charset="2"/>
              <a:buChar char="h"/>
            </a:pPr>
            <a:r>
              <a:rPr lang="en-US" sz="1400" dirty="0" smtClean="0">
                <a:latin typeface="Nyala" pitchFamily="2" charset="0"/>
              </a:rPr>
              <a:t>S</a:t>
            </a:r>
            <a:r>
              <a:rPr lang="en-US" sz="1400" dirty="0">
                <a:latin typeface="Nyala" pitchFamily="2" charset="0"/>
              </a:rPr>
              <a:t>: The newspapers stop publicizing the </a:t>
            </a:r>
            <a:r>
              <a:rPr lang="en-US" sz="1400" dirty="0" smtClean="0">
                <a:latin typeface="Nyala" pitchFamily="2" charset="0"/>
              </a:rPr>
              <a:t>case</a:t>
            </a:r>
            <a:endParaRPr lang="en-US" sz="1400" dirty="0">
              <a:latin typeface="Nyala" pitchFamily="2" charset="0"/>
            </a:endParaRPr>
          </a:p>
          <a:p>
            <a:r>
              <a:rPr lang="en-US" sz="1400" dirty="0">
                <a:latin typeface="Nyala" pitchFamily="2" charset="0"/>
              </a:rPr>
              <a:t>The given premises can be represented as</a:t>
            </a:r>
            <a:r>
              <a:rPr lang="en-US" sz="1400" dirty="0" smtClean="0">
                <a:latin typeface="Nyala" pitchFamily="2" charset="0"/>
              </a:rPr>
              <a:t>:</a:t>
            </a:r>
            <a:endParaRPr lang="en-US" sz="1400" dirty="0">
              <a:latin typeface="Nyala" pitchFamily="2" charset="0"/>
            </a:endParaRPr>
          </a:p>
          <a:p>
            <a:pPr lvl="2">
              <a:buFont typeface="+mj-lt"/>
              <a:buAutoNum type="arabicPeriod"/>
            </a:pPr>
            <a:r>
              <a:rPr lang="en-US" sz="1400" dirty="0" smtClean="0">
                <a:latin typeface="Nyala" pitchFamily="2" charset="0"/>
              </a:rPr>
              <a:t>P </a:t>
            </a:r>
            <a:r>
              <a:rPr lang="en-US" sz="1400" dirty="0">
                <a:latin typeface="Nyala" pitchFamily="2" charset="0"/>
              </a:rPr>
              <a:t>→ </a:t>
            </a:r>
            <a:r>
              <a:rPr lang="en-US" sz="1400" dirty="0" smtClean="0">
                <a:latin typeface="Nyala" pitchFamily="2" charset="0"/>
              </a:rPr>
              <a:t>Q</a:t>
            </a:r>
          </a:p>
          <a:p>
            <a:pPr lvl="2">
              <a:buFont typeface="+mj-lt"/>
              <a:buAutoNum type="arabicPeriod"/>
            </a:pPr>
            <a:r>
              <a:rPr lang="en-US" sz="1400" dirty="0" smtClean="0">
                <a:latin typeface="Nyala" pitchFamily="2" charset="0"/>
              </a:rPr>
              <a:t>Q </a:t>
            </a:r>
            <a:r>
              <a:rPr lang="en-US" sz="1400" dirty="0">
                <a:latin typeface="Nyala" pitchFamily="2" charset="0"/>
              </a:rPr>
              <a:t>→ </a:t>
            </a:r>
            <a:r>
              <a:rPr lang="en-US" sz="1400" dirty="0" smtClean="0">
                <a:latin typeface="Nyala" pitchFamily="2" charset="0"/>
              </a:rPr>
              <a:t>R</a:t>
            </a:r>
          </a:p>
          <a:p>
            <a:pPr lvl="2">
              <a:buFont typeface="+mj-lt"/>
              <a:buAutoNum type="arabicPeriod"/>
            </a:pPr>
            <a:r>
              <a:rPr lang="en-US" sz="1400" dirty="0" smtClean="0">
                <a:latin typeface="Nyala" pitchFamily="2" charset="0"/>
              </a:rPr>
              <a:t>R </a:t>
            </a:r>
            <a:r>
              <a:rPr lang="en-US" sz="1400" dirty="0">
                <a:latin typeface="Nyala" pitchFamily="2" charset="0"/>
              </a:rPr>
              <a:t>→ </a:t>
            </a:r>
            <a:r>
              <a:rPr lang="en-US" sz="1400" dirty="0" smtClean="0">
                <a:latin typeface="Nyala" pitchFamily="2" charset="0"/>
              </a:rPr>
              <a:t>S</a:t>
            </a:r>
          </a:p>
          <a:p>
            <a:pPr lvl="2">
              <a:buFont typeface="+mj-lt"/>
              <a:buAutoNum type="arabicPeriod"/>
            </a:pPr>
            <a:r>
              <a:rPr lang="en-US" sz="1400" dirty="0" smtClean="0">
                <a:latin typeface="Nyala" pitchFamily="2" charset="0"/>
              </a:rPr>
              <a:t>(P </a:t>
            </a:r>
            <a:r>
              <a:rPr lang="en-US" sz="1400" dirty="0">
                <a:latin typeface="Nyala" pitchFamily="2" charset="0"/>
              </a:rPr>
              <a:t>→ S) → (Q → P</a:t>
            </a:r>
            <a:r>
              <a:rPr lang="en-US" sz="1400" dirty="0" smtClean="0">
                <a:latin typeface="Nyala" pitchFamily="2" charset="0"/>
              </a:rPr>
              <a:t>)</a:t>
            </a:r>
          </a:p>
          <a:p>
            <a:pPr lvl="2">
              <a:buFont typeface="+mj-lt"/>
              <a:buAutoNum type="arabicPeriod"/>
            </a:pPr>
            <a:r>
              <a:rPr lang="en-US" sz="1400" dirty="0" smtClean="0">
                <a:latin typeface="Nyala" pitchFamily="2" charset="0"/>
              </a:rPr>
              <a:t>¬P</a:t>
            </a:r>
          </a:p>
          <a:p>
            <a:r>
              <a:rPr lang="en-US" sz="1400" dirty="0" smtClean="0">
                <a:latin typeface="Nyala" pitchFamily="2" charset="0"/>
              </a:rPr>
              <a:t>To </a:t>
            </a:r>
            <a:r>
              <a:rPr lang="en-US" sz="1400" dirty="0">
                <a:latin typeface="Nyala" pitchFamily="2" charset="0"/>
              </a:rPr>
              <a:t>prove that "new evidence is not brought to light" (¬Q), we will assume the opposite, i.e., Q, and derive a contradiction. </a:t>
            </a:r>
          </a:p>
        </p:txBody>
      </p:sp>
      <p:sp>
        <p:nvSpPr>
          <p:cNvPr id="8" name="Content Placeholder 7"/>
          <p:cNvSpPr>
            <a:spLocks noGrp="1"/>
          </p:cNvSpPr>
          <p:nvPr>
            <p:ph sz="half" idx="2"/>
          </p:nvPr>
        </p:nvSpPr>
        <p:spPr>
          <a:xfrm>
            <a:off x="4269210" y="1200150"/>
            <a:ext cx="5036023" cy="3835873"/>
          </a:xfrm>
        </p:spPr>
        <p:txBody>
          <a:bodyPr>
            <a:noAutofit/>
          </a:bodyPr>
          <a:lstStyle/>
          <a:p>
            <a:r>
              <a:rPr lang="en-US" sz="1600" dirty="0" smtClean="0">
                <a:latin typeface="Nyala" pitchFamily="2" charset="0"/>
              </a:rPr>
              <a:t>Assume </a:t>
            </a:r>
            <a:r>
              <a:rPr lang="en-US" sz="1600" dirty="0">
                <a:latin typeface="Nyala" pitchFamily="2" charset="0"/>
              </a:rPr>
              <a:t>Q:</a:t>
            </a:r>
          </a:p>
          <a:p>
            <a:pPr lvl="1">
              <a:buFont typeface="Wingdings 2" pitchFamily="18" charset="2"/>
              <a:buChar char="h"/>
            </a:pPr>
            <a:r>
              <a:rPr lang="en-US" sz="1600" dirty="0" smtClean="0">
                <a:latin typeface="Nyala" pitchFamily="2" charset="0"/>
              </a:rPr>
              <a:t>From </a:t>
            </a:r>
            <a:r>
              <a:rPr lang="en-US" sz="1600" dirty="0">
                <a:latin typeface="Nyala" pitchFamily="2" charset="0"/>
              </a:rPr>
              <a:t>(2), we can infer R: R (modus ponens</a:t>
            </a:r>
            <a:r>
              <a:rPr lang="en-US" sz="1600" dirty="0" smtClean="0">
                <a:latin typeface="Nyala" pitchFamily="2" charset="0"/>
              </a:rPr>
              <a:t>)</a:t>
            </a:r>
          </a:p>
          <a:p>
            <a:pPr lvl="1">
              <a:buFont typeface="Wingdings 2" pitchFamily="18" charset="2"/>
              <a:buChar char="h"/>
            </a:pPr>
            <a:r>
              <a:rPr lang="en-US" sz="1600" dirty="0" smtClean="0">
                <a:latin typeface="Nyala" pitchFamily="2" charset="0"/>
              </a:rPr>
              <a:t>From </a:t>
            </a:r>
            <a:r>
              <a:rPr lang="en-US" sz="1600" dirty="0">
                <a:latin typeface="Nyala" pitchFamily="2" charset="0"/>
              </a:rPr>
              <a:t>(3), we can infer S: S (modus ponens</a:t>
            </a:r>
            <a:r>
              <a:rPr lang="en-US" sz="1600" dirty="0" smtClean="0">
                <a:latin typeface="Nyala" pitchFamily="2" charset="0"/>
              </a:rPr>
              <a:t>)</a:t>
            </a:r>
          </a:p>
          <a:p>
            <a:pPr lvl="1">
              <a:buFont typeface="Wingdings 2" pitchFamily="18" charset="2"/>
              <a:buChar char="h"/>
            </a:pPr>
            <a:r>
              <a:rPr lang="en-US" sz="1600" dirty="0" smtClean="0">
                <a:latin typeface="Nyala" pitchFamily="2" charset="0"/>
              </a:rPr>
              <a:t>From (4), we can infer (Q → P): (P → S) →                        (Q → P) (modus ponens)</a:t>
            </a:r>
          </a:p>
          <a:p>
            <a:pPr lvl="1">
              <a:buFont typeface="Wingdings 2" pitchFamily="18" charset="2"/>
              <a:buChar char="h"/>
            </a:pPr>
            <a:r>
              <a:rPr lang="en-US" sz="1600" dirty="0" smtClean="0">
                <a:latin typeface="Nyala" pitchFamily="2" charset="0"/>
              </a:rPr>
              <a:t>From </a:t>
            </a:r>
            <a:r>
              <a:rPr lang="en-US" sz="1600" dirty="0">
                <a:latin typeface="Nyala" pitchFamily="2" charset="0"/>
              </a:rPr>
              <a:t>(1), we can infer (P → Q): P → Q (premise)</a:t>
            </a:r>
          </a:p>
          <a:p>
            <a:r>
              <a:rPr lang="en-US" sz="1600" dirty="0">
                <a:latin typeface="Nyala" pitchFamily="2" charset="0"/>
              </a:rPr>
              <a:t>Using hypothetical syllogism, we can infer (P → P</a:t>
            </a:r>
            <a:r>
              <a:rPr lang="en-US" sz="1600" dirty="0" smtClean="0">
                <a:latin typeface="Nyala" pitchFamily="2" charset="0"/>
              </a:rPr>
              <a:t>):                (</a:t>
            </a:r>
            <a:r>
              <a:rPr lang="en-US" sz="1600" dirty="0">
                <a:latin typeface="Nyala" pitchFamily="2" charset="0"/>
              </a:rPr>
              <a:t>P → Q) ∧ (Q → R) → (P → R)</a:t>
            </a:r>
          </a:p>
          <a:p>
            <a:r>
              <a:rPr lang="en-US" sz="1600" dirty="0">
                <a:latin typeface="Nyala" pitchFamily="2" charset="0"/>
              </a:rPr>
              <a:t>Using modus ponens, we can infer P: P (P → P)</a:t>
            </a:r>
          </a:p>
          <a:p>
            <a:r>
              <a:rPr lang="en-US" sz="1600" dirty="0">
                <a:latin typeface="Nyala" pitchFamily="2" charset="0"/>
              </a:rPr>
              <a:t>But this contradicts premise (5), which states that ¬P. Therefore, our assumption that Q is false, and we can conclude that "new evidence is not brought to light" (¬Q).</a:t>
            </a:r>
          </a:p>
          <a:p>
            <a:r>
              <a:rPr lang="en-US" sz="1600" dirty="0">
                <a:latin typeface="Nyala" pitchFamily="2" charset="0"/>
              </a:rPr>
              <a:t>Hence, we have proved that if the investigation does not continue, then new evidence is not brought to </a:t>
            </a:r>
            <a:r>
              <a:rPr lang="en-US" sz="1600" dirty="0" smtClean="0">
                <a:latin typeface="Nyala" pitchFamily="2" charset="0"/>
              </a:rPr>
              <a:t>light.</a:t>
            </a:r>
            <a:endParaRPr lang="en-US" sz="1600" dirty="0">
              <a:latin typeface="Nyala" pitchFamily="2" charset="0"/>
            </a:endParaRPr>
          </a:p>
        </p:txBody>
      </p:sp>
      <p:sp>
        <p:nvSpPr>
          <p:cNvPr id="4" name="Slide Number Placeholder 3"/>
          <p:cNvSpPr>
            <a:spLocks noGrp="1"/>
          </p:cNvSpPr>
          <p:nvPr>
            <p:ph type="sldNum" sz="quarter" idx="12"/>
          </p:nvPr>
        </p:nvSpPr>
        <p:spPr>
          <a:xfrm>
            <a:off x="6935972" y="4869656"/>
            <a:ext cx="2133600" cy="273844"/>
          </a:xfrm>
        </p:spPr>
        <p:txBody>
          <a:bodyPr/>
          <a:lstStyle/>
          <a:p>
            <a:fld id="{B82CCC60-E8CD-4174-8B1A-7DF615B22EEF}" type="slidenum">
              <a:rPr lang="en-US" smtClean="0"/>
              <a:pPr/>
              <a:t>56</a:t>
            </a:fld>
            <a:endParaRPr lang="en-US" dirty="0"/>
          </a:p>
        </p:txBody>
      </p:sp>
    </p:spTree>
    <p:extLst>
      <p:ext uri="{BB962C8B-B14F-4D97-AF65-F5344CB8AC3E}">
        <p14:creationId xmlns:p14="http://schemas.microsoft.com/office/powerpoint/2010/main" val="354334049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9EFF29"/>
                </a:solidFill>
                <a:latin typeface="Nyala" pitchFamily="2" charset="0"/>
              </a:rPr>
              <a:t>Solution 2</a:t>
            </a:r>
            <a:endParaRPr lang="en-US" dirty="0">
              <a:solidFill>
                <a:srgbClr val="9EFF29"/>
              </a:solidFill>
              <a:latin typeface="Nyala" pitchFamily="2" charset="0"/>
            </a:endParaRPr>
          </a:p>
        </p:txBody>
      </p:sp>
      <p:sp>
        <p:nvSpPr>
          <p:cNvPr id="7" name="Content Placeholder 6"/>
          <p:cNvSpPr>
            <a:spLocks noGrp="1"/>
          </p:cNvSpPr>
          <p:nvPr>
            <p:ph idx="1"/>
          </p:nvPr>
        </p:nvSpPr>
        <p:spPr>
          <a:xfrm>
            <a:off x="455696" y="1236429"/>
            <a:ext cx="2691542" cy="3511061"/>
          </a:xfrm>
        </p:spPr>
        <p:txBody>
          <a:bodyPr>
            <a:normAutofit fontScale="92500" lnSpcReduction="10000"/>
          </a:bodyPr>
          <a:lstStyle/>
          <a:p>
            <a:r>
              <a:rPr lang="en-US" dirty="0">
                <a:latin typeface="Nyala" pitchFamily="2" charset="0"/>
              </a:rPr>
              <a:t>**Premises</a:t>
            </a:r>
            <a:r>
              <a:rPr lang="en-US" dirty="0" smtClean="0">
                <a:latin typeface="Nyala" pitchFamily="2" charset="0"/>
              </a:rPr>
              <a:t>:**</a:t>
            </a:r>
            <a:endParaRPr lang="en-US" dirty="0">
              <a:latin typeface="Nyala" pitchFamily="2" charset="0"/>
            </a:endParaRPr>
          </a:p>
          <a:p>
            <a:pPr marL="0" indent="0">
              <a:buNone/>
            </a:pPr>
            <a:r>
              <a:rPr lang="en-US" dirty="0">
                <a:latin typeface="Nyala" pitchFamily="2" charset="0"/>
              </a:rPr>
              <a:t>1. P → Q</a:t>
            </a:r>
          </a:p>
          <a:p>
            <a:pPr marL="0" indent="0">
              <a:buNone/>
            </a:pPr>
            <a:r>
              <a:rPr lang="en-US" dirty="0">
                <a:latin typeface="Nyala" pitchFamily="2" charset="0"/>
              </a:rPr>
              <a:t>2. Q → R</a:t>
            </a:r>
          </a:p>
          <a:p>
            <a:pPr marL="0" indent="0">
              <a:buNone/>
            </a:pPr>
            <a:r>
              <a:rPr lang="en-US" dirty="0">
                <a:latin typeface="Nyala" pitchFamily="2" charset="0"/>
              </a:rPr>
              <a:t>3. R → S</a:t>
            </a:r>
          </a:p>
          <a:p>
            <a:pPr marL="0" indent="0">
              <a:buNone/>
            </a:pPr>
            <a:r>
              <a:rPr lang="en-US" dirty="0">
                <a:latin typeface="Nyala" pitchFamily="2" charset="0"/>
              </a:rPr>
              <a:t>4. P → S</a:t>
            </a:r>
          </a:p>
          <a:p>
            <a:pPr marL="0" indent="0">
              <a:buNone/>
            </a:pPr>
            <a:r>
              <a:rPr lang="en-US" dirty="0">
                <a:latin typeface="Nyala" pitchFamily="2" charset="0"/>
              </a:rPr>
              <a:t>5. ¬</a:t>
            </a:r>
            <a:r>
              <a:rPr lang="en-US" dirty="0" smtClean="0">
                <a:latin typeface="Nyala" pitchFamily="2" charset="0"/>
              </a:rPr>
              <a:t>P</a:t>
            </a:r>
            <a:endParaRPr lang="en-US" dirty="0">
              <a:latin typeface="Nyala" pitchFamily="2" charset="0"/>
            </a:endParaRPr>
          </a:p>
          <a:p>
            <a:r>
              <a:rPr lang="en-US" dirty="0">
                <a:latin typeface="Nyala" pitchFamily="2" charset="0"/>
              </a:rPr>
              <a:t>**Conclusion</a:t>
            </a:r>
            <a:r>
              <a:rPr lang="en-US" dirty="0" smtClean="0">
                <a:latin typeface="Nyala" pitchFamily="2" charset="0"/>
              </a:rPr>
              <a:t>:**</a:t>
            </a:r>
            <a:endParaRPr lang="en-US" dirty="0">
              <a:latin typeface="Nyala" pitchFamily="2" charset="0"/>
            </a:endParaRPr>
          </a:p>
          <a:p>
            <a:pPr marL="0" indent="0">
              <a:buNone/>
            </a:pPr>
            <a:r>
              <a:rPr lang="en-US" dirty="0">
                <a:latin typeface="Nyala" pitchFamily="2" charset="0"/>
              </a:rPr>
              <a:t>6. ¬Q</a:t>
            </a:r>
          </a:p>
          <a:p>
            <a:endParaRPr lang="en-US" dirty="0">
              <a:latin typeface="Nyala" pitchFamily="2" charset="0"/>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pPr/>
              <a:t>57</a:t>
            </a:fld>
            <a:endParaRPr lang="en-US"/>
          </a:p>
        </p:txBody>
      </p:sp>
      <p:sp>
        <p:nvSpPr>
          <p:cNvPr id="8" name="Content Placeholder 6"/>
          <p:cNvSpPr txBox="1">
            <a:spLocks/>
          </p:cNvSpPr>
          <p:nvPr/>
        </p:nvSpPr>
        <p:spPr>
          <a:xfrm>
            <a:off x="3274828" y="130152"/>
            <a:ext cx="3735573" cy="4799319"/>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latin typeface="Nyala" pitchFamily="2" charset="0"/>
            </a:endParaRPr>
          </a:p>
          <a:p>
            <a:r>
              <a:rPr lang="en-US" dirty="0" smtClean="0">
                <a:latin typeface="Nyala" pitchFamily="2" charset="0"/>
              </a:rPr>
              <a:t>**Proof:**</a:t>
            </a:r>
          </a:p>
          <a:p>
            <a:pPr marL="0" indent="0">
              <a:buFont typeface="Arial" pitchFamily="34" charset="0"/>
              <a:buNone/>
            </a:pPr>
            <a:r>
              <a:rPr lang="en-US" dirty="0" smtClean="0">
                <a:latin typeface="Nyala" pitchFamily="2" charset="0"/>
              </a:rPr>
              <a:t>1. P → Q (Premise 1)</a:t>
            </a:r>
          </a:p>
          <a:p>
            <a:pPr marL="0" indent="0">
              <a:buFont typeface="Arial" pitchFamily="34" charset="0"/>
              <a:buNone/>
            </a:pPr>
            <a:r>
              <a:rPr lang="en-US" dirty="0" smtClean="0">
                <a:latin typeface="Nyala" pitchFamily="2" charset="0"/>
              </a:rPr>
              <a:t>2. Q → R (Premise 2)</a:t>
            </a:r>
          </a:p>
          <a:p>
            <a:pPr marL="0" indent="0">
              <a:buFont typeface="Arial" pitchFamily="34" charset="0"/>
              <a:buNone/>
            </a:pPr>
            <a:r>
              <a:rPr lang="en-US" dirty="0" smtClean="0">
                <a:latin typeface="Nyala" pitchFamily="2" charset="0"/>
              </a:rPr>
              <a:t>3. R → S (Premise 3)</a:t>
            </a:r>
          </a:p>
          <a:p>
            <a:pPr marL="0" indent="0">
              <a:buFont typeface="Arial" pitchFamily="34" charset="0"/>
              <a:buNone/>
            </a:pPr>
            <a:r>
              <a:rPr lang="en-US" dirty="0" smtClean="0">
                <a:latin typeface="Nyala" pitchFamily="2" charset="0"/>
              </a:rPr>
              <a:t>4. P → S (Premise 4)</a:t>
            </a:r>
          </a:p>
          <a:p>
            <a:pPr marL="0" indent="0">
              <a:buFont typeface="Arial" pitchFamily="34" charset="0"/>
              <a:buNone/>
            </a:pPr>
            <a:r>
              <a:rPr lang="en-US" dirty="0" smtClean="0">
                <a:latin typeface="Nyala" pitchFamily="2" charset="0"/>
              </a:rPr>
              <a:t>5. ¬P (Premise 5)</a:t>
            </a:r>
          </a:p>
          <a:p>
            <a:pPr marL="0" indent="0">
              <a:buFont typeface="Arial" pitchFamily="34" charset="0"/>
              <a:buNone/>
            </a:pPr>
            <a:r>
              <a:rPr lang="en-US" dirty="0" smtClean="0">
                <a:latin typeface="Nyala" pitchFamily="2" charset="0"/>
              </a:rPr>
              <a:t>6. ¬P → ¬S (1, Modus Ponens)</a:t>
            </a:r>
          </a:p>
          <a:p>
            <a:pPr marL="0" indent="0">
              <a:buFont typeface="Arial" pitchFamily="34" charset="0"/>
              <a:buNone/>
            </a:pPr>
            <a:r>
              <a:rPr lang="en-US" dirty="0" smtClean="0">
                <a:latin typeface="Nyala" pitchFamily="2" charset="0"/>
              </a:rPr>
              <a:t>7. ¬S (5, 6, Modus </a:t>
            </a:r>
            <a:r>
              <a:rPr lang="en-US" dirty="0" err="1" smtClean="0">
                <a:latin typeface="Nyala" pitchFamily="2" charset="0"/>
              </a:rPr>
              <a:t>Tollens</a:t>
            </a:r>
            <a:r>
              <a:rPr lang="en-US" dirty="0" smtClean="0">
                <a:latin typeface="Nyala" pitchFamily="2" charset="0"/>
              </a:rPr>
              <a:t>)</a:t>
            </a:r>
          </a:p>
          <a:p>
            <a:pPr marL="0" indent="0">
              <a:buFont typeface="Arial" pitchFamily="34" charset="0"/>
              <a:buNone/>
            </a:pPr>
            <a:r>
              <a:rPr lang="en-US" dirty="0" smtClean="0">
                <a:latin typeface="Nyala" pitchFamily="2" charset="0"/>
              </a:rPr>
              <a:t>8. ¬Q (3, 7, Modus </a:t>
            </a:r>
            <a:r>
              <a:rPr lang="en-US" dirty="0" err="1" smtClean="0">
                <a:latin typeface="Nyala" pitchFamily="2" charset="0"/>
              </a:rPr>
              <a:t>Tollens</a:t>
            </a:r>
            <a:r>
              <a:rPr lang="en-US" dirty="0" smtClean="0">
                <a:latin typeface="Nyala" pitchFamily="2" charset="0"/>
              </a:rPr>
              <a:t>)</a:t>
            </a:r>
          </a:p>
          <a:p>
            <a:endParaRPr lang="en-US" dirty="0" smtClean="0">
              <a:latin typeface="Nyala" pitchFamily="2" charset="0"/>
            </a:endParaRPr>
          </a:p>
          <a:p>
            <a:r>
              <a:rPr lang="en-US" dirty="0" smtClean="0">
                <a:latin typeface="Nyala" pitchFamily="2" charset="0"/>
              </a:rPr>
              <a:t>Therefore, the conclusion is true.</a:t>
            </a:r>
            <a:endParaRPr lang="en-US" dirty="0">
              <a:latin typeface="Nyala" pitchFamily="2" charset="0"/>
            </a:endParaRPr>
          </a:p>
        </p:txBody>
      </p:sp>
    </p:spTree>
    <p:extLst>
      <p:ext uri="{BB962C8B-B14F-4D97-AF65-F5344CB8AC3E}">
        <p14:creationId xmlns:p14="http://schemas.microsoft.com/office/powerpoint/2010/main" val="353748894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rot="511408">
            <a:off x="-749593" y="174079"/>
            <a:ext cx="8229600" cy="857250"/>
          </a:xfrm>
        </p:spPr>
        <p:txBody>
          <a:bodyPr/>
          <a:lstStyle/>
          <a:p>
            <a:r>
              <a:rPr lang="en-US" dirty="0" smtClean="0">
                <a:solidFill>
                  <a:schemeClr val="bg1"/>
                </a:solidFill>
                <a:latin typeface="Nyala" pitchFamily="2" charset="0"/>
              </a:rPr>
              <a:t>Solution 3</a:t>
            </a:r>
            <a:endParaRPr lang="en-US" dirty="0">
              <a:solidFill>
                <a:schemeClr val="bg1"/>
              </a:solidFill>
              <a:latin typeface="Nyala" pitchFamily="2" charset="0"/>
            </a:endParaRPr>
          </a:p>
        </p:txBody>
      </p:sp>
      <p:sp>
        <p:nvSpPr>
          <p:cNvPr id="8" name="Content Placeholder 7"/>
          <p:cNvSpPr>
            <a:spLocks noGrp="1"/>
          </p:cNvSpPr>
          <p:nvPr>
            <p:ph sz="half" idx="1"/>
          </p:nvPr>
        </p:nvSpPr>
        <p:spPr>
          <a:xfrm>
            <a:off x="159488" y="1180214"/>
            <a:ext cx="4336312" cy="3963285"/>
          </a:xfrm>
        </p:spPr>
        <p:txBody>
          <a:bodyPr>
            <a:noAutofit/>
          </a:bodyPr>
          <a:lstStyle/>
          <a:p>
            <a:r>
              <a:rPr lang="en-US" sz="1600" dirty="0" smtClean="0">
                <a:latin typeface="Nyala" pitchFamily="2" charset="0"/>
              </a:rPr>
              <a:t>Proof:</a:t>
            </a:r>
            <a:endParaRPr lang="en-US" sz="1600" dirty="0">
              <a:latin typeface="Nyala" pitchFamily="2" charset="0"/>
            </a:endParaRPr>
          </a:p>
          <a:p>
            <a:pPr marL="0" indent="0">
              <a:buNone/>
            </a:pPr>
            <a:r>
              <a:rPr lang="en-US" sz="1600" dirty="0">
                <a:latin typeface="Nyala" pitchFamily="2" charset="0"/>
              </a:rPr>
              <a:t>P → Q (Premise)</a:t>
            </a:r>
          </a:p>
          <a:p>
            <a:pPr marL="0" indent="0">
              <a:buNone/>
            </a:pPr>
            <a:r>
              <a:rPr lang="en-US" sz="1600" dirty="0">
                <a:latin typeface="Nyala" pitchFamily="2" charset="0"/>
              </a:rPr>
              <a:t>Q → R (Premise)</a:t>
            </a:r>
          </a:p>
          <a:p>
            <a:pPr marL="0" indent="0">
              <a:buNone/>
            </a:pPr>
            <a:r>
              <a:rPr lang="en-US" sz="1600" dirty="0">
                <a:latin typeface="Nyala" pitchFamily="2" charset="0"/>
              </a:rPr>
              <a:t>R → S (Premise)</a:t>
            </a:r>
          </a:p>
          <a:p>
            <a:pPr marL="0" indent="0">
              <a:buNone/>
            </a:pPr>
            <a:r>
              <a:rPr lang="en-US" sz="1600" dirty="0">
                <a:latin typeface="Nyala" pitchFamily="2" charset="0"/>
              </a:rPr>
              <a:t>(P → S) → (Q → P) (Premise)</a:t>
            </a:r>
          </a:p>
          <a:p>
            <a:pPr marL="0" indent="0">
              <a:buNone/>
            </a:pPr>
            <a:r>
              <a:rPr lang="en-US" sz="1600" dirty="0">
                <a:latin typeface="Nyala" pitchFamily="2" charset="0"/>
              </a:rPr>
              <a:t>¬P (Premise)</a:t>
            </a:r>
          </a:p>
          <a:p>
            <a:pPr marL="0" indent="0">
              <a:buNone/>
            </a:pPr>
            <a:r>
              <a:rPr lang="en-US" sz="1600" dirty="0">
                <a:latin typeface="Nyala" pitchFamily="2" charset="0"/>
              </a:rPr>
              <a:t>¬(P → S) ∨ (Q → P) (Material implication of 4)</a:t>
            </a:r>
          </a:p>
          <a:p>
            <a:pPr marL="0" indent="0">
              <a:buNone/>
            </a:pPr>
            <a:r>
              <a:rPr lang="en-US" sz="1600" dirty="0">
                <a:latin typeface="Nyala" pitchFamily="2" charset="0"/>
              </a:rPr>
              <a:t>¬(¬S → ¬P) ∨ (Q → P) (Contrapositive of 6)</a:t>
            </a:r>
          </a:p>
          <a:p>
            <a:pPr marL="0" indent="0">
              <a:buNone/>
            </a:pPr>
            <a:r>
              <a:rPr lang="en-US" sz="1600" dirty="0">
                <a:latin typeface="Nyala" pitchFamily="2" charset="0"/>
              </a:rPr>
              <a:t>(¬¬S ∧ ¬¬P) ∨ (Q → P) (De Morgan's Law on 7)</a:t>
            </a:r>
          </a:p>
          <a:p>
            <a:pPr marL="0" indent="0">
              <a:buNone/>
            </a:pPr>
            <a:r>
              <a:rPr lang="en-US" sz="1600" dirty="0">
                <a:latin typeface="Nyala" pitchFamily="2" charset="0"/>
              </a:rPr>
              <a:t>(S ∧ P) ∨ (Q → P) (Double Negation on 8)</a:t>
            </a:r>
          </a:p>
          <a:p>
            <a:pPr marL="0" indent="0">
              <a:buNone/>
            </a:pPr>
            <a:r>
              <a:rPr lang="en-US" sz="1600" dirty="0">
                <a:latin typeface="Nyala" pitchFamily="2" charset="0"/>
              </a:rPr>
              <a:t>¬(S ∧ P) → (Q → P) (Material Implication on 9)</a:t>
            </a:r>
          </a:p>
        </p:txBody>
      </p:sp>
      <p:sp>
        <p:nvSpPr>
          <p:cNvPr id="9" name="Content Placeholder 8"/>
          <p:cNvSpPr>
            <a:spLocks noGrp="1"/>
          </p:cNvSpPr>
          <p:nvPr>
            <p:ph sz="half" idx="2"/>
          </p:nvPr>
        </p:nvSpPr>
        <p:spPr>
          <a:xfrm>
            <a:off x="4284920" y="1410144"/>
            <a:ext cx="4965405" cy="3733356"/>
          </a:xfrm>
        </p:spPr>
        <p:txBody>
          <a:bodyPr>
            <a:normAutofit fontScale="47500" lnSpcReduction="20000"/>
          </a:bodyPr>
          <a:lstStyle/>
          <a:p>
            <a:pPr marL="0" indent="0">
              <a:buNone/>
            </a:pPr>
            <a:r>
              <a:rPr lang="en-US" dirty="0"/>
              <a:t>¬</a:t>
            </a:r>
            <a:r>
              <a:rPr lang="en-US" sz="4000" dirty="0">
                <a:latin typeface="Nyala" pitchFamily="2" charset="0"/>
              </a:rPr>
              <a:t>S ∨ ¬P → (Q → P) (De Morgan's Law on 10)</a:t>
            </a:r>
          </a:p>
          <a:p>
            <a:pPr marL="0" indent="0">
              <a:buNone/>
            </a:pPr>
            <a:r>
              <a:rPr lang="en-US" sz="4000" dirty="0">
                <a:latin typeface="Nyala" pitchFamily="2" charset="0"/>
              </a:rPr>
              <a:t>¬S ∨ ¬P → (¬Q ∨ P) (Material Implication on 1)</a:t>
            </a:r>
          </a:p>
          <a:p>
            <a:pPr marL="0" indent="0">
              <a:buNone/>
            </a:pPr>
            <a:r>
              <a:rPr lang="en-US" sz="4000" dirty="0">
                <a:latin typeface="Nyala" pitchFamily="2" charset="0"/>
              </a:rPr>
              <a:t>(¬S ∨ ¬P) ∧ (¬S ∨ P ∨ ¬Q) (Distribution on 12)</a:t>
            </a:r>
          </a:p>
          <a:p>
            <a:pPr marL="0" indent="0">
              <a:buNone/>
            </a:pPr>
            <a:r>
              <a:rPr lang="en-US" sz="4000" dirty="0">
                <a:latin typeface="Nyala" pitchFamily="2" charset="0"/>
              </a:rPr>
              <a:t>(¬S ∨ ¬P) ∧ (P ∨ ¬Q ∨ ¬S) (</a:t>
            </a:r>
            <a:r>
              <a:rPr lang="en-US" sz="4000" dirty="0" err="1">
                <a:latin typeface="Nyala" pitchFamily="2" charset="0"/>
              </a:rPr>
              <a:t>Commutativity</a:t>
            </a:r>
            <a:r>
              <a:rPr lang="en-US" sz="4000" dirty="0">
                <a:latin typeface="Nyala" pitchFamily="2" charset="0"/>
              </a:rPr>
              <a:t> on 13)</a:t>
            </a:r>
          </a:p>
          <a:p>
            <a:pPr marL="0" indent="0">
              <a:buNone/>
            </a:pPr>
            <a:r>
              <a:rPr lang="en-US" sz="4000" dirty="0">
                <a:latin typeface="Nyala" pitchFamily="2" charset="0"/>
              </a:rPr>
              <a:t>¬S ∨ ¬P (Simplification on 14)</a:t>
            </a:r>
          </a:p>
          <a:p>
            <a:pPr marL="0" indent="0">
              <a:buNone/>
            </a:pPr>
            <a:r>
              <a:rPr lang="en-US" sz="4000" dirty="0">
                <a:latin typeface="Nyala" pitchFamily="2" charset="0"/>
              </a:rPr>
              <a:t>¬P (Resolution on 5 and 15)</a:t>
            </a:r>
          </a:p>
          <a:p>
            <a:pPr marL="0" indent="0">
              <a:buNone/>
            </a:pPr>
            <a:r>
              <a:rPr lang="en-US" sz="4000" dirty="0">
                <a:latin typeface="Nyala" pitchFamily="2" charset="0"/>
              </a:rPr>
              <a:t>¬Q (Modus </a:t>
            </a:r>
            <a:r>
              <a:rPr lang="en-US" sz="4000" dirty="0" err="1">
                <a:latin typeface="Nyala" pitchFamily="2" charset="0"/>
              </a:rPr>
              <a:t>Tollens</a:t>
            </a:r>
            <a:r>
              <a:rPr lang="en-US" sz="4000" dirty="0">
                <a:latin typeface="Nyala" pitchFamily="2" charset="0"/>
              </a:rPr>
              <a:t> on 10 and 16)</a:t>
            </a:r>
          </a:p>
          <a:p>
            <a:r>
              <a:rPr lang="en-US" sz="4000" dirty="0">
                <a:latin typeface="Nyala" pitchFamily="2" charset="0"/>
              </a:rPr>
              <a:t>Therefore, we have proved that if the investigation does not continue, then new evidence is not brought to light, using propositional logic.</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58</a:t>
            </a:fld>
            <a:endParaRPr lang="en-US"/>
          </a:p>
        </p:txBody>
      </p:sp>
    </p:spTree>
    <p:extLst>
      <p:ext uri="{BB962C8B-B14F-4D97-AF65-F5344CB8AC3E}">
        <p14:creationId xmlns:p14="http://schemas.microsoft.com/office/powerpoint/2010/main" val="39915251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normAutofit/>
          </a:bodyPr>
          <a:lstStyle/>
          <a:p>
            <a:pPr eaLnBrk="1" hangingPunct="1">
              <a:defRPr/>
            </a:pPr>
            <a:r>
              <a:rPr lang="en-US" sz="4000" dirty="0" smtClean="0">
                <a:latin typeface="Nyala" pitchFamily="2" charset="0"/>
              </a:rPr>
              <a:t>Exercise! </a:t>
            </a:r>
            <a:endParaRPr lang="en-US" sz="4000" dirty="0">
              <a:latin typeface="Nyala" pitchFamily="2" charset="0"/>
            </a:endParaRPr>
          </a:p>
        </p:txBody>
      </p:sp>
      <p:sp>
        <p:nvSpPr>
          <p:cNvPr id="96259" name="Rectangle 3"/>
          <p:cNvSpPr>
            <a:spLocks noGrp="1"/>
          </p:cNvSpPr>
          <p:nvPr>
            <p:ph idx="1"/>
          </p:nvPr>
        </p:nvSpPr>
        <p:spPr>
          <a:xfrm>
            <a:off x="0" y="1295400"/>
            <a:ext cx="6153150" cy="3752850"/>
          </a:xfrm>
        </p:spPr>
        <p:txBody>
          <a:bodyPr>
            <a:normAutofit/>
          </a:bodyPr>
          <a:lstStyle/>
          <a:p>
            <a:pPr marL="688975" indent="-457200"/>
            <a:r>
              <a:rPr lang="en-US" altLang="en-US" dirty="0" smtClean="0">
                <a:latin typeface="Nyala" pitchFamily="2" charset="0"/>
              </a:rPr>
              <a:t>Socrates is either intelligent or a good actor. If Socrates is intelligent, then he can count from 1 to 10. Socrates can only count </a:t>
            </a:r>
            <a:r>
              <a:rPr lang="en-US" altLang="en-US" dirty="0" err="1" smtClean="0">
                <a:latin typeface="Nyala" pitchFamily="2" charset="0"/>
              </a:rPr>
              <a:t>fom</a:t>
            </a:r>
            <a:r>
              <a:rPr lang="en-US" altLang="en-US" dirty="0" smtClean="0">
                <a:latin typeface="Nyala" pitchFamily="2" charset="0"/>
              </a:rPr>
              <a:t> 1 to 2. Therefore Socrates is a good actor.</a:t>
            </a:r>
            <a:endParaRPr lang="en-US" altLang="en-US" dirty="0">
              <a:latin typeface="Nyala" pitchFamily="2" charset="0"/>
            </a:endParaRPr>
          </a:p>
          <a:p>
            <a:pPr marL="688975" indent="-457200"/>
            <a:r>
              <a:rPr lang="en-US" altLang="en-US" dirty="0" smtClean="0">
                <a:latin typeface="Nyala" pitchFamily="2" charset="0"/>
              </a:rPr>
              <a:t>Represent using PL and proof the conclusion that Socrates is a good actor or not.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59</a:t>
            </a:fld>
            <a:endParaRPr lang="en-US"/>
          </a:p>
        </p:txBody>
      </p:sp>
    </p:spTree>
    <p:extLst>
      <p:ext uri="{BB962C8B-B14F-4D97-AF65-F5344CB8AC3E}">
        <p14:creationId xmlns:p14="http://schemas.microsoft.com/office/powerpoint/2010/main" val="2360257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28575"/>
            <a:ext cx="6413610" cy="916229"/>
          </a:xfrm>
        </p:spPr>
        <p:txBody>
          <a:bodyPr>
            <a:normAutofit/>
          </a:bodyPr>
          <a:lstStyle/>
          <a:p>
            <a:pPr eaLnBrk="1" hangingPunct="1">
              <a:defRPr/>
            </a:pPr>
            <a:r>
              <a:rPr lang="en-US" dirty="0" smtClean="0">
                <a:latin typeface="Nyala" pitchFamily="2" charset="0"/>
              </a:rPr>
              <a:t>Knowledge Based </a:t>
            </a:r>
            <a:r>
              <a:rPr lang="en-US" dirty="0">
                <a:latin typeface="Nyala" pitchFamily="2" charset="0"/>
              </a:rPr>
              <a:t>Agent (KBA)</a:t>
            </a:r>
          </a:p>
        </p:txBody>
      </p:sp>
      <p:sp>
        <p:nvSpPr>
          <p:cNvPr id="18435" name="Rectangle 3"/>
          <p:cNvSpPr>
            <a:spLocks noGrp="1"/>
          </p:cNvSpPr>
          <p:nvPr>
            <p:ph idx="1"/>
          </p:nvPr>
        </p:nvSpPr>
        <p:spPr>
          <a:xfrm>
            <a:off x="0" y="1168830"/>
            <a:ext cx="6072810" cy="3511061"/>
          </a:xfrm>
        </p:spPr>
        <p:txBody>
          <a:bodyPr/>
          <a:lstStyle/>
          <a:p>
            <a:pPr marL="115888" indent="-115888" eaLnBrk="1" hangingPunct="1"/>
            <a:r>
              <a:rPr lang="en-US" altLang="en-US" dirty="0" smtClean="0">
                <a:latin typeface="Nyala" pitchFamily="2" charset="0"/>
              </a:rPr>
              <a:t> Agents can be seen as knowing about their world, and reasoning about their possible courses of action.</a:t>
            </a:r>
          </a:p>
          <a:p>
            <a:pPr lvl="4" eaLnBrk="1" hangingPunct="1"/>
            <a:endParaRPr lang="en-US" altLang="en-US" sz="1000" dirty="0" smtClean="0">
              <a:latin typeface="Nyala" pitchFamily="2" charset="0"/>
            </a:endParaRPr>
          </a:p>
          <a:p>
            <a:pPr marL="115888" indent="-115888" eaLnBrk="1" hangingPunct="1"/>
            <a:r>
              <a:rPr lang="en-US" altLang="en-US" dirty="0" smtClean="0">
                <a:latin typeface="Nyala" pitchFamily="2" charset="0"/>
              </a:rPr>
              <a:t> One can also design an </a:t>
            </a:r>
            <a:r>
              <a:rPr lang="en-US" altLang="en-US" b="1" dirty="0" smtClean="0">
                <a:latin typeface="Nyala" pitchFamily="2" charset="0"/>
              </a:rPr>
              <a:t>autonomous</a:t>
            </a:r>
            <a:r>
              <a:rPr lang="en-US" altLang="en-US" dirty="0" smtClean="0">
                <a:latin typeface="Nyala" pitchFamily="2" charset="0"/>
              </a:rPr>
              <a:t> </a:t>
            </a:r>
            <a:r>
              <a:rPr lang="en-US" altLang="en-US" b="1" dirty="0" smtClean="0">
                <a:latin typeface="Nyala" pitchFamily="2" charset="0"/>
              </a:rPr>
              <a:t>agent </a:t>
            </a:r>
            <a:r>
              <a:rPr lang="en-US" altLang="en-US" dirty="0" smtClean="0">
                <a:latin typeface="Nyala" pitchFamily="2" charset="0"/>
              </a:rPr>
              <a:t>that. </a:t>
            </a:r>
            <a:endParaRPr lang="en-US" altLang="en-US" b="1" dirty="0" smtClean="0">
              <a:latin typeface="Nyala" pitchFamily="2" charset="0"/>
            </a:endParaRPr>
          </a:p>
          <a:p>
            <a:pPr marL="687388" lvl="1" indent="-457200" eaLnBrk="1" hangingPunct="1">
              <a:buFont typeface="Wingdings 2" pitchFamily="18" charset="2"/>
              <a:buChar char="h"/>
            </a:pPr>
            <a:r>
              <a:rPr lang="en-US" altLang="en-US" dirty="0" smtClean="0">
                <a:latin typeface="Nyala" pitchFamily="2" charset="0"/>
              </a:rPr>
              <a:t>Learns and construct knowledge without human interventions.</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324521277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369"/>
            <a:ext cx="7940659" cy="916230"/>
          </a:xfrm>
        </p:spPr>
        <p:txBody>
          <a:bodyPr/>
          <a:lstStyle/>
          <a:p>
            <a:r>
              <a:rPr lang="en-US" dirty="0">
                <a:latin typeface="Nyala" pitchFamily="2" charset="0"/>
              </a:rPr>
              <a:t>PL is a weak language    </a:t>
            </a:r>
            <a:r>
              <a:rPr lang="en-US" sz="4400" baseline="-25000" dirty="0" smtClean="0">
                <a:latin typeface="Nyala" pitchFamily="2" charset="0"/>
              </a:rPr>
              <a:t>Why</a:t>
            </a:r>
            <a:r>
              <a:rPr lang="en-US" sz="4400" baseline="-25000" dirty="0">
                <a:latin typeface="Nyala" pitchFamily="2" charset="0"/>
              </a:rPr>
              <a:t>?</a:t>
            </a:r>
            <a:endParaRPr lang="en-US" dirty="0">
              <a:latin typeface="Nyala" pitchFamily="2" charset="0"/>
            </a:endParaRPr>
          </a:p>
        </p:txBody>
      </p:sp>
      <p:sp>
        <p:nvSpPr>
          <p:cNvPr id="3" name="Content Placeholder 2"/>
          <p:cNvSpPr>
            <a:spLocks noGrp="1"/>
          </p:cNvSpPr>
          <p:nvPr>
            <p:ph idx="1"/>
          </p:nvPr>
        </p:nvSpPr>
        <p:spPr>
          <a:xfrm>
            <a:off x="-2" y="1286540"/>
            <a:ext cx="9144001" cy="3856960"/>
          </a:xfrm>
        </p:spPr>
        <p:txBody>
          <a:bodyPr>
            <a:normAutofit fontScale="25000" lnSpcReduction="20000"/>
          </a:bodyPr>
          <a:lstStyle/>
          <a:p>
            <a:r>
              <a:rPr lang="en-US" sz="6000" dirty="0">
                <a:latin typeface="Nyala" pitchFamily="2" charset="0"/>
              </a:rPr>
              <a:t>There are several limitations of propositional logic (PL), which include:</a:t>
            </a:r>
          </a:p>
          <a:p>
            <a:pPr marL="1314450" lvl="2" indent="-514350">
              <a:buFont typeface="+mj-lt"/>
              <a:buAutoNum type="arabicPeriod"/>
            </a:pPr>
            <a:r>
              <a:rPr lang="en-US" sz="6000" b="1" dirty="0" smtClean="0">
                <a:latin typeface="Nyala" pitchFamily="2" charset="0"/>
              </a:rPr>
              <a:t>Limited </a:t>
            </a:r>
            <a:r>
              <a:rPr lang="en-US" sz="6000" b="1" dirty="0">
                <a:latin typeface="Nyala" pitchFamily="2" charset="0"/>
              </a:rPr>
              <a:t>Expressiveness: </a:t>
            </a:r>
            <a:r>
              <a:rPr lang="en-US" sz="6000" dirty="0" smtClean="0">
                <a:latin typeface="Nyala" pitchFamily="2" charset="0"/>
              </a:rPr>
              <a:t>PL </a:t>
            </a:r>
            <a:r>
              <a:rPr lang="en-US" sz="6000" dirty="0">
                <a:latin typeface="Nyala" pitchFamily="2" charset="0"/>
              </a:rPr>
              <a:t>is limited in its ability to express complex relationships between objects. It cannot express quantifiers such as "all" or "some", which are essential for expressing many real-world </a:t>
            </a:r>
            <a:r>
              <a:rPr lang="en-US" sz="6000" dirty="0" smtClean="0">
                <a:latin typeface="Nyala" pitchFamily="2" charset="0"/>
              </a:rPr>
              <a:t>problems.</a:t>
            </a:r>
          </a:p>
          <a:p>
            <a:pPr marL="1314450" lvl="2" indent="-514350">
              <a:buFont typeface="+mj-lt"/>
              <a:buAutoNum type="arabicPeriod"/>
            </a:pPr>
            <a:r>
              <a:rPr lang="en-US" sz="6000" b="1" dirty="0" smtClean="0">
                <a:latin typeface="Nyala" pitchFamily="2" charset="0"/>
              </a:rPr>
              <a:t>Inability </a:t>
            </a:r>
            <a:r>
              <a:rPr lang="en-US" sz="6000" b="1" dirty="0">
                <a:latin typeface="Nyala" pitchFamily="2" charset="0"/>
              </a:rPr>
              <a:t>to Handle Uncertainty: </a:t>
            </a:r>
            <a:r>
              <a:rPr lang="en-US" sz="6000" dirty="0" smtClean="0">
                <a:latin typeface="Nyala" pitchFamily="2" charset="0"/>
              </a:rPr>
              <a:t>PL </a:t>
            </a:r>
            <a:r>
              <a:rPr lang="en-US" sz="6000" dirty="0">
                <a:latin typeface="Nyala" pitchFamily="2" charset="0"/>
              </a:rPr>
              <a:t>cannot handle uncertainty or probability. It assumes that all propositions are either true or false, which is not always the case in real-world </a:t>
            </a:r>
            <a:r>
              <a:rPr lang="en-US" sz="6000" dirty="0" smtClean="0">
                <a:latin typeface="Nyala" pitchFamily="2" charset="0"/>
              </a:rPr>
              <a:t>problems.</a:t>
            </a:r>
          </a:p>
          <a:p>
            <a:pPr marL="1314450" lvl="2" indent="-514350">
              <a:buFont typeface="+mj-lt"/>
              <a:buAutoNum type="arabicPeriod"/>
            </a:pPr>
            <a:r>
              <a:rPr lang="en-US" sz="6000" b="1" dirty="0" smtClean="0">
                <a:latin typeface="Nyala" pitchFamily="2" charset="0"/>
              </a:rPr>
              <a:t>No </a:t>
            </a:r>
            <a:r>
              <a:rPr lang="en-US" sz="6000" b="1" dirty="0">
                <a:latin typeface="Nyala" pitchFamily="2" charset="0"/>
              </a:rPr>
              <a:t>Ability to Represent Time: </a:t>
            </a:r>
            <a:r>
              <a:rPr lang="en-US" sz="6000" dirty="0" smtClean="0">
                <a:latin typeface="Nyala" pitchFamily="2" charset="0"/>
              </a:rPr>
              <a:t>PL </a:t>
            </a:r>
            <a:r>
              <a:rPr lang="en-US" sz="6000" dirty="0">
                <a:latin typeface="Nyala" pitchFamily="2" charset="0"/>
              </a:rPr>
              <a:t>cannot represent the temporal relationships between events. It cannot express the order in which events occur or the duration of events</a:t>
            </a:r>
            <a:r>
              <a:rPr lang="en-US" sz="6000" dirty="0" smtClean="0">
                <a:latin typeface="Nyala" pitchFamily="2" charset="0"/>
              </a:rPr>
              <a:t>.</a:t>
            </a:r>
          </a:p>
          <a:p>
            <a:pPr marL="1314450" lvl="2" indent="-514350">
              <a:buFont typeface="+mj-lt"/>
              <a:buAutoNum type="arabicPeriod"/>
            </a:pPr>
            <a:r>
              <a:rPr lang="en-US" sz="6000" b="1" dirty="0" smtClean="0">
                <a:latin typeface="Nyala" pitchFamily="2" charset="0"/>
              </a:rPr>
              <a:t> </a:t>
            </a:r>
            <a:r>
              <a:rPr lang="en-US" sz="6000" b="1" dirty="0">
                <a:latin typeface="Nyala" pitchFamily="2" charset="0"/>
              </a:rPr>
              <a:t>No Ability to Represent Change: </a:t>
            </a:r>
            <a:r>
              <a:rPr lang="en-US" sz="6000" dirty="0" smtClean="0">
                <a:latin typeface="Nyala" pitchFamily="2" charset="0"/>
              </a:rPr>
              <a:t>PL </a:t>
            </a:r>
            <a:r>
              <a:rPr lang="en-US" sz="6000" dirty="0">
                <a:latin typeface="Nyala" pitchFamily="2" charset="0"/>
              </a:rPr>
              <a:t>cannot represent change or dynamic systems. It cannot express how the state of a system changes over </a:t>
            </a:r>
            <a:r>
              <a:rPr lang="en-US" sz="6000" dirty="0" smtClean="0">
                <a:latin typeface="Nyala" pitchFamily="2" charset="0"/>
              </a:rPr>
              <a:t>time.</a:t>
            </a:r>
          </a:p>
          <a:p>
            <a:pPr marL="1314450" lvl="2" indent="-514350">
              <a:buFont typeface="+mj-lt"/>
              <a:buAutoNum type="arabicPeriod"/>
            </a:pPr>
            <a:r>
              <a:rPr lang="en-US" sz="6000" b="1" dirty="0" smtClean="0">
                <a:latin typeface="Nyala" pitchFamily="2" charset="0"/>
              </a:rPr>
              <a:t>No </a:t>
            </a:r>
            <a:r>
              <a:rPr lang="en-US" sz="6000" b="1" dirty="0">
                <a:latin typeface="Nyala" pitchFamily="2" charset="0"/>
              </a:rPr>
              <a:t>Ability to Represent Context: </a:t>
            </a:r>
            <a:r>
              <a:rPr lang="en-US" sz="6000" dirty="0" smtClean="0">
                <a:latin typeface="Nyala" pitchFamily="2" charset="0"/>
              </a:rPr>
              <a:t>PL </a:t>
            </a:r>
            <a:r>
              <a:rPr lang="en-US" sz="6000" dirty="0">
                <a:latin typeface="Nyala" pitchFamily="2" charset="0"/>
              </a:rPr>
              <a:t>cannot represent context or background knowledge. It cannot take into account the knowledge that is already known about a </a:t>
            </a:r>
            <a:r>
              <a:rPr lang="en-US" sz="6000" dirty="0" smtClean="0">
                <a:latin typeface="Nyala" pitchFamily="2" charset="0"/>
              </a:rPr>
              <a:t>problem.</a:t>
            </a:r>
          </a:p>
          <a:p>
            <a:pPr marL="1314450" lvl="2" indent="-514350">
              <a:buFont typeface="+mj-lt"/>
              <a:buAutoNum type="arabicPeriod"/>
            </a:pPr>
            <a:r>
              <a:rPr lang="en-US" sz="6000" b="1" dirty="0" smtClean="0">
                <a:latin typeface="Nyala" pitchFamily="2" charset="0"/>
              </a:rPr>
              <a:t>No </a:t>
            </a:r>
            <a:r>
              <a:rPr lang="en-US" sz="6000" b="1" dirty="0">
                <a:latin typeface="Nyala" pitchFamily="2" charset="0"/>
              </a:rPr>
              <a:t>Ability to Handle Inconsistency: </a:t>
            </a:r>
            <a:r>
              <a:rPr lang="en-US" sz="6000" dirty="0" smtClean="0">
                <a:latin typeface="Nyala" pitchFamily="2" charset="0"/>
              </a:rPr>
              <a:t>PL </a:t>
            </a:r>
            <a:r>
              <a:rPr lang="en-US" sz="6000" dirty="0">
                <a:latin typeface="Nyala" pitchFamily="2" charset="0"/>
              </a:rPr>
              <a:t>cannot handle inconsistent or contradictory information. It assumes that all propositions are consistent, which is not always the case in real-world problems.</a:t>
            </a:r>
          </a:p>
          <a:p>
            <a:r>
              <a:rPr lang="en-US" sz="6000" dirty="0" smtClean="0">
                <a:latin typeface="Nyala" pitchFamily="2" charset="0"/>
              </a:rPr>
              <a:t>These </a:t>
            </a:r>
            <a:r>
              <a:rPr lang="en-US" sz="6000" dirty="0">
                <a:latin typeface="Nyala" pitchFamily="2" charset="0"/>
              </a:rPr>
              <a:t>limitations make propositional logic unsuitable for many real-world problems, which require more expressive and flexible formalisms such as first-order logic (FOL</a:t>
            </a:r>
            <a:r>
              <a:rPr lang="en-US" sz="6000" dirty="0" smtClean="0">
                <a:latin typeface="Nyala" pitchFamily="2" charset="0"/>
              </a:rPr>
              <a:t>).</a:t>
            </a:r>
            <a:endParaRPr lang="en-US" sz="6000" dirty="0">
              <a:latin typeface="Nyala" pitchFamily="2" charset="0"/>
            </a:endParaRP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60</a:t>
            </a:fld>
            <a:endParaRPr lang="en-US"/>
          </a:p>
        </p:txBody>
      </p:sp>
    </p:spTree>
    <p:extLst>
      <p:ext uri="{BB962C8B-B14F-4D97-AF65-F5344CB8AC3E}">
        <p14:creationId xmlns:p14="http://schemas.microsoft.com/office/powerpoint/2010/main" val="8189859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94629" y="74428"/>
            <a:ext cx="6571913" cy="725349"/>
          </a:xfrm>
        </p:spPr>
        <p:txBody>
          <a:bodyPr>
            <a:noAutofit/>
          </a:bodyPr>
          <a:lstStyle/>
          <a:p>
            <a:pPr eaLnBrk="1" hangingPunct="1">
              <a:defRPr/>
            </a:pPr>
            <a:r>
              <a:rPr lang="en-US" dirty="0" smtClean="0">
                <a:latin typeface="Nyala" pitchFamily="2" charset="0"/>
              </a:rPr>
              <a:t>Conclusion</a:t>
            </a:r>
            <a:endParaRPr lang="en-US" dirty="0">
              <a:latin typeface="Nyala" pitchFamily="2" charset="0"/>
            </a:endParaRPr>
          </a:p>
        </p:txBody>
      </p:sp>
      <p:sp>
        <p:nvSpPr>
          <p:cNvPr id="104451" name="Rectangle 3"/>
          <p:cNvSpPr>
            <a:spLocks noGrp="1"/>
          </p:cNvSpPr>
          <p:nvPr>
            <p:ph idx="1"/>
          </p:nvPr>
        </p:nvSpPr>
        <p:spPr>
          <a:xfrm>
            <a:off x="81176" y="887752"/>
            <a:ext cx="6924523" cy="4340809"/>
          </a:xfrm>
        </p:spPr>
        <p:txBody>
          <a:bodyPr>
            <a:normAutofit/>
          </a:bodyPr>
          <a:lstStyle/>
          <a:p>
            <a:pPr marL="115888" indent="-115888" eaLnBrk="1" hangingPunct="1">
              <a:lnSpc>
                <a:spcPct val="80000"/>
              </a:lnSpc>
            </a:pPr>
            <a:r>
              <a:rPr lang="en-US" altLang="en-US" sz="2000" dirty="0" smtClean="0">
                <a:latin typeface="Nyala" pitchFamily="2" charset="0"/>
                <a:cs typeface="Times New Roman" pitchFamily="18" charset="0"/>
              </a:rPr>
              <a:t> Due to the </a:t>
            </a:r>
            <a:r>
              <a:rPr lang="en-US" altLang="en-US" sz="2000" b="1" dirty="0" smtClean="0">
                <a:latin typeface="Nyala" pitchFamily="2" charset="0"/>
                <a:cs typeface="Times New Roman" pitchFamily="18" charset="0"/>
              </a:rPr>
              <a:t>ambiguity</a:t>
            </a:r>
            <a:r>
              <a:rPr lang="en-US" altLang="en-US" sz="2000" dirty="0" smtClean="0">
                <a:latin typeface="Nyala" pitchFamily="2" charset="0"/>
                <a:cs typeface="Times New Roman" pitchFamily="18" charset="0"/>
              </a:rPr>
              <a:t> in natural languages there is a need to specify knowledge through the use of </a:t>
            </a:r>
            <a:r>
              <a:rPr lang="en-US" altLang="en-US" sz="2000" b="1" dirty="0" smtClean="0">
                <a:latin typeface="Nyala" pitchFamily="2" charset="0"/>
                <a:cs typeface="Times New Roman" pitchFamily="18" charset="0"/>
              </a:rPr>
              <a:t>formal</a:t>
            </a:r>
            <a:r>
              <a:rPr lang="en-US" altLang="en-US" sz="2000" dirty="0" smtClean="0">
                <a:solidFill>
                  <a:srgbClr val="00CC66"/>
                </a:solidFill>
                <a:latin typeface="Nyala" pitchFamily="2" charset="0"/>
                <a:cs typeface="Times New Roman" pitchFamily="18" charset="0"/>
              </a:rPr>
              <a:t> </a:t>
            </a:r>
            <a:r>
              <a:rPr lang="en-US" altLang="en-US" sz="2000" dirty="0" smtClean="0">
                <a:latin typeface="Nyala" pitchFamily="2" charset="0"/>
                <a:cs typeface="Times New Roman" pitchFamily="18" charset="0"/>
              </a:rPr>
              <a:t>languages.</a:t>
            </a:r>
          </a:p>
          <a:p>
            <a:pPr marL="515938" lvl="1" eaLnBrk="1" hangingPunct="1">
              <a:lnSpc>
                <a:spcPct val="80000"/>
              </a:lnSpc>
              <a:buFont typeface="Courier New" pitchFamily="49" charset="0"/>
              <a:buChar char="o"/>
            </a:pPr>
            <a:r>
              <a:rPr lang="en-US" altLang="en-US" sz="1800" dirty="0" smtClean="0">
                <a:latin typeface="Nyala" pitchFamily="2" charset="0"/>
                <a:cs typeface="Times New Roman" pitchFamily="18" charset="0"/>
              </a:rPr>
              <a:t>Formal languages give us a way to remove ambiguity and provide methods for </a:t>
            </a:r>
            <a:r>
              <a:rPr lang="en-US" altLang="en-US" sz="1800" b="1" dirty="0" smtClean="0">
                <a:latin typeface="Nyala" pitchFamily="2" charset="0"/>
                <a:cs typeface="Times New Roman" pitchFamily="18" charset="0"/>
              </a:rPr>
              <a:t>automating inference. PL</a:t>
            </a:r>
            <a:r>
              <a:rPr lang="en-US" altLang="en-US" sz="1800" dirty="0" smtClean="0">
                <a:latin typeface="Nyala" pitchFamily="2" charset="0"/>
                <a:cs typeface="Times New Roman" pitchFamily="18" charset="0"/>
              </a:rPr>
              <a:t> is a first move in this direction.</a:t>
            </a:r>
          </a:p>
          <a:p>
            <a:pPr marL="115888" indent="-115888" eaLnBrk="1" hangingPunct="1">
              <a:lnSpc>
                <a:spcPct val="80000"/>
              </a:lnSpc>
            </a:pPr>
            <a:r>
              <a:rPr lang="en-US" altLang="en-US" sz="2000" b="1" dirty="0" smtClean="0">
                <a:latin typeface="Nyala" pitchFamily="2" charset="0"/>
                <a:cs typeface="Times New Roman" pitchFamily="18" charset="0"/>
              </a:rPr>
              <a:t> Inference:</a:t>
            </a:r>
            <a:r>
              <a:rPr lang="en-US" altLang="en-US" sz="2000" dirty="0" smtClean="0">
                <a:latin typeface="Nyala" pitchFamily="2" charset="0"/>
                <a:cs typeface="Times New Roman" pitchFamily="18" charset="0"/>
              </a:rPr>
              <a:t> The process of deriving new sentences from old one</a:t>
            </a:r>
            <a:r>
              <a:rPr lang="en-US" altLang="en-US" sz="1800" dirty="0" smtClean="0">
                <a:latin typeface="Nyala" pitchFamily="2" charset="0"/>
                <a:cs typeface="Times New Roman" pitchFamily="18" charset="0"/>
              </a:rPr>
              <a:t> .</a:t>
            </a:r>
          </a:p>
          <a:p>
            <a:pPr marL="515938" lvl="1" eaLnBrk="1" hangingPunct="1">
              <a:lnSpc>
                <a:spcPct val="80000"/>
              </a:lnSpc>
              <a:buFont typeface="Courier New" pitchFamily="49" charset="0"/>
              <a:buChar char="o"/>
            </a:pPr>
            <a:r>
              <a:rPr lang="en-US" altLang="en-US" sz="1800" b="1" dirty="0" smtClean="0">
                <a:latin typeface="Nyala" pitchFamily="2" charset="0"/>
                <a:cs typeface="Times New Roman" pitchFamily="18" charset="0"/>
              </a:rPr>
              <a:t>Sound</a:t>
            </a:r>
            <a:r>
              <a:rPr lang="en-US" altLang="en-US" sz="1800" dirty="0" smtClean="0">
                <a:latin typeface="Nyala" pitchFamily="2" charset="0"/>
                <a:cs typeface="Times New Roman" pitchFamily="18" charset="0"/>
              </a:rPr>
              <a:t> inference: derives true conclusions given true premises. </a:t>
            </a:r>
          </a:p>
          <a:p>
            <a:pPr marL="515938" lvl="1" eaLnBrk="1" hangingPunct="1">
              <a:lnSpc>
                <a:spcPct val="80000"/>
              </a:lnSpc>
              <a:buFont typeface="Courier New" pitchFamily="49" charset="0"/>
              <a:buChar char="o"/>
            </a:pPr>
            <a:r>
              <a:rPr lang="en-US" altLang="en-US" sz="1800" b="1" dirty="0" smtClean="0">
                <a:latin typeface="Nyala" pitchFamily="2" charset="0"/>
                <a:cs typeface="Times New Roman" pitchFamily="18" charset="0"/>
              </a:rPr>
              <a:t>Complete</a:t>
            </a:r>
            <a:r>
              <a:rPr lang="en-US" altLang="en-US" sz="1800" dirty="0" smtClean="0">
                <a:latin typeface="Nyala" pitchFamily="2" charset="0"/>
                <a:cs typeface="Times New Roman" pitchFamily="18" charset="0"/>
              </a:rPr>
              <a:t> inference: derives all true conclusions from a set of premises.</a:t>
            </a:r>
            <a:r>
              <a:rPr lang="en-US" altLang="en-US" sz="1600" dirty="0" smtClean="0">
                <a:latin typeface="Nyala" pitchFamily="2" charset="0"/>
                <a:cs typeface="Times New Roman" pitchFamily="18" charset="0"/>
              </a:rPr>
              <a:t> </a:t>
            </a:r>
          </a:p>
          <a:p>
            <a:pPr marL="115888" indent="-115888" eaLnBrk="1" hangingPunct="1">
              <a:lnSpc>
                <a:spcPct val="80000"/>
              </a:lnSpc>
            </a:pPr>
            <a:r>
              <a:rPr lang="en-US" altLang="en-US" sz="2000" dirty="0" smtClean="0">
                <a:latin typeface="Nyala" pitchFamily="2" charset="0"/>
                <a:cs typeface="Times New Roman" pitchFamily="18" charset="0"/>
              </a:rPr>
              <a:t> A </a:t>
            </a:r>
            <a:r>
              <a:rPr lang="en-US" altLang="en-US" sz="2000" b="1" dirty="0" smtClean="0">
                <a:latin typeface="Nyala" pitchFamily="2" charset="0"/>
                <a:cs typeface="Times New Roman" pitchFamily="18" charset="0"/>
              </a:rPr>
              <a:t>valid sentence</a:t>
            </a:r>
            <a:r>
              <a:rPr lang="en-US" altLang="en-US" sz="2000" dirty="0" smtClean="0">
                <a:latin typeface="Nyala" pitchFamily="2" charset="0"/>
                <a:cs typeface="Times New Roman" pitchFamily="18" charset="0"/>
              </a:rPr>
              <a:t> is true in all worlds under all interpretations.</a:t>
            </a:r>
            <a:r>
              <a:rPr lang="en-US" altLang="en-US" sz="1800" dirty="0" smtClean="0">
                <a:latin typeface="Nyala" pitchFamily="2" charset="0"/>
                <a:cs typeface="Times New Roman" pitchFamily="18" charset="0"/>
              </a:rPr>
              <a:t> </a:t>
            </a:r>
          </a:p>
          <a:p>
            <a:pPr marL="515938" lvl="1" eaLnBrk="1" hangingPunct="1">
              <a:lnSpc>
                <a:spcPct val="80000"/>
              </a:lnSpc>
              <a:buFont typeface="Courier New" pitchFamily="49" charset="0"/>
              <a:buChar char="o"/>
            </a:pPr>
            <a:r>
              <a:rPr lang="en-US" altLang="en-US" sz="1800" dirty="0" smtClean="0">
                <a:latin typeface="Nyala" pitchFamily="2" charset="0"/>
                <a:cs typeface="Times New Roman" pitchFamily="18" charset="0"/>
              </a:rPr>
              <a:t>If an implication sentence can be shown to be valid, then </a:t>
            </a:r>
          </a:p>
          <a:p>
            <a:pPr marL="230188" lvl="1" indent="0" eaLnBrk="1" hangingPunct="1">
              <a:lnSpc>
                <a:spcPct val="80000"/>
              </a:lnSpc>
              <a:buNone/>
            </a:pPr>
            <a:r>
              <a:rPr lang="en-US" altLang="en-US" sz="1800" dirty="0" smtClean="0">
                <a:latin typeface="Nyala" pitchFamily="2" charset="0"/>
                <a:cs typeface="Times New Roman" pitchFamily="18" charset="0"/>
              </a:rPr>
              <a:t>	given its premise - its consequent can be derived. </a:t>
            </a:r>
          </a:p>
          <a:p>
            <a:pPr marL="115888" indent="-115888" eaLnBrk="1" hangingPunct="1">
              <a:lnSpc>
                <a:spcPct val="80000"/>
              </a:lnSpc>
            </a:pPr>
            <a:r>
              <a:rPr lang="en-US" altLang="en-US" sz="2000" b="1" dirty="0" smtClean="0">
                <a:latin typeface="Nyala" pitchFamily="2" charset="0"/>
                <a:cs typeface="Times New Roman" pitchFamily="18" charset="0"/>
              </a:rPr>
              <a:t> PL</a:t>
            </a:r>
            <a:r>
              <a:rPr lang="en-US" altLang="en-US" sz="2000" dirty="0" smtClean="0">
                <a:latin typeface="Nyala" pitchFamily="2" charset="0"/>
                <a:cs typeface="Times New Roman" pitchFamily="18" charset="0"/>
              </a:rPr>
              <a:t> commits only to the existence of facts that may or may not be the case in the world being represented. </a:t>
            </a:r>
          </a:p>
          <a:p>
            <a:pPr marL="515938" lvl="1" eaLnBrk="1" hangingPunct="1">
              <a:lnSpc>
                <a:spcPct val="80000"/>
              </a:lnSpc>
              <a:buFont typeface="Courier New" pitchFamily="49" charset="0"/>
              <a:buChar char="o"/>
            </a:pPr>
            <a:r>
              <a:rPr lang="en-US" altLang="en-US" sz="1800" dirty="0" smtClean="0">
                <a:latin typeface="Nyala" pitchFamily="2" charset="0"/>
                <a:cs typeface="Times New Roman" pitchFamily="18" charset="0"/>
              </a:rPr>
              <a:t>Using a simple syntax and semantic, it illustrates the process of inference. </a:t>
            </a:r>
          </a:p>
          <a:p>
            <a:pPr marL="515938" lvl="1" eaLnBrk="1" hangingPunct="1">
              <a:lnSpc>
                <a:spcPct val="80000"/>
              </a:lnSpc>
              <a:buFont typeface="Courier New" pitchFamily="49" charset="0"/>
              <a:buChar char="o"/>
            </a:pPr>
            <a:r>
              <a:rPr lang="en-US" altLang="en-US" sz="1800" dirty="0" smtClean="0">
                <a:latin typeface="Nyala" pitchFamily="2" charset="0"/>
                <a:cs typeface="Times New Roman" pitchFamily="18" charset="0"/>
              </a:rPr>
              <a:t>PL quickly becomes impractical, even for very small worlds.</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61</a:t>
            </a:fld>
            <a:endParaRPr lang="en-US"/>
          </a:p>
        </p:txBody>
      </p:sp>
    </p:spTree>
    <p:extLst>
      <p:ext uri="{BB962C8B-B14F-4D97-AF65-F5344CB8AC3E}">
        <p14:creationId xmlns:p14="http://schemas.microsoft.com/office/powerpoint/2010/main" val="3959750075"/>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fade">
                                      <p:cBhvr>
                                        <p:cTn id="7" dur="1000"/>
                                        <p:tgtEl>
                                          <p:spTgt spid="104451">
                                            <p:txEl>
                                              <p:pRg st="0" end="0"/>
                                            </p:txEl>
                                          </p:spTgt>
                                        </p:tgtEl>
                                      </p:cBhvr>
                                    </p:animEffect>
                                    <p:anim calcmode="lin" valueType="num">
                                      <p:cBhvr>
                                        <p:cTn id="8" dur="1000" fill="hold"/>
                                        <p:tgtEl>
                                          <p:spTgt spid="10445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445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fade">
                                      <p:cBhvr>
                                        <p:cTn id="12" dur="1000"/>
                                        <p:tgtEl>
                                          <p:spTgt spid="104451">
                                            <p:txEl>
                                              <p:pRg st="1" end="1"/>
                                            </p:txEl>
                                          </p:spTgt>
                                        </p:tgtEl>
                                      </p:cBhvr>
                                    </p:animEffect>
                                    <p:anim calcmode="lin" valueType="num">
                                      <p:cBhvr>
                                        <p:cTn id="13" dur="1000" fill="hold"/>
                                        <p:tgtEl>
                                          <p:spTgt spid="10445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44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4451">
                                            <p:txEl>
                                              <p:pRg st="2" end="2"/>
                                            </p:txEl>
                                          </p:spTgt>
                                        </p:tgtEl>
                                        <p:attrNameLst>
                                          <p:attrName>style.visibility</p:attrName>
                                        </p:attrNameLst>
                                      </p:cBhvr>
                                      <p:to>
                                        <p:strVal val="visible"/>
                                      </p:to>
                                    </p:set>
                                    <p:animEffect transition="in" filter="fade">
                                      <p:cBhvr>
                                        <p:cTn id="19" dur="1000"/>
                                        <p:tgtEl>
                                          <p:spTgt spid="104451">
                                            <p:txEl>
                                              <p:pRg st="2" end="2"/>
                                            </p:txEl>
                                          </p:spTgt>
                                        </p:tgtEl>
                                      </p:cBhvr>
                                    </p:animEffect>
                                    <p:anim calcmode="lin" valueType="num">
                                      <p:cBhvr>
                                        <p:cTn id="20" dur="1000" fill="hold"/>
                                        <p:tgtEl>
                                          <p:spTgt spid="10445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445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4451">
                                            <p:txEl>
                                              <p:pRg st="3" end="3"/>
                                            </p:txEl>
                                          </p:spTgt>
                                        </p:tgtEl>
                                        <p:attrNameLst>
                                          <p:attrName>style.visibility</p:attrName>
                                        </p:attrNameLst>
                                      </p:cBhvr>
                                      <p:to>
                                        <p:strVal val="visible"/>
                                      </p:to>
                                    </p:set>
                                    <p:animEffect transition="in" filter="fade">
                                      <p:cBhvr>
                                        <p:cTn id="24" dur="1000"/>
                                        <p:tgtEl>
                                          <p:spTgt spid="104451">
                                            <p:txEl>
                                              <p:pRg st="3" end="3"/>
                                            </p:txEl>
                                          </p:spTgt>
                                        </p:tgtEl>
                                      </p:cBhvr>
                                    </p:animEffect>
                                    <p:anim calcmode="lin" valueType="num">
                                      <p:cBhvr>
                                        <p:cTn id="25" dur="1000" fill="hold"/>
                                        <p:tgtEl>
                                          <p:spTgt spid="10445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4451">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4451">
                                            <p:txEl>
                                              <p:pRg st="4" end="4"/>
                                            </p:txEl>
                                          </p:spTgt>
                                        </p:tgtEl>
                                        <p:attrNameLst>
                                          <p:attrName>style.visibility</p:attrName>
                                        </p:attrNameLst>
                                      </p:cBhvr>
                                      <p:to>
                                        <p:strVal val="visible"/>
                                      </p:to>
                                    </p:set>
                                    <p:animEffect transition="in" filter="fade">
                                      <p:cBhvr>
                                        <p:cTn id="29" dur="1000"/>
                                        <p:tgtEl>
                                          <p:spTgt spid="104451">
                                            <p:txEl>
                                              <p:pRg st="4" end="4"/>
                                            </p:txEl>
                                          </p:spTgt>
                                        </p:tgtEl>
                                      </p:cBhvr>
                                    </p:animEffect>
                                    <p:anim calcmode="lin" valueType="num">
                                      <p:cBhvr>
                                        <p:cTn id="30" dur="1000" fill="hold"/>
                                        <p:tgtEl>
                                          <p:spTgt spid="10445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0445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4451">
                                            <p:txEl>
                                              <p:pRg st="5" end="5"/>
                                            </p:txEl>
                                          </p:spTgt>
                                        </p:tgtEl>
                                        <p:attrNameLst>
                                          <p:attrName>style.visibility</p:attrName>
                                        </p:attrNameLst>
                                      </p:cBhvr>
                                      <p:to>
                                        <p:strVal val="visible"/>
                                      </p:to>
                                    </p:set>
                                    <p:animEffect transition="in" filter="fade">
                                      <p:cBhvr>
                                        <p:cTn id="36" dur="1000"/>
                                        <p:tgtEl>
                                          <p:spTgt spid="104451">
                                            <p:txEl>
                                              <p:pRg st="5" end="5"/>
                                            </p:txEl>
                                          </p:spTgt>
                                        </p:tgtEl>
                                      </p:cBhvr>
                                    </p:animEffect>
                                    <p:anim calcmode="lin" valueType="num">
                                      <p:cBhvr>
                                        <p:cTn id="37" dur="1000" fill="hold"/>
                                        <p:tgtEl>
                                          <p:spTgt spid="10445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04451">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4451">
                                            <p:txEl>
                                              <p:pRg st="6" end="6"/>
                                            </p:txEl>
                                          </p:spTgt>
                                        </p:tgtEl>
                                        <p:attrNameLst>
                                          <p:attrName>style.visibility</p:attrName>
                                        </p:attrNameLst>
                                      </p:cBhvr>
                                      <p:to>
                                        <p:strVal val="visible"/>
                                      </p:to>
                                    </p:set>
                                    <p:animEffect transition="in" filter="fade">
                                      <p:cBhvr>
                                        <p:cTn id="41" dur="1000"/>
                                        <p:tgtEl>
                                          <p:spTgt spid="104451">
                                            <p:txEl>
                                              <p:pRg st="6" end="6"/>
                                            </p:txEl>
                                          </p:spTgt>
                                        </p:tgtEl>
                                      </p:cBhvr>
                                    </p:animEffect>
                                    <p:anim calcmode="lin" valueType="num">
                                      <p:cBhvr>
                                        <p:cTn id="42" dur="1000" fill="hold"/>
                                        <p:tgtEl>
                                          <p:spTgt spid="104451">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104451">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4451">
                                            <p:txEl>
                                              <p:pRg st="7" end="7"/>
                                            </p:txEl>
                                          </p:spTgt>
                                        </p:tgtEl>
                                        <p:attrNameLst>
                                          <p:attrName>style.visibility</p:attrName>
                                        </p:attrNameLst>
                                      </p:cBhvr>
                                      <p:to>
                                        <p:strVal val="visible"/>
                                      </p:to>
                                    </p:set>
                                    <p:animEffect transition="in" filter="fade">
                                      <p:cBhvr>
                                        <p:cTn id="46" dur="1000"/>
                                        <p:tgtEl>
                                          <p:spTgt spid="104451">
                                            <p:txEl>
                                              <p:pRg st="7" end="7"/>
                                            </p:txEl>
                                          </p:spTgt>
                                        </p:tgtEl>
                                      </p:cBhvr>
                                    </p:animEffect>
                                    <p:anim calcmode="lin" valueType="num">
                                      <p:cBhvr>
                                        <p:cTn id="47" dur="1000" fill="hold"/>
                                        <p:tgtEl>
                                          <p:spTgt spid="104451">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10445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04451">
                                            <p:txEl>
                                              <p:pRg st="8" end="8"/>
                                            </p:txEl>
                                          </p:spTgt>
                                        </p:tgtEl>
                                        <p:attrNameLst>
                                          <p:attrName>style.visibility</p:attrName>
                                        </p:attrNameLst>
                                      </p:cBhvr>
                                      <p:to>
                                        <p:strVal val="visible"/>
                                      </p:to>
                                    </p:set>
                                    <p:animEffect transition="in" filter="fade">
                                      <p:cBhvr>
                                        <p:cTn id="53" dur="1000"/>
                                        <p:tgtEl>
                                          <p:spTgt spid="104451">
                                            <p:txEl>
                                              <p:pRg st="8" end="8"/>
                                            </p:txEl>
                                          </p:spTgt>
                                        </p:tgtEl>
                                      </p:cBhvr>
                                    </p:animEffect>
                                    <p:anim calcmode="lin" valueType="num">
                                      <p:cBhvr>
                                        <p:cTn id="54" dur="1000" fill="hold"/>
                                        <p:tgtEl>
                                          <p:spTgt spid="104451">
                                            <p:txEl>
                                              <p:pRg st="8" end="8"/>
                                            </p:txEl>
                                          </p:spTgt>
                                        </p:tgtEl>
                                        <p:attrNameLst>
                                          <p:attrName>ppt_x</p:attrName>
                                        </p:attrNameLst>
                                      </p:cBhvr>
                                      <p:tavLst>
                                        <p:tav tm="0">
                                          <p:val>
                                            <p:strVal val="#ppt_x"/>
                                          </p:val>
                                        </p:tav>
                                        <p:tav tm="100000">
                                          <p:val>
                                            <p:strVal val="#ppt_x"/>
                                          </p:val>
                                        </p:tav>
                                      </p:tavLst>
                                    </p:anim>
                                    <p:anim calcmode="lin" valueType="num">
                                      <p:cBhvr>
                                        <p:cTn id="55" dur="1000" fill="hold"/>
                                        <p:tgtEl>
                                          <p:spTgt spid="104451">
                                            <p:txEl>
                                              <p:pRg st="8" end="8"/>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04451">
                                            <p:txEl>
                                              <p:pRg st="9" end="9"/>
                                            </p:txEl>
                                          </p:spTgt>
                                        </p:tgtEl>
                                        <p:attrNameLst>
                                          <p:attrName>style.visibility</p:attrName>
                                        </p:attrNameLst>
                                      </p:cBhvr>
                                      <p:to>
                                        <p:strVal val="visible"/>
                                      </p:to>
                                    </p:set>
                                    <p:animEffect transition="in" filter="fade">
                                      <p:cBhvr>
                                        <p:cTn id="58" dur="1000"/>
                                        <p:tgtEl>
                                          <p:spTgt spid="104451">
                                            <p:txEl>
                                              <p:pRg st="9" end="9"/>
                                            </p:txEl>
                                          </p:spTgt>
                                        </p:tgtEl>
                                      </p:cBhvr>
                                    </p:animEffect>
                                    <p:anim calcmode="lin" valueType="num">
                                      <p:cBhvr>
                                        <p:cTn id="59" dur="1000" fill="hold"/>
                                        <p:tgtEl>
                                          <p:spTgt spid="104451">
                                            <p:txEl>
                                              <p:pRg st="9" end="9"/>
                                            </p:txEl>
                                          </p:spTgt>
                                        </p:tgtEl>
                                        <p:attrNameLst>
                                          <p:attrName>ppt_x</p:attrName>
                                        </p:attrNameLst>
                                      </p:cBhvr>
                                      <p:tavLst>
                                        <p:tav tm="0">
                                          <p:val>
                                            <p:strVal val="#ppt_x"/>
                                          </p:val>
                                        </p:tav>
                                        <p:tav tm="100000">
                                          <p:val>
                                            <p:strVal val="#ppt_x"/>
                                          </p:val>
                                        </p:tav>
                                      </p:tavLst>
                                    </p:anim>
                                    <p:anim calcmode="lin" valueType="num">
                                      <p:cBhvr>
                                        <p:cTn id="60" dur="1000" fill="hold"/>
                                        <p:tgtEl>
                                          <p:spTgt spid="104451">
                                            <p:txEl>
                                              <p:pRg st="9" end="9"/>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4451">
                                            <p:txEl>
                                              <p:pRg st="10" end="10"/>
                                            </p:txEl>
                                          </p:spTgt>
                                        </p:tgtEl>
                                        <p:attrNameLst>
                                          <p:attrName>style.visibility</p:attrName>
                                        </p:attrNameLst>
                                      </p:cBhvr>
                                      <p:to>
                                        <p:strVal val="visible"/>
                                      </p:to>
                                    </p:set>
                                    <p:animEffect transition="in" filter="fade">
                                      <p:cBhvr>
                                        <p:cTn id="63" dur="1000"/>
                                        <p:tgtEl>
                                          <p:spTgt spid="104451">
                                            <p:txEl>
                                              <p:pRg st="10" end="10"/>
                                            </p:txEl>
                                          </p:spTgt>
                                        </p:tgtEl>
                                      </p:cBhvr>
                                    </p:animEffect>
                                    <p:anim calcmode="lin" valueType="num">
                                      <p:cBhvr>
                                        <p:cTn id="64" dur="1000" fill="hold"/>
                                        <p:tgtEl>
                                          <p:spTgt spid="104451">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10445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noChangeArrowheads="1"/>
          </p:cNvSpPr>
          <p:nvPr>
            <p:ph type="ctrTitle"/>
          </p:nvPr>
        </p:nvSpPr>
        <p:spPr>
          <a:xfrm>
            <a:off x="-265411" y="1531961"/>
            <a:ext cx="3923010" cy="1610638"/>
          </a:xfrm>
        </p:spPr>
        <p:txBody>
          <a:bodyPr/>
          <a:lstStyle/>
          <a:p>
            <a:pPr algn="ctr"/>
            <a:r>
              <a:rPr lang="en-US" altLang="en-US" dirty="0" smtClean="0">
                <a:latin typeface="Nyala" pitchFamily="2" charset="0"/>
              </a:rPr>
              <a:t>Predicate </a:t>
            </a:r>
            <a:br>
              <a:rPr lang="en-US" altLang="en-US" dirty="0" smtClean="0">
                <a:latin typeface="Nyala" pitchFamily="2" charset="0"/>
              </a:rPr>
            </a:br>
            <a:r>
              <a:rPr lang="en-US" altLang="en-US" dirty="0" smtClean="0">
                <a:latin typeface="Nyala" pitchFamily="2" charset="0"/>
              </a:rPr>
              <a:t>(First Order) Logic</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6824"/>
            <a:ext cx="2092117" cy="1742008"/>
          </a:xfrm>
          <a:prstGeom prst="roundRect">
            <a:avLst>
              <a:gd name="adj" fmla="val 16667"/>
            </a:avLst>
          </a:prstGeom>
          <a:ln>
            <a:noFill/>
          </a:ln>
          <a:effectLst>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2117" y="3324613"/>
            <a:ext cx="2201069" cy="1684219"/>
          </a:xfrm>
          <a:prstGeom prst="roundRect">
            <a:avLst>
              <a:gd name="adj" fmla="val 16667"/>
            </a:avLst>
          </a:prstGeom>
          <a:ln>
            <a:noFill/>
          </a:ln>
          <a:effectLst>
            <a:outerShdw blurRad="107950" dist="12700" dir="5400000" algn="ctr">
              <a:srgbClr val="000000"/>
            </a:outerShdw>
          </a:effectLst>
          <a:scene3d>
            <a:camera prst="perspectiveHeroicExtremeLeftFacing"/>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9175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53272" y="352830"/>
            <a:ext cx="8246070" cy="610821"/>
          </a:xfrm>
        </p:spPr>
        <p:txBody>
          <a:bodyPr>
            <a:normAutofit fontScale="90000"/>
          </a:bodyPr>
          <a:lstStyle/>
          <a:p>
            <a:pPr eaLnBrk="1" hangingPunct="1"/>
            <a:r>
              <a:rPr lang="en-US" altLang="en-US" sz="3600" dirty="0" smtClean="0">
                <a:latin typeface="Nyala" pitchFamily="2" charset="0"/>
              </a:rPr>
              <a:t>First Order Logic (FOL)</a:t>
            </a:r>
          </a:p>
        </p:txBody>
      </p:sp>
      <p:sp>
        <p:nvSpPr>
          <p:cNvPr id="3075" name="Rectangle 3"/>
          <p:cNvSpPr>
            <a:spLocks noGrp="1" noChangeArrowheads="1"/>
          </p:cNvSpPr>
          <p:nvPr>
            <p:ph idx="1"/>
          </p:nvPr>
        </p:nvSpPr>
        <p:spPr>
          <a:xfrm>
            <a:off x="0" y="1353818"/>
            <a:ext cx="9144000" cy="3512213"/>
          </a:xfrm>
          <a:noFill/>
        </p:spPr>
        <p:txBody>
          <a:bodyPr>
            <a:normAutofit fontScale="85000" lnSpcReduction="20000"/>
          </a:bodyPr>
          <a:lstStyle/>
          <a:p>
            <a:pPr marL="174625" indent="-174625" eaLnBrk="1" hangingPunct="1">
              <a:lnSpc>
                <a:spcPct val="80000"/>
              </a:lnSpc>
            </a:pPr>
            <a:r>
              <a:rPr lang="en-US" altLang="en-US" sz="2800" dirty="0" smtClean="0">
                <a:latin typeface="Nyala" pitchFamily="2" charset="0"/>
              </a:rPr>
              <a:t>PL isn’t powerful enough as a general KR language.</a:t>
            </a:r>
          </a:p>
          <a:p>
            <a:pPr marL="631825" lvl="1" indent="-342900" eaLnBrk="1" hangingPunct="1">
              <a:lnSpc>
                <a:spcPct val="80000"/>
              </a:lnSpc>
              <a:buFont typeface="Wingdings" pitchFamily="2" charset="2"/>
              <a:buChar char="X"/>
            </a:pPr>
            <a:r>
              <a:rPr lang="en-US" altLang="en-US" sz="2400" dirty="0" smtClean="0">
                <a:latin typeface="Nyala" pitchFamily="2" charset="0"/>
              </a:rPr>
              <a:t>Impossible to make general statements. </a:t>
            </a:r>
          </a:p>
          <a:p>
            <a:pPr marL="174625" indent="-174625" eaLnBrk="1" hangingPunct="1">
              <a:lnSpc>
                <a:spcPct val="80000"/>
              </a:lnSpc>
              <a:buFontTx/>
              <a:buNone/>
            </a:pPr>
            <a:r>
              <a:rPr lang="en-US" altLang="en-US" sz="2800" dirty="0" smtClean="0">
                <a:latin typeface="Nyala" pitchFamily="2" charset="0"/>
              </a:rPr>
              <a:t>   </a:t>
            </a:r>
            <a:r>
              <a:rPr lang="en-US" altLang="en-US" sz="2400" b="1" dirty="0" smtClean="0">
                <a:latin typeface="Nyala" pitchFamily="2" charset="0"/>
              </a:rPr>
              <a:t>Example</a:t>
            </a:r>
            <a:r>
              <a:rPr lang="en-US" altLang="en-US" sz="2800" b="1" dirty="0" smtClean="0">
                <a:latin typeface="Nyala" pitchFamily="2" charset="0"/>
              </a:rPr>
              <a:t>: </a:t>
            </a:r>
          </a:p>
          <a:p>
            <a:pPr marL="465138" lvl="1" indent="-176213" eaLnBrk="1" hangingPunct="1">
              <a:lnSpc>
                <a:spcPct val="80000"/>
              </a:lnSpc>
              <a:buFontTx/>
              <a:buAutoNum type="arabicPeriod"/>
            </a:pPr>
            <a:r>
              <a:rPr lang="en-US" altLang="en-US" sz="2400" dirty="0" smtClean="0">
                <a:latin typeface="Nyala" pitchFamily="2" charset="0"/>
              </a:rPr>
              <a:t>all students sit for exams .</a:t>
            </a:r>
          </a:p>
          <a:p>
            <a:pPr marL="465138" lvl="1" indent="-176213" eaLnBrk="1" hangingPunct="1">
              <a:lnSpc>
                <a:spcPct val="80000"/>
              </a:lnSpc>
              <a:buFontTx/>
              <a:buAutoNum type="arabicPeriod"/>
            </a:pPr>
            <a:r>
              <a:rPr lang="en-US" altLang="en-US" sz="2400" dirty="0" smtClean="0">
                <a:latin typeface="Nyala" pitchFamily="2" charset="0"/>
              </a:rPr>
              <a:t>if any student sits for an exam, he either pass or fail.</a:t>
            </a:r>
          </a:p>
          <a:p>
            <a:pPr marL="2211388" lvl="4" indent="-304800" eaLnBrk="1" hangingPunct="1">
              <a:lnSpc>
                <a:spcPct val="80000"/>
              </a:lnSpc>
              <a:buFontTx/>
              <a:buAutoNum type="arabicPeriod"/>
            </a:pPr>
            <a:endParaRPr lang="en-US" altLang="en-US" sz="900" dirty="0" smtClean="0">
              <a:latin typeface="Nyala" pitchFamily="2" charset="0"/>
            </a:endParaRPr>
          </a:p>
          <a:p>
            <a:pPr marL="2211388" lvl="4" indent="-304800" eaLnBrk="1" hangingPunct="1">
              <a:lnSpc>
                <a:spcPct val="80000"/>
              </a:lnSpc>
            </a:pPr>
            <a:endParaRPr lang="en-US" altLang="en-US" sz="400" dirty="0" smtClean="0">
              <a:latin typeface="Nyala" pitchFamily="2" charset="0"/>
            </a:endParaRPr>
          </a:p>
          <a:p>
            <a:pPr marL="174625" indent="-174625">
              <a:lnSpc>
                <a:spcPct val="80000"/>
              </a:lnSpc>
            </a:pPr>
            <a:r>
              <a:rPr lang="en-US" altLang="en-US" sz="2800" dirty="0" smtClean="0">
                <a:latin typeface="Nyala" pitchFamily="2" charset="0"/>
              </a:rPr>
              <a:t>FOL is a more powerful form of </a:t>
            </a:r>
            <a:r>
              <a:rPr lang="en-US" altLang="en-US" dirty="0">
                <a:latin typeface="Nyala" pitchFamily="2" charset="0"/>
              </a:rPr>
              <a:t>logic  than </a:t>
            </a:r>
            <a:r>
              <a:rPr lang="en-US" altLang="en-US" dirty="0" smtClean="0">
                <a:latin typeface="Nyala" pitchFamily="2" charset="0"/>
              </a:rPr>
              <a:t>PL because </a:t>
            </a:r>
            <a:r>
              <a:rPr lang="en-US" altLang="en-US" dirty="0">
                <a:solidFill>
                  <a:srgbClr val="0000CC"/>
                </a:solidFill>
                <a:latin typeface="Nyala" pitchFamily="2" charset="0"/>
              </a:rPr>
              <a:t>it allows for the representation of more complex statements and relationships between objects and concepts. </a:t>
            </a:r>
            <a:endParaRPr lang="en-US" altLang="en-US" dirty="0" smtClean="0">
              <a:solidFill>
                <a:srgbClr val="0000CC"/>
              </a:solidFill>
              <a:latin typeface="Nyala" pitchFamily="2" charset="0"/>
            </a:endParaRPr>
          </a:p>
          <a:p>
            <a:pPr marL="174625" indent="-174625">
              <a:lnSpc>
                <a:spcPct val="80000"/>
              </a:lnSpc>
            </a:pPr>
            <a:r>
              <a:rPr lang="en-US" altLang="en-US" dirty="0">
                <a:latin typeface="Nyala" pitchFamily="2" charset="0"/>
              </a:rPr>
              <a:t>FOL includes quantifiers (such as "for all" and "there exists") and variables, which allow for the expression of statements about specific objects or groups of objects. </a:t>
            </a:r>
            <a:endParaRPr lang="en-US" altLang="en-US" sz="2800" dirty="0" smtClean="0">
              <a:latin typeface="Nyala" pitchFamily="2" charset="0"/>
            </a:endParaRPr>
          </a:p>
          <a:p>
            <a:pPr marL="631825" lvl="1" indent="-342900" eaLnBrk="1" hangingPunct="1">
              <a:lnSpc>
                <a:spcPct val="80000"/>
              </a:lnSpc>
              <a:buFont typeface="Wingdings" pitchFamily="2" charset="2"/>
              <a:buChar char="X"/>
            </a:pPr>
            <a:r>
              <a:rPr lang="en-US" altLang="en-US" sz="2400" dirty="0" smtClean="0">
                <a:latin typeface="Nyala" pitchFamily="2" charset="0"/>
              </a:rPr>
              <a:t>Almost any English sentence may be represented in first-order predicate calculus.</a:t>
            </a:r>
          </a:p>
          <a:p>
            <a:pPr marL="174625" indent="-174625" eaLnBrk="1" hangingPunct="1">
              <a:lnSpc>
                <a:spcPct val="80000"/>
              </a:lnSpc>
              <a:buFontTx/>
              <a:buNone/>
            </a:pPr>
            <a:r>
              <a:rPr lang="en-US" altLang="en-US" sz="2800" b="1" dirty="0" smtClean="0">
                <a:latin typeface="Nyala" pitchFamily="2" charset="0"/>
              </a:rPr>
              <a:t>	</a:t>
            </a:r>
            <a:endParaRPr lang="en-US" altLang="en-US" sz="2400" dirty="0" smtClean="0">
              <a:latin typeface="Nyala" pitchFamily="2"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63</a:t>
            </a:fld>
            <a:endParaRPr lang="en-US"/>
          </a:p>
        </p:txBody>
      </p:sp>
      <p:sp>
        <p:nvSpPr>
          <p:cNvPr id="3" name="TextBox 2"/>
          <p:cNvSpPr txBox="1"/>
          <p:nvPr/>
        </p:nvSpPr>
        <p:spPr>
          <a:xfrm>
            <a:off x="265815" y="953018"/>
            <a:ext cx="4550733" cy="369332"/>
          </a:xfrm>
          <a:prstGeom prst="rect">
            <a:avLst/>
          </a:prstGeom>
          <a:noFill/>
        </p:spPr>
        <p:txBody>
          <a:bodyPr wrap="square" rtlCol="0">
            <a:spAutoFit/>
          </a:bodyPr>
          <a:lstStyle/>
          <a:p>
            <a:r>
              <a:rPr lang="en-US" b="1" dirty="0" smtClean="0">
                <a:solidFill>
                  <a:schemeClr val="bg1"/>
                </a:solidFill>
                <a:latin typeface="Nyala" pitchFamily="2" charset="0"/>
              </a:rPr>
              <a:t>What </a:t>
            </a:r>
            <a:r>
              <a:rPr lang="en-US" b="1" dirty="0">
                <a:solidFill>
                  <a:schemeClr val="bg1"/>
                </a:solidFill>
                <a:latin typeface="Nyala" pitchFamily="2" charset="0"/>
              </a:rPr>
              <a:t>are Propositional </a:t>
            </a:r>
            <a:r>
              <a:rPr lang="en-US" b="1" dirty="0" smtClean="0">
                <a:solidFill>
                  <a:schemeClr val="bg1"/>
                </a:solidFill>
                <a:latin typeface="Nyala" pitchFamily="2" charset="0"/>
              </a:rPr>
              <a:t>Logic (PL) limitations?</a:t>
            </a:r>
            <a:endParaRPr lang="en-US" b="1" dirty="0">
              <a:solidFill>
                <a:schemeClr val="bg1"/>
              </a:solidFill>
              <a:latin typeface="Nyala" pitchFamily="2" charset="0"/>
            </a:endParaRPr>
          </a:p>
        </p:txBody>
      </p:sp>
    </p:spTree>
    <p:extLst>
      <p:ext uri="{BB962C8B-B14F-4D97-AF65-F5344CB8AC3E}">
        <p14:creationId xmlns:p14="http://schemas.microsoft.com/office/powerpoint/2010/main" val="33756183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075">
                                            <p:txEl>
                                              <p:pRg st="0" end="0"/>
                                            </p:txEl>
                                          </p:spTgt>
                                        </p:tgtEl>
                                        <p:attrNameLst>
                                          <p:attrName>style.visibility</p:attrName>
                                        </p:attrNameLst>
                                      </p:cBhvr>
                                      <p:to>
                                        <p:strVal val="visible"/>
                                      </p:to>
                                    </p:set>
                                    <p:animEffect transition="in" filter="fade">
                                      <p:cBhvr>
                                        <p:cTn id="25" dur="1000"/>
                                        <p:tgtEl>
                                          <p:spTgt spid="3075">
                                            <p:txEl>
                                              <p:pRg st="0" end="0"/>
                                            </p:txEl>
                                          </p:spTgt>
                                        </p:tgtEl>
                                      </p:cBhvr>
                                    </p:animEffect>
                                    <p:anim calcmode="lin" valueType="num">
                                      <p:cBhvr>
                                        <p:cTn id="26" dur="1000" fill="hold"/>
                                        <p:tgtEl>
                                          <p:spTgt spid="307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075">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075">
                                            <p:txEl>
                                              <p:pRg st="1" end="1"/>
                                            </p:txEl>
                                          </p:spTgt>
                                        </p:tgtEl>
                                        <p:attrNameLst>
                                          <p:attrName>style.visibility</p:attrName>
                                        </p:attrNameLst>
                                      </p:cBhvr>
                                      <p:to>
                                        <p:strVal val="visible"/>
                                      </p:to>
                                    </p:set>
                                    <p:animEffect transition="in" filter="fade">
                                      <p:cBhvr>
                                        <p:cTn id="30" dur="1000"/>
                                        <p:tgtEl>
                                          <p:spTgt spid="3075">
                                            <p:txEl>
                                              <p:pRg st="1" end="1"/>
                                            </p:txEl>
                                          </p:spTgt>
                                        </p:tgtEl>
                                      </p:cBhvr>
                                    </p:animEffect>
                                    <p:anim calcmode="lin" valueType="num">
                                      <p:cBhvr>
                                        <p:cTn id="31" dur="1000" fill="hold"/>
                                        <p:tgtEl>
                                          <p:spTgt spid="3075">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075">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075">
                                            <p:txEl>
                                              <p:pRg st="2" end="2"/>
                                            </p:txEl>
                                          </p:spTgt>
                                        </p:tgtEl>
                                        <p:attrNameLst>
                                          <p:attrName>style.visibility</p:attrName>
                                        </p:attrNameLst>
                                      </p:cBhvr>
                                      <p:to>
                                        <p:strVal val="visible"/>
                                      </p:to>
                                    </p:set>
                                    <p:animEffect transition="in" filter="fade">
                                      <p:cBhvr>
                                        <p:cTn id="35" dur="1000"/>
                                        <p:tgtEl>
                                          <p:spTgt spid="3075">
                                            <p:txEl>
                                              <p:pRg st="2" end="2"/>
                                            </p:txEl>
                                          </p:spTgt>
                                        </p:tgtEl>
                                      </p:cBhvr>
                                    </p:animEffect>
                                    <p:anim calcmode="lin" valueType="num">
                                      <p:cBhvr>
                                        <p:cTn id="36" dur="1000" fill="hold"/>
                                        <p:tgtEl>
                                          <p:spTgt spid="3075">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075">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075">
                                            <p:txEl>
                                              <p:pRg st="3" end="3"/>
                                            </p:txEl>
                                          </p:spTgt>
                                        </p:tgtEl>
                                        <p:attrNameLst>
                                          <p:attrName>style.visibility</p:attrName>
                                        </p:attrNameLst>
                                      </p:cBhvr>
                                      <p:to>
                                        <p:strVal val="visible"/>
                                      </p:to>
                                    </p:set>
                                    <p:animEffect transition="in" filter="fade">
                                      <p:cBhvr>
                                        <p:cTn id="40" dur="1000"/>
                                        <p:tgtEl>
                                          <p:spTgt spid="3075">
                                            <p:txEl>
                                              <p:pRg st="3" end="3"/>
                                            </p:txEl>
                                          </p:spTgt>
                                        </p:tgtEl>
                                      </p:cBhvr>
                                    </p:animEffect>
                                    <p:anim calcmode="lin" valueType="num">
                                      <p:cBhvr>
                                        <p:cTn id="41" dur="1000" fill="hold"/>
                                        <p:tgtEl>
                                          <p:spTgt spid="3075">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075">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075">
                                            <p:txEl>
                                              <p:pRg st="4" end="4"/>
                                            </p:txEl>
                                          </p:spTgt>
                                        </p:tgtEl>
                                        <p:attrNameLst>
                                          <p:attrName>style.visibility</p:attrName>
                                        </p:attrNameLst>
                                      </p:cBhvr>
                                      <p:to>
                                        <p:strVal val="visible"/>
                                      </p:to>
                                    </p:set>
                                    <p:animEffect transition="in" filter="fade">
                                      <p:cBhvr>
                                        <p:cTn id="45" dur="1000"/>
                                        <p:tgtEl>
                                          <p:spTgt spid="3075">
                                            <p:txEl>
                                              <p:pRg st="4" end="4"/>
                                            </p:txEl>
                                          </p:spTgt>
                                        </p:tgtEl>
                                      </p:cBhvr>
                                    </p:animEffect>
                                    <p:anim calcmode="lin" valueType="num">
                                      <p:cBhvr>
                                        <p:cTn id="46" dur="1000" fill="hold"/>
                                        <p:tgtEl>
                                          <p:spTgt spid="3075">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07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075">
                                            <p:txEl>
                                              <p:pRg st="7" end="7"/>
                                            </p:txEl>
                                          </p:spTgt>
                                        </p:tgtEl>
                                        <p:attrNameLst>
                                          <p:attrName>style.visibility</p:attrName>
                                        </p:attrNameLst>
                                      </p:cBhvr>
                                      <p:to>
                                        <p:strVal val="visible"/>
                                      </p:to>
                                    </p:set>
                                    <p:anim calcmode="lin" valueType="num">
                                      <p:cBhvr additive="base">
                                        <p:cTn id="52" dur="500" fill="hold"/>
                                        <p:tgtEl>
                                          <p:spTgt spid="3075">
                                            <p:txEl>
                                              <p:pRg st="7" end="7"/>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0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075">
                                            <p:txEl>
                                              <p:pRg st="8" end="8"/>
                                            </p:txEl>
                                          </p:spTgt>
                                        </p:tgtEl>
                                        <p:attrNameLst>
                                          <p:attrName>style.visibility</p:attrName>
                                        </p:attrNameLst>
                                      </p:cBhvr>
                                      <p:to>
                                        <p:strVal val="visible"/>
                                      </p:to>
                                    </p:set>
                                    <p:anim calcmode="lin" valueType="num">
                                      <p:cBhvr additive="base">
                                        <p:cTn id="58" dur="500" fill="hold"/>
                                        <p:tgtEl>
                                          <p:spTgt spid="3075">
                                            <p:txEl>
                                              <p:pRg st="8" end="8"/>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075">
                                            <p:txEl>
                                              <p:pRg st="8" end="8"/>
                                            </p:txEl>
                                          </p:spTgt>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075">
                                            <p:txEl>
                                              <p:pRg st="9" end="9"/>
                                            </p:txEl>
                                          </p:spTgt>
                                        </p:tgtEl>
                                        <p:attrNameLst>
                                          <p:attrName>style.visibility</p:attrName>
                                        </p:attrNameLst>
                                      </p:cBhvr>
                                      <p:to>
                                        <p:strVal val="visible"/>
                                      </p:to>
                                    </p:set>
                                    <p:anim calcmode="lin" valueType="num">
                                      <p:cBhvr additive="base">
                                        <p:cTn id="62" dur="500" fill="hold"/>
                                        <p:tgtEl>
                                          <p:spTgt spid="3075">
                                            <p:txEl>
                                              <p:pRg st="9" end="9"/>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0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075">
                                            <p:txEl>
                                              <p:pRg st="10" end="10"/>
                                            </p:txEl>
                                          </p:spTgt>
                                        </p:tgtEl>
                                        <p:attrNameLst>
                                          <p:attrName>style.visibility</p:attrName>
                                        </p:attrNameLst>
                                      </p:cBhvr>
                                      <p:to>
                                        <p:strVal val="visible"/>
                                      </p:to>
                                    </p:set>
                                    <p:anim calcmode="lin" valueType="num">
                                      <p:cBhvr additive="base">
                                        <p:cTn id="68" dur="500" fill="hold"/>
                                        <p:tgtEl>
                                          <p:spTgt spid="3075">
                                            <p:txEl>
                                              <p:pRg st="10" end="1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07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7795" y="109421"/>
            <a:ext cx="7940659" cy="916230"/>
          </a:xfrm>
        </p:spPr>
        <p:txBody>
          <a:bodyPr>
            <a:normAutofit/>
          </a:bodyPr>
          <a:lstStyle/>
          <a:p>
            <a:pPr eaLnBrk="1" hangingPunct="1"/>
            <a:r>
              <a:rPr lang="en-US" altLang="en-US" dirty="0" smtClean="0">
                <a:latin typeface="Nyala" pitchFamily="2" charset="0"/>
              </a:rPr>
              <a:t>Conti..</a:t>
            </a:r>
            <a:endParaRPr lang="en-US" altLang="en-US" sz="3600" dirty="0" smtClean="0">
              <a:latin typeface="Nyala" pitchFamily="2" charset="0"/>
            </a:endParaRPr>
          </a:p>
        </p:txBody>
      </p:sp>
      <p:sp>
        <p:nvSpPr>
          <p:cNvPr id="4099" name="Rectangle 3"/>
          <p:cNvSpPr>
            <a:spLocks noGrp="1" noChangeArrowheads="1"/>
          </p:cNvSpPr>
          <p:nvPr>
            <p:ph idx="1"/>
          </p:nvPr>
        </p:nvSpPr>
        <p:spPr>
          <a:xfrm>
            <a:off x="0" y="1198941"/>
            <a:ext cx="6290558" cy="3901108"/>
          </a:xfrm>
        </p:spPr>
        <p:txBody>
          <a:bodyPr>
            <a:noAutofit/>
          </a:bodyPr>
          <a:lstStyle/>
          <a:p>
            <a:pPr marL="120650" indent="-120650" eaLnBrk="1" hangingPunct="1">
              <a:lnSpc>
                <a:spcPct val="90000"/>
              </a:lnSpc>
            </a:pPr>
            <a:r>
              <a:rPr lang="en-US" altLang="en-US" sz="1600" dirty="0" smtClean="0">
                <a:latin typeface="Nyala" pitchFamily="2" charset="0"/>
              </a:rPr>
              <a:t>FOL (like natural language) assumes the world contains: </a:t>
            </a:r>
          </a:p>
          <a:p>
            <a:pPr marL="577850" lvl="1" indent="-342900" eaLnBrk="1" hangingPunct="1">
              <a:lnSpc>
                <a:spcPct val="90000"/>
              </a:lnSpc>
              <a:buFont typeface="Wingdings 2" pitchFamily="18" charset="2"/>
              <a:buChar char="h"/>
            </a:pPr>
            <a:r>
              <a:rPr lang="en-US" altLang="en-US" sz="1600" b="1" dirty="0" smtClean="0">
                <a:latin typeface="Nyala" pitchFamily="2" charset="0"/>
              </a:rPr>
              <a:t>Objects</a:t>
            </a:r>
            <a:r>
              <a:rPr lang="en-US" altLang="en-US" sz="1600" dirty="0" smtClean="0">
                <a:latin typeface="Nyala" pitchFamily="2" charset="0"/>
              </a:rPr>
              <a:t>: that have attributes/properties:</a:t>
            </a:r>
          </a:p>
          <a:p>
            <a:pPr marL="977900" lvl="2" indent="-342900">
              <a:lnSpc>
                <a:spcPct val="90000"/>
              </a:lnSpc>
            </a:pPr>
            <a:r>
              <a:rPr lang="en-US" altLang="en-US" sz="1600" dirty="0">
                <a:latin typeface="Nyala" pitchFamily="2" charset="0"/>
              </a:rPr>
              <a:t>P</a:t>
            </a:r>
            <a:r>
              <a:rPr lang="en-US" altLang="en-US" sz="1600" dirty="0" smtClean="0">
                <a:latin typeface="Nyala" pitchFamily="2" charset="0"/>
              </a:rPr>
              <a:t>eople, house, number, color, baseball-game, war, and etc.</a:t>
            </a:r>
          </a:p>
          <a:p>
            <a:pPr marL="577850" lvl="1" indent="-342900" eaLnBrk="1" hangingPunct="1">
              <a:lnSpc>
                <a:spcPct val="90000"/>
              </a:lnSpc>
              <a:buFont typeface="Wingdings 2" pitchFamily="18" charset="2"/>
              <a:buChar char="h"/>
            </a:pPr>
            <a:r>
              <a:rPr lang="en-US" altLang="en-US" sz="1600" b="1" dirty="0" smtClean="0">
                <a:latin typeface="Nyala" pitchFamily="2" charset="0"/>
              </a:rPr>
              <a:t>Relations</a:t>
            </a:r>
            <a:r>
              <a:rPr lang="en-US" altLang="en-US" sz="1600" dirty="0" smtClean="0">
                <a:latin typeface="Nyala" pitchFamily="2" charset="0"/>
              </a:rPr>
              <a:t>: between objects:  </a:t>
            </a:r>
          </a:p>
          <a:p>
            <a:pPr marL="977900" lvl="2" indent="-342900">
              <a:lnSpc>
                <a:spcPct val="90000"/>
              </a:lnSpc>
            </a:pPr>
            <a:r>
              <a:rPr lang="en-US" altLang="en-US" sz="1600" dirty="0" smtClean="0">
                <a:latin typeface="Nyala" pitchFamily="2" charset="0"/>
              </a:rPr>
              <a:t>Brother-of, bigger-than, part-of, </a:t>
            </a:r>
            <a:r>
              <a:rPr lang="en-US" altLang="en-US" sz="1600" dirty="0">
                <a:latin typeface="Nyala" pitchFamily="2" charset="0"/>
              </a:rPr>
              <a:t>and etc</a:t>
            </a:r>
            <a:r>
              <a:rPr lang="en-US" altLang="en-US" sz="1600" dirty="0" smtClean="0">
                <a:latin typeface="Nyala" pitchFamily="2" charset="0"/>
              </a:rPr>
              <a:t>.</a:t>
            </a:r>
          </a:p>
          <a:p>
            <a:pPr marL="577850" lvl="1" indent="-342900" eaLnBrk="1" hangingPunct="1">
              <a:lnSpc>
                <a:spcPct val="90000"/>
              </a:lnSpc>
              <a:buFont typeface="Wingdings 2" pitchFamily="18" charset="2"/>
              <a:buChar char="h"/>
            </a:pPr>
            <a:r>
              <a:rPr lang="en-US" altLang="en-US" sz="1600" b="1" dirty="0" smtClean="0">
                <a:latin typeface="Nyala" pitchFamily="2" charset="0"/>
              </a:rPr>
              <a:t>Properties</a:t>
            </a:r>
            <a:r>
              <a:rPr lang="en-US" altLang="en-US" sz="1600" dirty="0" smtClean="0">
                <a:latin typeface="Nyala" pitchFamily="2" charset="0"/>
              </a:rPr>
              <a:t>: distinguishing features.</a:t>
            </a:r>
          </a:p>
          <a:p>
            <a:pPr marL="977900" lvl="2" indent="-342900">
              <a:lnSpc>
                <a:spcPct val="90000"/>
              </a:lnSpc>
            </a:pPr>
            <a:r>
              <a:rPr lang="en-US" altLang="en-US" sz="1600" dirty="0" smtClean="0">
                <a:latin typeface="Nyala" pitchFamily="2" charset="0"/>
              </a:rPr>
              <a:t>Color (red), shape (round), size (length), </a:t>
            </a:r>
            <a:r>
              <a:rPr lang="en-US" altLang="en-US" sz="1600" dirty="0">
                <a:latin typeface="Nyala" pitchFamily="2" charset="0"/>
              </a:rPr>
              <a:t>and etc.</a:t>
            </a:r>
          </a:p>
          <a:p>
            <a:pPr marL="577850" lvl="1" indent="-342900" eaLnBrk="1" hangingPunct="1">
              <a:lnSpc>
                <a:spcPct val="90000"/>
              </a:lnSpc>
              <a:buFont typeface="Wingdings 2" pitchFamily="18" charset="2"/>
              <a:buChar char="h"/>
            </a:pPr>
            <a:r>
              <a:rPr lang="en-US" altLang="en-US" sz="1600" b="1" dirty="0" smtClean="0">
                <a:latin typeface="Nyala" pitchFamily="2" charset="0"/>
              </a:rPr>
              <a:t>Functions</a:t>
            </a:r>
            <a:r>
              <a:rPr lang="en-US" altLang="en-US" sz="1600" dirty="0" smtClean="0">
                <a:latin typeface="Nyala" pitchFamily="2" charset="0"/>
              </a:rPr>
              <a:t>: returns value for a given object:</a:t>
            </a:r>
          </a:p>
          <a:p>
            <a:pPr marL="922338" lvl="2" indent="-342900">
              <a:lnSpc>
                <a:spcPct val="90000"/>
              </a:lnSpc>
            </a:pPr>
            <a:r>
              <a:rPr lang="en-US" altLang="en-US" sz="1600" dirty="0" smtClean="0">
                <a:latin typeface="Nyala" pitchFamily="2" charset="0"/>
              </a:rPr>
              <a:t>Father-of, best-friend, cosine, plus</a:t>
            </a:r>
            <a:r>
              <a:rPr lang="en-US" altLang="en-US" sz="1600" dirty="0">
                <a:latin typeface="Nyala" pitchFamily="2" charset="0"/>
              </a:rPr>
              <a:t>, and </a:t>
            </a:r>
            <a:r>
              <a:rPr lang="en-US" altLang="en-US" sz="1600" dirty="0" smtClean="0">
                <a:latin typeface="Nyala" pitchFamily="2" charset="0"/>
              </a:rPr>
              <a:t>etc.</a:t>
            </a:r>
            <a:endParaRPr lang="en-US" altLang="en-US" sz="1600" dirty="0">
              <a:latin typeface="Nyala" pitchFamily="2" charset="0"/>
            </a:endParaRPr>
          </a:p>
          <a:p>
            <a:pPr marL="465138" lvl="1">
              <a:lnSpc>
                <a:spcPct val="90000"/>
              </a:lnSpc>
              <a:buFont typeface="Wingdings 2" pitchFamily="18" charset="2"/>
              <a:buChar char="h"/>
            </a:pPr>
            <a:r>
              <a:rPr lang="en-US" altLang="en-US" sz="2000" dirty="0" smtClean="0">
                <a:latin typeface="Nyala" pitchFamily="2" charset="0"/>
              </a:rPr>
              <a:t>Almost any fact refers to objects &amp; relations/properties.</a:t>
            </a:r>
            <a:endParaRPr lang="en-US" altLang="en-US" sz="2000" b="1" dirty="0">
              <a:latin typeface="Nyala" pitchFamily="2" charset="0"/>
            </a:endParaRPr>
          </a:p>
          <a:p>
            <a:pPr marL="0" indent="-220662">
              <a:lnSpc>
                <a:spcPct val="90000"/>
              </a:lnSpc>
            </a:pPr>
            <a:r>
              <a:rPr lang="en-US" altLang="en-US" sz="1600" b="1" dirty="0" smtClean="0">
                <a:latin typeface="Nyala" pitchFamily="2" charset="0"/>
              </a:rPr>
              <a:t>Example: </a:t>
            </a:r>
            <a:r>
              <a:rPr lang="en-US" altLang="en-US" sz="1600" dirty="0" smtClean="0">
                <a:latin typeface="Nyala" pitchFamily="2" charset="0"/>
              </a:rPr>
              <a:t>King John ruled England in 1200</a:t>
            </a:r>
          </a:p>
          <a:p>
            <a:pPr marL="520700" lvl="1">
              <a:lnSpc>
                <a:spcPct val="90000"/>
              </a:lnSpc>
              <a:buFont typeface="Wingdings" pitchFamily="2" charset="2"/>
              <a:buChar char="ü"/>
            </a:pPr>
            <a:r>
              <a:rPr lang="en-US" altLang="en-US" sz="1600" b="1" dirty="0" smtClean="0">
                <a:latin typeface="Nyala" pitchFamily="2" charset="0"/>
              </a:rPr>
              <a:t>Objects</a:t>
            </a:r>
            <a:r>
              <a:rPr lang="en-US" altLang="en-US" sz="1600" dirty="0" smtClean="0">
                <a:latin typeface="Nyala" pitchFamily="2" charset="0"/>
              </a:rPr>
              <a:t>: John, England, 1200</a:t>
            </a:r>
            <a:endParaRPr lang="en-US" altLang="en-US" sz="1600" dirty="0">
              <a:latin typeface="Nyala" pitchFamily="2" charset="0"/>
            </a:endParaRPr>
          </a:p>
          <a:p>
            <a:pPr marL="520700" lvl="1">
              <a:lnSpc>
                <a:spcPct val="90000"/>
              </a:lnSpc>
              <a:buFont typeface="Wingdings" pitchFamily="2" charset="2"/>
              <a:buChar char="ü"/>
            </a:pPr>
            <a:r>
              <a:rPr lang="en-US" altLang="en-US" sz="1600" b="1" dirty="0" smtClean="0">
                <a:latin typeface="Nyala" pitchFamily="2" charset="0"/>
              </a:rPr>
              <a:t>Relations</a:t>
            </a:r>
            <a:r>
              <a:rPr lang="en-US" altLang="en-US" sz="1600" dirty="0" smtClean="0">
                <a:latin typeface="Nyala" pitchFamily="2" charset="0"/>
              </a:rPr>
              <a:t>: ruled</a:t>
            </a:r>
          </a:p>
          <a:p>
            <a:pPr marL="520700" lvl="1">
              <a:lnSpc>
                <a:spcPct val="90000"/>
              </a:lnSpc>
              <a:buFont typeface="Wingdings" pitchFamily="2" charset="2"/>
              <a:buChar char="ü"/>
            </a:pPr>
            <a:r>
              <a:rPr lang="en-US" altLang="en-US" sz="1600" b="1" dirty="0" smtClean="0">
                <a:latin typeface="Nyala" pitchFamily="2" charset="0"/>
              </a:rPr>
              <a:t>Properties</a:t>
            </a:r>
            <a:r>
              <a:rPr lang="en-US" altLang="en-US" sz="1600" dirty="0" smtClean="0">
                <a:latin typeface="Nyala" pitchFamily="2" charset="0"/>
              </a:rPr>
              <a:t>: king</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884" y="1526967"/>
            <a:ext cx="3415291" cy="3245057"/>
          </a:xfrm>
          <a:prstGeom prst="rect">
            <a:avLst/>
          </a:prstGeom>
          <a:solidFill>
            <a:srgbClr val="FFFFFF">
              <a:shade val="85000"/>
            </a:srgbClr>
          </a:solidFill>
          <a:ln w="101600" cap="sq">
            <a:noFill/>
            <a:miter lim="800000"/>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1165651"/>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hangingPunct="1"/>
            <a:r>
              <a:rPr lang="en-US" altLang="en-US" sz="4000" dirty="0" smtClean="0">
                <a:latin typeface="Nyala" pitchFamily="2" charset="0"/>
              </a:rPr>
              <a:t>Syntax of FOL</a:t>
            </a:r>
            <a:endParaRPr lang="en-US" altLang="en-US" sz="3600" dirty="0" smtClean="0">
              <a:latin typeface="Nyala" pitchFamily="2" charset="0"/>
            </a:endParaRPr>
          </a:p>
        </p:txBody>
      </p:sp>
      <p:sp>
        <p:nvSpPr>
          <p:cNvPr id="5123" name="Rectangle 3"/>
          <p:cNvSpPr>
            <a:spLocks noGrp="1" noChangeArrowheads="1"/>
          </p:cNvSpPr>
          <p:nvPr>
            <p:ph idx="1"/>
          </p:nvPr>
        </p:nvSpPr>
        <p:spPr>
          <a:xfrm>
            <a:off x="0" y="936089"/>
            <a:ext cx="7474688" cy="4045486"/>
          </a:xfrm>
        </p:spPr>
        <p:txBody>
          <a:bodyPr>
            <a:noAutofit/>
          </a:bodyPr>
          <a:lstStyle/>
          <a:p>
            <a:pPr marL="174625" indent="-174625" eaLnBrk="1" hangingPunct="1">
              <a:lnSpc>
                <a:spcPct val="80000"/>
              </a:lnSpc>
            </a:pPr>
            <a:r>
              <a:rPr lang="en-US" altLang="en-US" sz="1400" b="1" dirty="0" smtClean="0">
                <a:latin typeface="Nyala" pitchFamily="2" charset="0"/>
              </a:rPr>
              <a:t>Constants Symbol</a:t>
            </a:r>
            <a:r>
              <a:rPr lang="en-US" altLang="en-US" sz="1400" dirty="0" smtClean="0">
                <a:latin typeface="Nyala" pitchFamily="2" charset="0"/>
              </a:rPr>
              <a:t> </a:t>
            </a:r>
          </a:p>
          <a:p>
            <a:pPr marL="631825" lvl="1" indent="-342900" eaLnBrk="1" hangingPunct="1">
              <a:lnSpc>
                <a:spcPct val="80000"/>
              </a:lnSpc>
              <a:buFont typeface="Wingdings" pitchFamily="2" charset="2"/>
              <a:buChar char="§"/>
            </a:pPr>
            <a:r>
              <a:rPr lang="en-US" altLang="en-US" sz="1400" dirty="0" smtClean="0">
                <a:latin typeface="Nyala" pitchFamily="2" charset="0"/>
              </a:rPr>
              <a:t>Names (like </a:t>
            </a:r>
            <a:r>
              <a:rPr lang="en-US" altLang="en-US" sz="1400" dirty="0">
                <a:latin typeface="Nyala" pitchFamily="2" charset="0"/>
              </a:rPr>
              <a:t>J</a:t>
            </a:r>
            <a:r>
              <a:rPr lang="en-US" altLang="en-US" sz="1400" dirty="0" smtClean="0">
                <a:latin typeface="Nyala" pitchFamily="2" charset="0"/>
              </a:rPr>
              <a:t>onas, </a:t>
            </a:r>
            <a:r>
              <a:rPr lang="en-US" altLang="en-US" sz="1400" dirty="0" err="1">
                <a:latin typeface="Nyala" pitchFamily="2" charset="0"/>
              </a:rPr>
              <a:t>K</a:t>
            </a:r>
            <a:r>
              <a:rPr lang="en-US" altLang="en-US" sz="1400" dirty="0" err="1" smtClean="0">
                <a:latin typeface="Nyala" pitchFamily="2" charset="0"/>
              </a:rPr>
              <a:t>ebede</a:t>
            </a:r>
            <a:r>
              <a:rPr lang="en-US" altLang="en-US" sz="1400" dirty="0" smtClean="0">
                <a:latin typeface="Nyala" pitchFamily="2" charset="0"/>
              </a:rPr>
              <a:t>, …), Numbers (like 1, 2, … n), ... </a:t>
            </a:r>
          </a:p>
          <a:p>
            <a:pPr marL="174625" indent="-174625" eaLnBrk="1" hangingPunct="1">
              <a:lnSpc>
                <a:spcPct val="80000"/>
              </a:lnSpc>
            </a:pPr>
            <a:r>
              <a:rPr lang="en-US" altLang="en-US" sz="1400" b="1" dirty="0" smtClean="0">
                <a:latin typeface="Nyala" pitchFamily="2" charset="0"/>
              </a:rPr>
              <a:t>Predicates</a:t>
            </a:r>
            <a:r>
              <a:rPr lang="en-US" altLang="en-US" sz="1400" dirty="0" smtClean="0">
                <a:latin typeface="Nyala" pitchFamily="2" charset="0"/>
              </a:rPr>
              <a:t>:</a:t>
            </a:r>
          </a:p>
          <a:p>
            <a:pPr marL="631825" lvl="1" indent="-342900">
              <a:lnSpc>
                <a:spcPct val="80000"/>
              </a:lnSpc>
              <a:buFont typeface="Wingdings" pitchFamily="2" charset="2"/>
              <a:buChar char="§"/>
            </a:pPr>
            <a:r>
              <a:rPr lang="en-US" altLang="en-US" sz="1400" dirty="0" smtClean="0">
                <a:latin typeface="Nyala" pitchFamily="2" charset="0"/>
              </a:rPr>
              <a:t>Predicates used to relate one object with another. </a:t>
            </a:r>
            <a:r>
              <a:rPr lang="en-US" altLang="en-US" sz="1400" dirty="0">
                <a:latin typeface="Nyala" pitchFamily="2" charset="0"/>
              </a:rPr>
              <a:t>E.g. brother, &gt;,...                             </a:t>
            </a:r>
            <a:endParaRPr lang="en-US" altLang="en-US" sz="1400" dirty="0" smtClean="0">
              <a:latin typeface="Nyala" pitchFamily="2" charset="0"/>
            </a:endParaRPr>
          </a:p>
          <a:p>
            <a:pPr marL="174625" indent="-174625" eaLnBrk="1" hangingPunct="1">
              <a:lnSpc>
                <a:spcPct val="80000"/>
              </a:lnSpc>
            </a:pPr>
            <a:r>
              <a:rPr lang="en-US" altLang="en-US" sz="1400" b="1" dirty="0" smtClean="0">
                <a:latin typeface="Nyala" pitchFamily="2" charset="0"/>
              </a:rPr>
              <a:t>Functions</a:t>
            </a:r>
            <a:r>
              <a:rPr lang="en-US" altLang="en-US" sz="1400" dirty="0" smtClean="0">
                <a:latin typeface="Nyala" pitchFamily="2" charset="0"/>
              </a:rPr>
              <a:t>: </a:t>
            </a:r>
          </a:p>
          <a:p>
            <a:pPr lvl="1">
              <a:lnSpc>
                <a:spcPct val="80000"/>
              </a:lnSpc>
              <a:buFont typeface="Wingdings" pitchFamily="2" charset="2"/>
              <a:buChar char="§"/>
            </a:pPr>
            <a:r>
              <a:rPr lang="en-US" altLang="en-US" sz="1400" dirty="0" smtClean="0">
                <a:latin typeface="Nyala" pitchFamily="2" charset="0"/>
              </a:rPr>
              <a:t>Returns value (</a:t>
            </a:r>
            <a:r>
              <a:rPr lang="en-US" altLang="en-US" sz="1400" dirty="0" err="1" smtClean="0">
                <a:latin typeface="Nyala" pitchFamily="2" charset="0"/>
              </a:rPr>
              <a:t>Sqrt</a:t>
            </a:r>
            <a:r>
              <a:rPr lang="en-US" altLang="en-US" sz="1400" dirty="0" smtClean="0">
                <a:latin typeface="Nyala" pitchFamily="2" charset="0"/>
              </a:rPr>
              <a:t>, mother-of,...)</a:t>
            </a:r>
          </a:p>
          <a:p>
            <a:pPr marL="174625" indent="-174625" eaLnBrk="1" hangingPunct="1">
              <a:lnSpc>
                <a:spcPct val="80000"/>
              </a:lnSpc>
            </a:pPr>
            <a:r>
              <a:rPr lang="en-US" altLang="en-US" sz="1400" b="1" dirty="0" smtClean="0">
                <a:latin typeface="Nyala" pitchFamily="2" charset="0"/>
              </a:rPr>
              <a:t>Variables</a:t>
            </a:r>
            <a:r>
              <a:rPr lang="en-US" altLang="en-US" sz="1400" dirty="0" smtClean="0">
                <a:latin typeface="Nyala" pitchFamily="2" charset="0"/>
              </a:rPr>
              <a:t>:</a:t>
            </a:r>
          </a:p>
          <a:p>
            <a:pPr marL="631825" lvl="1" indent="-342900">
              <a:lnSpc>
                <a:spcPct val="80000"/>
              </a:lnSpc>
              <a:buFont typeface="Wingdings" pitchFamily="2" charset="2"/>
              <a:buChar char="§"/>
            </a:pPr>
            <a:r>
              <a:rPr lang="en-US" altLang="en-US" sz="1400" dirty="0">
                <a:latin typeface="Nyala" pitchFamily="2" charset="0"/>
              </a:rPr>
              <a:t>x, y, a, b</a:t>
            </a:r>
            <a:r>
              <a:rPr lang="en-US" altLang="en-US" sz="1400" dirty="0" smtClean="0">
                <a:latin typeface="Nyala" pitchFamily="2" charset="0"/>
              </a:rPr>
              <a:t>,...</a:t>
            </a:r>
          </a:p>
          <a:p>
            <a:pPr marL="631825" lvl="1" indent="-342900" eaLnBrk="1" hangingPunct="1">
              <a:lnSpc>
                <a:spcPct val="80000"/>
              </a:lnSpc>
              <a:buFont typeface="Wingdings" pitchFamily="2" charset="2"/>
              <a:buChar char="§"/>
            </a:pPr>
            <a:r>
              <a:rPr lang="en-US" altLang="en-US" sz="1400" dirty="0" smtClean="0">
                <a:latin typeface="Nyala" pitchFamily="2" charset="0"/>
              </a:rPr>
              <a:t>Important to increase generalization capability of KB.</a:t>
            </a:r>
          </a:p>
          <a:p>
            <a:pPr marL="174625" indent="-174625" eaLnBrk="1" hangingPunct="1">
              <a:lnSpc>
                <a:spcPct val="80000"/>
              </a:lnSpc>
            </a:pPr>
            <a:r>
              <a:rPr lang="en-US" altLang="en-US" sz="1400" b="1" dirty="0" smtClean="0">
                <a:latin typeface="Nyala" pitchFamily="2" charset="0"/>
              </a:rPr>
              <a:t>Connectives</a:t>
            </a:r>
            <a:r>
              <a:rPr lang="en-US" altLang="en-US" sz="1400" dirty="0" smtClean="0">
                <a:latin typeface="Nyala" pitchFamily="2" charset="0"/>
              </a:rPr>
              <a:t>:</a:t>
            </a:r>
            <a:endParaRPr lang="en-US" altLang="en-US" sz="1400" dirty="0" smtClean="0">
              <a:latin typeface="Nyala" pitchFamily="2" charset="0"/>
              <a:sym typeface="Symbol" pitchFamily="18" charset="2"/>
            </a:endParaRPr>
          </a:p>
          <a:p>
            <a:pPr marL="631825" lvl="1" indent="-342900" eaLnBrk="1" hangingPunct="1">
              <a:lnSpc>
                <a:spcPct val="80000"/>
              </a:lnSpc>
              <a:buFont typeface="Wingdings" pitchFamily="2" charset="2"/>
              <a:buChar char="§"/>
            </a:pPr>
            <a:r>
              <a:rPr lang="en-US" altLang="en-US" sz="1400" dirty="0" smtClean="0">
                <a:latin typeface="Nyala" pitchFamily="2" charset="0"/>
              </a:rPr>
              <a:t>Retains connectives used in PL (</a:t>
            </a:r>
            <a:r>
              <a:rPr lang="en-US" altLang="en-US" sz="1400" dirty="0" smtClean="0">
                <a:latin typeface="Nyala" pitchFamily="2" charset="0"/>
                <a:sym typeface="Symbol" pitchFamily="18" charset="2"/>
              </a:rPr>
              <a:t>, , , , </a:t>
            </a:r>
            <a:r>
              <a:rPr lang="en-US" altLang="en-US" sz="1400" dirty="0" smtClean="0">
                <a:latin typeface="Nyala" pitchFamily="2" charset="0"/>
              </a:rPr>
              <a:t>)</a:t>
            </a:r>
          </a:p>
          <a:p>
            <a:pPr marL="174625" indent="-174625" eaLnBrk="1" hangingPunct="1">
              <a:lnSpc>
                <a:spcPct val="80000"/>
              </a:lnSpc>
            </a:pPr>
            <a:r>
              <a:rPr lang="en-US" altLang="en-US" sz="1400" b="1" dirty="0" smtClean="0">
                <a:latin typeface="Nyala" pitchFamily="2" charset="0"/>
              </a:rPr>
              <a:t>Equality</a:t>
            </a:r>
            <a:r>
              <a:rPr lang="en-US" altLang="en-US" sz="1400" dirty="0" smtClean="0">
                <a:latin typeface="Nyala" pitchFamily="2" charset="0"/>
              </a:rPr>
              <a:t>: = </a:t>
            </a:r>
          </a:p>
          <a:p>
            <a:pPr marL="174625" indent="-174625" eaLnBrk="1" hangingPunct="1">
              <a:lnSpc>
                <a:spcPct val="80000"/>
              </a:lnSpc>
            </a:pPr>
            <a:r>
              <a:rPr lang="en-US" altLang="en-US" sz="1400" b="1" dirty="0" smtClean="0">
                <a:latin typeface="Nyala" pitchFamily="2" charset="0"/>
              </a:rPr>
              <a:t>Quantifiers</a:t>
            </a:r>
            <a:r>
              <a:rPr lang="en-US" altLang="en-US" sz="1400" dirty="0" smtClean="0">
                <a:latin typeface="Nyala" pitchFamily="2" charset="0"/>
              </a:rPr>
              <a:t>:</a:t>
            </a:r>
          </a:p>
          <a:p>
            <a:pPr marL="631825" lvl="1" indent="-342900" eaLnBrk="1" hangingPunct="1">
              <a:lnSpc>
                <a:spcPct val="80000"/>
              </a:lnSpc>
              <a:buFont typeface="Wingdings" pitchFamily="2" charset="2"/>
              <a:buChar char="§"/>
            </a:pPr>
            <a:r>
              <a:rPr lang="en-US" altLang="en-US" sz="1400" dirty="0" smtClean="0">
                <a:latin typeface="Nyala" pitchFamily="2" charset="0"/>
              </a:rPr>
              <a:t>Quantifiers specify whether all or some objects satisfy properties or relations between objects. </a:t>
            </a:r>
          </a:p>
          <a:p>
            <a:pPr marL="631825" lvl="1" indent="-342900" eaLnBrk="1" hangingPunct="1">
              <a:lnSpc>
                <a:spcPct val="80000"/>
              </a:lnSpc>
              <a:buFont typeface="Wingdings" pitchFamily="2" charset="2"/>
              <a:buChar char="§"/>
            </a:pPr>
            <a:r>
              <a:rPr lang="en-US" altLang="en-US" sz="1400" dirty="0" smtClean="0">
                <a:latin typeface="Nyala" pitchFamily="2" charset="0"/>
                <a:sym typeface="Symbol" pitchFamily="18" charset="2"/>
              </a:rPr>
              <a:t>Two standard quantifiers: </a:t>
            </a:r>
          </a:p>
          <a:p>
            <a:pPr marL="1031875" lvl="2" indent="-342900">
              <a:lnSpc>
                <a:spcPct val="80000"/>
              </a:lnSpc>
              <a:buFont typeface="Wingdings" pitchFamily="2" charset="2"/>
              <a:buChar char="§"/>
            </a:pPr>
            <a:r>
              <a:rPr lang="en-US" altLang="en-US" sz="1400" b="1" dirty="0" smtClean="0">
                <a:latin typeface="Nyala" pitchFamily="2" charset="0"/>
                <a:sym typeface="Symbol" pitchFamily="18" charset="2"/>
              </a:rPr>
              <a:t>Universal ( </a:t>
            </a:r>
            <a:r>
              <a:rPr lang="en-US" altLang="en-US" sz="1400" b="1" dirty="0" smtClean="0">
                <a:latin typeface="Nyala" pitchFamily="2" charset="0"/>
              </a:rPr>
              <a:t>∀</a:t>
            </a:r>
            <a:r>
              <a:rPr lang="en-US" altLang="en-US" sz="1400" b="1" baseline="-25000" dirty="0" smtClean="0">
                <a:latin typeface="Nyala" pitchFamily="2" charset="0"/>
              </a:rPr>
              <a:t>X</a:t>
            </a:r>
            <a:r>
              <a:rPr lang="en-US" altLang="en-US" sz="1400" b="1" dirty="0" smtClean="0">
                <a:latin typeface="Nyala" pitchFamily="2" charset="0"/>
              </a:rPr>
              <a:t>   | </a:t>
            </a:r>
            <a:r>
              <a:rPr lang="en-US" altLang="en-US" sz="1400" b="1" dirty="0">
                <a:latin typeface="Nyala" pitchFamily="2" charset="0"/>
              </a:rPr>
              <a:t>F</a:t>
            </a:r>
            <a:r>
              <a:rPr lang="en-US" altLang="en-US" sz="1400" b="1" dirty="0" smtClean="0">
                <a:latin typeface="Nyala" pitchFamily="2" charset="0"/>
              </a:rPr>
              <a:t>or all, for every) </a:t>
            </a:r>
            <a:r>
              <a:rPr lang="en-US" altLang="en-US" sz="1400" b="1" dirty="0" smtClean="0">
                <a:latin typeface="Nyala" pitchFamily="2" charset="0"/>
                <a:sym typeface="Symbol" pitchFamily="18" charset="2"/>
              </a:rPr>
              <a:t>and </a:t>
            </a:r>
          </a:p>
          <a:p>
            <a:pPr marL="1031875" lvl="2" indent="-342900">
              <a:lnSpc>
                <a:spcPct val="80000"/>
              </a:lnSpc>
              <a:buFont typeface="Wingdings" pitchFamily="2" charset="2"/>
              <a:buChar char="§"/>
            </a:pPr>
            <a:r>
              <a:rPr lang="en-US" altLang="en-US" sz="1400" b="1" dirty="0" smtClean="0">
                <a:latin typeface="Nyala" pitchFamily="2" charset="0"/>
                <a:sym typeface="Symbol" pitchFamily="18" charset="2"/>
              </a:rPr>
              <a:t>Existential (</a:t>
            </a:r>
            <a:r>
              <a:rPr lang="en-GB" altLang="en-US" sz="1400" b="1" dirty="0" smtClean="0">
                <a:latin typeface="Nyala" pitchFamily="2" charset="0"/>
                <a:sym typeface="Symbol" pitchFamily="18" charset="2"/>
              </a:rPr>
              <a:t> x</a:t>
            </a:r>
            <a:r>
              <a:rPr lang="en-US" altLang="en-US" sz="1400" b="1" dirty="0" smtClean="0">
                <a:latin typeface="Nyala" pitchFamily="2" charset="0"/>
              </a:rPr>
              <a:t>  | There exists, some)</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65</a:t>
            </a:fld>
            <a:endParaRPr lang="en-US"/>
          </a:p>
        </p:txBody>
      </p:sp>
    </p:spTree>
    <p:extLst>
      <p:ext uri="{BB962C8B-B14F-4D97-AF65-F5344CB8AC3E}">
        <p14:creationId xmlns:p14="http://schemas.microsoft.com/office/powerpoint/2010/main" val="3409945133"/>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smtClean="0">
                <a:latin typeface="Nyala" pitchFamily="2" charset="0"/>
              </a:rPr>
              <a:t>Examples of FOL</a:t>
            </a:r>
            <a:endParaRPr lang="en-US" dirty="0">
              <a:latin typeface="Nyala" pitchFamily="2" charset="0"/>
            </a:endParaRPr>
          </a:p>
        </p:txBody>
      </p:sp>
      <p:sp>
        <p:nvSpPr>
          <p:cNvPr id="6" name="Content Placeholder 5"/>
          <p:cNvSpPr>
            <a:spLocks noGrp="1"/>
          </p:cNvSpPr>
          <p:nvPr>
            <p:ph sz="half" idx="1"/>
          </p:nvPr>
        </p:nvSpPr>
        <p:spPr>
          <a:xfrm>
            <a:off x="-2" y="1171575"/>
            <a:ext cx="4905377" cy="3905249"/>
          </a:xfrm>
        </p:spPr>
        <p:txBody>
          <a:bodyPr>
            <a:normAutofit fontScale="92500" lnSpcReduction="10000"/>
          </a:bodyPr>
          <a:lstStyle/>
          <a:p>
            <a:pPr marL="0" indent="0">
              <a:buNone/>
            </a:pPr>
            <a:r>
              <a:rPr lang="en-US" sz="2100" b="1" dirty="0" smtClean="0">
                <a:solidFill>
                  <a:srgbClr val="FF0000"/>
                </a:solidFill>
                <a:latin typeface="Nyala" pitchFamily="2" charset="0"/>
              </a:rPr>
              <a:t>1. John’s </a:t>
            </a:r>
            <a:r>
              <a:rPr lang="en-US" sz="2100" b="1" dirty="0">
                <a:solidFill>
                  <a:srgbClr val="FF0000"/>
                </a:solidFill>
                <a:latin typeface="Nyala" pitchFamily="2" charset="0"/>
              </a:rPr>
              <a:t>mother is married to John’s </a:t>
            </a:r>
            <a:r>
              <a:rPr lang="en-US" sz="2100" b="1" dirty="0" smtClean="0">
                <a:solidFill>
                  <a:srgbClr val="FF0000"/>
                </a:solidFill>
                <a:latin typeface="Nyala" pitchFamily="2" charset="0"/>
              </a:rPr>
              <a:t>father.</a:t>
            </a:r>
          </a:p>
          <a:p>
            <a:pPr>
              <a:buFont typeface="Wingdings 2" pitchFamily="18" charset="2"/>
              <a:buChar char="h"/>
            </a:pPr>
            <a:r>
              <a:rPr lang="en-US" sz="1600" dirty="0">
                <a:latin typeface="Nyala" pitchFamily="2" charset="0"/>
              </a:rPr>
              <a:t>This statement represents the fact that John's mother is married to John's father. </a:t>
            </a:r>
          </a:p>
          <a:p>
            <a:pPr>
              <a:buFont typeface="Wingdings 2" pitchFamily="18" charset="2"/>
              <a:buChar char="h"/>
            </a:pPr>
            <a:r>
              <a:rPr lang="en-US" sz="1600" dirty="0">
                <a:latin typeface="Nyala" pitchFamily="2" charset="0"/>
              </a:rPr>
              <a:t>The predicate "married" takes two arguments, which are the father of John and the mother of John, respectively. </a:t>
            </a:r>
          </a:p>
          <a:p>
            <a:pPr>
              <a:buFont typeface="Wingdings 2" pitchFamily="18" charset="2"/>
              <a:buChar char="h"/>
            </a:pPr>
            <a:r>
              <a:rPr lang="en-US" sz="1600" dirty="0">
                <a:latin typeface="Nyala" pitchFamily="2" charset="0"/>
              </a:rPr>
              <a:t>This statement can be read as: </a:t>
            </a:r>
            <a:endParaRPr lang="en-US" sz="1600" dirty="0" smtClean="0">
              <a:latin typeface="Nyala" pitchFamily="2" charset="0"/>
            </a:endParaRPr>
          </a:p>
          <a:p>
            <a:pPr marL="0" indent="0">
              <a:buNone/>
            </a:pPr>
            <a:r>
              <a:rPr lang="en-US" sz="1600" b="1" dirty="0">
                <a:latin typeface="Nyala" pitchFamily="2" charset="0"/>
              </a:rPr>
              <a:t> </a:t>
            </a:r>
            <a:r>
              <a:rPr lang="en-US" sz="1600" b="1" dirty="0" smtClean="0">
                <a:latin typeface="Nyala" pitchFamily="2" charset="0"/>
              </a:rPr>
              <a:t>                 </a:t>
            </a:r>
            <a:r>
              <a:rPr lang="en-US" sz="1600" b="1" dirty="0" smtClean="0">
                <a:solidFill>
                  <a:srgbClr val="FF0000"/>
                </a:solidFill>
                <a:latin typeface="Nyala" pitchFamily="2" charset="0"/>
              </a:rPr>
              <a:t>"</a:t>
            </a:r>
            <a:r>
              <a:rPr lang="en-US" sz="1600" b="1" dirty="0">
                <a:solidFill>
                  <a:srgbClr val="FF0000"/>
                </a:solidFill>
                <a:latin typeface="Nyala" pitchFamily="2" charset="0"/>
              </a:rPr>
              <a:t>married(father(john), mother(john</a:t>
            </a:r>
            <a:r>
              <a:rPr lang="en-US" sz="1600" b="1" dirty="0" smtClean="0">
                <a:solidFill>
                  <a:srgbClr val="FF0000"/>
                </a:solidFill>
                <a:latin typeface="Nyala" pitchFamily="2" charset="0"/>
              </a:rPr>
              <a:t>))".</a:t>
            </a:r>
          </a:p>
          <a:p>
            <a:pPr marL="0" indent="0">
              <a:buNone/>
            </a:pPr>
            <a:r>
              <a:rPr lang="en-US" sz="2100" b="1" dirty="0" smtClean="0">
                <a:solidFill>
                  <a:srgbClr val="FF0000"/>
                </a:solidFill>
                <a:latin typeface="Nyala" pitchFamily="2" charset="0"/>
              </a:rPr>
              <a:t>2. Potato </a:t>
            </a:r>
            <a:r>
              <a:rPr lang="en-US" sz="2100" b="1" dirty="0">
                <a:solidFill>
                  <a:srgbClr val="FF0000"/>
                </a:solidFill>
                <a:latin typeface="Nyala" pitchFamily="2" charset="0"/>
              </a:rPr>
              <a:t>is good and Potato is a kind of </a:t>
            </a:r>
            <a:r>
              <a:rPr lang="en-US" sz="2100" b="1" dirty="0" smtClean="0">
                <a:solidFill>
                  <a:srgbClr val="FF0000"/>
                </a:solidFill>
                <a:latin typeface="Nyala" pitchFamily="2" charset="0"/>
              </a:rPr>
              <a:t>food.</a:t>
            </a:r>
            <a:endParaRPr lang="en-US" sz="1600" b="1" dirty="0" smtClean="0">
              <a:latin typeface="Nyala" pitchFamily="2" charset="0"/>
            </a:endParaRPr>
          </a:p>
          <a:p>
            <a:pPr>
              <a:buFont typeface="Wingdings 2" pitchFamily="18" charset="2"/>
              <a:buChar char="h"/>
            </a:pPr>
            <a:r>
              <a:rPr lang="en-US" sz="1600" dirty="0" smtClean="0">
                <a:latin typeface="Nyala" pitchFamily="2" charset="0"/>
              </a:rPr>
              <a:t>This </a:t>
            </a:r>
            <a:r>
              <a:rPr lang="en-US" sz="1600" dirty="0">
                <a:latin typeface="Nyala" pitchFamily="2" charset="0"/>
              </a:rPr>
              <a:t>statement represents the fact that potato is good and that potato is a kind of food. </a:t>
            </a:r>
            <a:endParaRPr lang="en-US" sz="1600" dirty="0" smtClean="0">
              <a:latin typeface="Nyala" pitchFamily="2" charset="0"/>
            </a:endParaRPr>
          </a:p>
          <a:p>
            <a:pPr>
              <a:buFont typeface="Wingdings 2" pitchFamily="18" charset="2"/>
              <a:buChar char="h"/>
            </a:pPr>
            <a:r>
              <a:rPr lang="en-US" sz="1600" dirty="0" smtClean="0">
                <a:latin typeface="Nyala" pitchFamily="2" charset="0"/>
              </a:rPr>
              <a:t>The </a:t>
            </a:r>
            <a:r>
              <a:rPr lang="en-US" sz="1600" dirty="0">
                <a:latin typeface="Nyala" pitchFamily="2" charset="0"/>
              </a:rPr>
              <a:t>predicate "good" takes one argument, which is </a:t>
            </a:r>
            <a:r>
              <a:rPr lang="en-US" sz="1600" dirty="0" smtClean="0">
                <a:latin typeface="Nyala" pitchFamily="2" charset="0"/>
              </a:rPr>
              <a:t>potato.</a:t>
            </a:r>
          </a:p>
          <a:p>
            <a:pPr>
              <a:buFont typeface="Wingdings 2" pitchFamily="18" charset="2"/>
              <a:buChar char="h"/>
            </a:pPr>
            <a:r>
              <a:rPr lang="en-US" sz="1600" dirty="0" smtClean="0">
                <a:latin typeface="Nyala" pitchFamily="2" charset="0"/>
              </a:rPr>
              <a:t>The </a:t>
            </a:r>
            <a:r>
              <a:rPr lang="en-US" sz="1600" dirty="0">
                <a:latin typeface="Nyala" pitchFamily="2" charset="0"/>
              </a:rPr>
              <a:t>predicate "is" takes two arguments, which are potato and food. </a:t>
            </a:r>
            <a:endParaRPr lang="en-US" sz="1600" dirty="0" smtClean="0">
              <a:latin typeface="Nyala" pitchFamily="2" charset="0"/>
            </a:endParaRPr>
          </a:p>
          <a:p>
            <a:pPr>
              <a:buFont typeface="Wingdings 2" pitchFamily="18" charset="2"/>
              <a:buChar char="h"/>
            </a:pPr>
            <a:r>
              <a:rPr lang="en-US" sz="1600" dirty="0" smtClean="0">
                <a:latin typeface="Nyala" pitchFamily="2" charset="0"/>
              </a:rPr>
              <a:t>This </a:t>
            </a:r>
            <a:r>
              <a:rPr lang="en-US" sz="1600" dirty="0">
                <a:latin typeface="Nyala" pitchFamily="2" charset="0"/>
              </a:rPr>
              <a:t>statement can be written </a:t>
            </a:r>
            <a:r>
              <a:rPr lang="en-US" sz="1600" dirty="0" smtClean="0">
                <a:latin typeface="Nyala" pitchFamily="2" charset="0"/>
              </a:rPr>
              <a:t>as:                                                       </a:t>
            </a:r>
            <a:r>
              <a:rPr lang="en-US" sz="1400" b="1" dirty="0">
                <a:solidFill>
                  <a:srgbClr val="FF0000"/>
                </a:solidFill>
                <a:latin typeface="Nyala" pitchFamily="2" charset="0"/>
              </a:rPr>
              <a:t>"good(Potato) </a:t>
            </a:r>
            <a:r>
              <a:rPr lang="en-US" altLang="en-US" sz="1400" b="1" dirty="0">
                <a:solidFill>
                  <a:srgbClr val="FF0000"/>
                </a:solidFill>
                <a:latin typeface="Nyala" pitchFamily="2" charset="0"/>
                <a:sym typeface="Symbol" pitchFamily="18" charset="2"/>
              </a:rPr>
              <a:t></a:t>
            </a:r>
            <a:r>
              <a:rPr lang="en-US" altLang="en-US" sz="1400" b="1" dirty="0">
                <a:latin typeface="Nyala" pitchFamily="2" charset="0"/>
                <a:sym typeface="Symbol" pitchFamily="18" charset="2"/>
              </a:rPr>
              <a:t> </a:t>
            </a:r>
            <a:r>
              <a:rPr lang="en-US" sz="1400" b="1" dirty="0" smtClean="0">
                <a:solidFill>
                  <a:srgbClr val="FF0000"/>
                </a:solidFill>
                <a:latin typeface="Nyala" pitchFamily="2" charset="0"/>
              </a:rPr>
              <a:t>is(Potato</a:t>
            </a:r>
            <a:r>
              <a:rPr lang="en-US" sz="1400" b="1" dirty="0">
                <a:solidFill>
                  <a:srgbClr val="FF0000"/>
                </a:solidFill>
                <a:latin typeface="Nyala" pitchFamily="2" charset="0"/>
              </a:rPr>
              <a:t>, food)" or "good(Potato) </a:t>
            </a:r>
            <a:r>
              <a:rPr lang="en-US" altLang="en-US" sz="1800" b="1" dirty="0">
                <a:solidFill>
                  <a:srgbClr val="FF0000"/>
                </a:solidFill>
                <a:latin typeface="Nyala" pitchFamily="2" charset="0"/>
                <a:sym typeface="Symbol" pitchFamily="18" charset="2"/>
              </a:rPr>
              <a:t></a:t>
            </a:r>
            <a:r>
              <a:rPr lang="en-US" sz="1400" b="1" dirty="0" smtClean="0">
                <a:solidFill>
                  <a:srgbClr val="FF0000"/>
                </a:solidFill>
                <a:latin typeface="Nyala" pitchFamily="2" charset="0"/>
              </a:rPr>
              <a:t> </a:t>
            </a:r>
            <a:r>
              <a:rPr lang="en-US" sz="1400" b="1" dirty="0">
                <a:solidFill>
                  <a:srgbClr val="FF0000"/>
                </a:solidFill>
                <a:latin typeface="Nyala" pitchFamily="2" charset="0"/>
              </a:rPr>
              <a:t>food(Potato)".</a:t>
            </a:r>
            <a:endParaRPr lang="en-US" sz="1400" b="1" dirty="0">
              <a:solidFill>
                <a:srgbClr val="FF0000"/>
              </a:solidFill>
            </a:endParaRPr>
          </a:p>
          <a:p>
            <a:endParaRPr lang="en-US" dirty="0"/>
          </a:p>
        </p:txBody>
      </p:sp>
      <p:sp>
        <p:nvSpPr>
          <p:cNvPr id="7" name="Content Placeholder 6"/>
          <p:cNvSpPr>
            <a:spLocks noGrp="1"/>
          </p:cNvSpPr>
          <p:nvPr>
            <p:ph sz="half" idx="2"/>
          </p:nvPr>
        </p:nvSpPr>
        <p:spPr>
          <a:xfrm>
            <a:off x="4848225" y="1257301"/>
            <a:ext cx="4038600" cy="3394472"/>
          </a:xfrm>
        </p:spPr>
        <p:txBody>
          <a:bodyPr>
            <a:normAutofit fontScale="92500" lnSpcReduction="10000"/>
          </a:bodyPr>
          <a:lstStyle/>
          <a:p>
            <a:pPr marL="0" indent="0">
              <a:buNone/>
            </a:pPr>
            <a:r>
              <a:rPr lang="en-US" sz="1900" b="1" dirty="0" smtClean="0">
                <a:solidFill>
                  <a:srgbClr val="FF0000"/>
                </a:solidFill>
                <a:latin typeface="Nyala" pitchFamily="2" charset="0"/>
              </a:rPr>
              <a:t>3. All </a:t>
            </a:r>
            <a:r>
              <a:rPr lang="en-US" sz="1900" b="1" dirty="0">
                <a:solidFill>
                  <a:srgbClr val="FF0000"/>
                </a:solidFill>
                <a:latin typeface="Nyala" pitchFamily="2" charset="0"/>
              </a:rPr>
              <a:t>food are </a:t>
            </a:r>
            <a:r>
              <a:rPr lang="en-US" sz="1900" b="1" dirty="0" smtClean="0">
                <a:solidFill>
                  <a:srgbClr val="FF0000"/>
                </a:solidFill>
                <a:latin typeface="Nyala" pitchFamily="2" charset="0"/>
              </a:rPr>
              <a:t>edible.</a:t>
            </a:r>
          </a:p>
          <a:p>
            <a:pPr>
              <a:buFont typeface="Wingdings 2" pitchFamily="18" charset="2"/>
              <a:buChar char="h"/>
            </a:pPr>
            <a:r>
              <a:rPr lang="en-US" sz="1600" dirty="0" smtClean="0">
                <a:latin typeface="Nyala" pitchFamily="2" charset="0"/>
              </a:rPr>
              <a:t>This </a:t>
            </a:r>
            <a:r>
              <a:rPr lang="en-US" sz="1600" dirty="0">
                <a:latin typeface="Nyala" pitchFamily="2" charset="0"/>
              </a:rPr>
              <a:t>statement represents the fact that all food is edible. </a:t>
            </a:r>
            <a:endParaRPr lang="en-US" sz="1600" dirty="0" smtClean="0">
              <a:latin typeface="Nyala" pitchFamily="2" charset="0"/>
            </a:endParaRPr>
          </a:p>
          <a:p>
            <a:pPr>
              <a:buFont typeface="Wingdings 2" pitchFamily="18" charset="2"/>
              <a:buChar char="h"/>
            </a:pPr>
            <a:r>
              <a:rPr lang="en-US" sz="1600" dirty="0" smtClean="0">
                <a:latin typeface="Nyala" pitchFamily="2" charset="0"/>
              </a:rPr>
              <a:t>The </a:t>
            </a:r>
            <a:r>
              <a:rPr lang="en-US" sz="1600" dirty="0">
                <a:latin typeface="Nyala" pitchFamily="2" charset="0"/>
              </a:rPr>
              <a:t>universal quantifier "∀" is used to indicate that the statement applies to all objects in the </a:t>
            </a:r>
            <a:r>
              <a:rPr lang="en-US" sz="1600" dirty="0" smtClean="0">
                <a:latin typeface="Nyala" pitchFamily="2" charset="0"/>
              </a:rPr>
              <a:t>domain.</a:t>
            </a:r>
          </a:p>
          <a:p>
            <a:pPr>
              <a:buFont typeface="Wingdings 2" pitchFamily="18" charset="2"/>
              <a:buChar char="h"/>
            </a:pPr>
            <a:r>
              <a:rPr lang="en-US" sz="1600" dirty="0" smtClean="0">
                <a:latin typeface="Nyala" pitchFamily="2" charset="0"/>
              </a:rPr>
              <a:t>The </a:t>
            </a:r>
            <a:r>
              <a:rPr lang="en-US" sz="1600" dirty="0">
                <a:latin typeface="Nyala" pitchFamily="2" charset="0"/>
              </a:rPr>
              <a:t>variable "X" represents an arbitrary object in the domain. </a:t>
            </a:r>
            <a:endParaRPr lang="en-US" sz="1600" dirty="0" smtClean="0">
              <a:latin typeface="Nyala" pitchFamily="2" charset="0"/>
            </a:endParaRPr>
          </a:p>
          <a:p>
            <a:pPr>
              <a:buFont typeface="Wingdings 2" pitchFamily="18" charset="2"/>
              <a:buChar char="h"/>
            </a:pPr>
            <a:r>
              <a:rPr lang="en-US" sz="1600" dirty="0" smtClean="0">
                <a:latin typeface="Nyala" pitchFamily="2" charset="0"/>
              </a:rPr>
              <a:t>The </a:t>
            </a:r>
            <a:r>
              <a:rPr lang="en-US" sz="1600" dirty="0">
                <a:latin typeface="Nyala" pitchFamily="2" charset="0"/>
              </a:rPr>
              <a:t>predicates "food" and "edible" represent the properties of being food and being edible, respectively. </a:t>
            </a:r>
            <a:endParaRPr lang="en-US" sz="1600" dirty="0" smtClean="0">
              <a:latin typeface="Nyala" pitchFamily="2" charset="0"/>
            </a:endParaRPr>
          </a:p>
          <a:p>
            <a:pPr>
              <a:buFont typeface="Wingdings 2" pitchFamily="18" charset="2"/>
              <a:buChar char="h"/>
            </a:pPr>
            <a:r>
              <a:rPr lang="en-US" sz="1600" dirty="0" smtClean="0">
                <a:latin typeface="Nyala" pitchFamily="2" charset="0"/>
              </a:rPr>
              <a:t>This </a:t>
            </a:r>
            <a:r>
              <a:rPr lang="en-US" sz="1600" dirty="0">
                <a:latin typeface="Nyala" pitchFamily="2" charset="0"/>
              </a:rPr>
              <a:t>statement can be written </a:t>
            </a:r>
            <a:r>
              <a:rPr lang="en-US" sz="1600" dirty="0" smtClean="0">
                <a:latin typeface="Nyala" pitchFamily="2" charset="0"/>
              </a:rPr>
              <a:t>as:</a:t>
            </a:r>
          </a:p>
          <a:p>
            <a:pPr marL="0" indent="0">
              <a:buNone/>
            </a:pPr>
            <a:r>
              <a:rPr lang="en-US" sz="1600" dirty="0">
                <a:solidFill>
                  <a:srgbClr val="FF0000"/>
                </a:solidFill>
                <a:latin typeface="Nyala" pitchFamily="2" charset="0"/>
              </a:rPr>
              <a:t> </a:t>
            </a:r>
            <a:r>
              <a:rPr lang="en-US" sz="1600" dirty="0" smtClean="0">
                <a:solidFill>
                  <a:srgbClr val="FF0000"/>
                </a:solidFill>
                <a:latin typeface="Nyala" pitchFamily="2" charset="0"/>
              </a:rPr>
              <a:t>             </a:t>
            </a:r>
            <a:r>
              <a:rPr lang="en-US" sz="1600" b="1" dirty="0" smtClean="0">
                <a:solidFill>
                  <a:srgbClr val="FF0000"/>
                </a:solidFill>
                <a:latin typeface="Nyala" pitchFamily="2" charset="0"/>
              </a:rPr>
              <a:t> </a:t>
            </a:r>
            <a:r>
              <a:rPr lang="en-US" sz="1600" b="1" dirty="0">
                <a:solidFill>
                  <a:srgbClr val="FF0000"/>
                </a:solidFill>
                <a:latin typeface="Nyala" pitchFamily="2" charset="0"/>
              </a:rPr>
              <a:t>"∀</a:t>
            </a:r>
            <a:r>
              <a:rPr lang="en-US" sz="1600" b="1" baseline="-25000" dirty="0">
                <a:solidFill>
                  <a:srgbClr val="FF0000"/>
                </a:solidFill>
                <a:latin typeface="Nyala" pitchFamily="2" charset="0"/>
              </a:rPr>
              <a:t>X</a:t>
            </a:r>
            <a:r>
              <a:rPr lang="en-US" sz="1600" b="1" dirty="0">
                <a:solidFill>
                  <a:srgbClr val="FF0000"/>
                </a:solidFill>
                <a:latin typeface="Nyala" pitchFamily="2" charset="0"/>
              </a:rPr>
              <a:t> (food(X) → edible(X</a:t>
            </a:r>
            <a:r>
              <a:rPr lang="en-US" sz="1600" b="1" dirty="0" smtClean="0">
                <a:solidFill>
                  <a:srgbClr val="FF0000"/>
                </a:solidFill>
                <a:latin typeface="Nyala" pitchFamily="2" charset="0"/>
              </a:rPr>
              <a:t>))".</a:t>
            </a:r>
            <a:endParaRPr lang="en-US" sz="1600" b="1" dirty="0">
              <a:solidFill>
                <a:srgbClr val="FF0000"/>
              </a:solidFill>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66</a:t>
            </a:fld>
            <a:endParaRPr lang="en-US"/>
          </a:p>
        </p:txBody>
      </p:sp>
    </p:spTree>
    <p:extLst>
      <p:ext uri="{BB962C8B-B14F-4D97-AF65-F5344CB8AC3E}">
        <p14:creationId xmlns:p14="http://schemas.microsoft.com/office/powerpoint/2010/main" val="124604483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5" dur="500"/>
                                        <p:tgtEl>
                                          <p:spTgt spid="6">
                                            <p:txEl>
                                              <p:pRg st="2" end="2"/>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8" dur="500"/>
                                        <p:tgtEl>
                                          <p:spTgt spid="6">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randombar(horizontal)">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randombar(horizontal)">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randombar(horizontal)">
                                      <p:cBhvr>
                                        <p:cTn id="31" dur="500"/>
                                        <p:tgtEl>
                                          <p:spTgt spid="6">
                                            <p:txEl>
                                              <p:pRg st="6" end="6"/>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randombar(horizontal)">
                                      <p:cBhvr>
                                        <p:cTn id="34" dur="500"/>
                                        <p:tgtEl>
                                          <p:spTgt spid="6">
                                            <p:txEl>
                                              <p:pRg st="7" end="7"/>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randombar(horizontal)">
                                      <p:cBhvr>
                                        <p:cTn id="37" dur="500"/>
                                        <p:tgtEl>
                                          <p:spTgt spid="6">
                                            <p:txEl>
                                              <p:pRg st="8" end="8"/>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randombar(horizontal)">
                                      <p:cBhvr>
                                        <p:cTn id="40" dur="500"/>
                                        <p:tgtEl>
                                          <p:spTgt spid="6">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45" dur="500"/>
                                        <p:tgtEl>
                                          <p:spTgt spid="7">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7">
                                            <p:txEl>
                                              <p:pRg st="1" end="1"/>
                                            </p:txEl>
                                          </p:spTgt>
                                        </p:tgtEl>
                                        <p:attrNameLst>
                                          <p:attrName>style.visibility</p:attrName>
                                        </p:attrNameLst>
                                      </p:cBhvr>
                                      <p:to>
                                        <p:strVal val="visible"/>
                                      </p:to>
                                    </p:set>
                                    <p:animEffect transition="in" filter="randombar(horizontal)">
                                      <p:cBhvr>
                                        <p:cTn id="50" dur="500"/>
                                        <p:tgtEl>
                                          <p:spTgt spid="7">
                                            <p:txEl>
                                              <p:pRg st="1" end="1"/>
                                            </p:txEl>
                                          </p:spTgt>
                                        </p:tgtEl>
                                      </p:cBhvr>
                                    </p:animEffect>
                                  </p:childTnLst>
                                </p:cTn>
                              </p:par>
                              <p:par>
                                <p:cTn id="51" presetID="14" presetClass="entr" presetSubtype="10" fill="hold" nodeType="with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animEffect transition="in" filter="randombar(horizontal)">
                                      <p:cBhvr>
                                        <p:cTn id="53" dur="500"/>
                                        <p:tgtEl>
                                          <p:spTgt spid="7">
                                            <p:txEl>
                                              <p:pRg st="2" end="2"/>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56" dur="500"/>
                                        <p:tgtEl>
                                          <p:spTgt spid="7">
                                            <p:txEl>
                                              <p:pRg st="3" end="3"/>
                                            </p:txEl>
                                          </p:spTgt>
                                        </p:tgtEl>
                                      </p:cBhvr>
                                    </p:animEffect>
                                  </p:childTnLst>
                                </p:cTn>
                              </p:par>
                              <p:par>
                                <p:cTn id="57" presetID="14" presetClass="entr" presetSubtype="10" fill="hold" nodeType="with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animEffect transition="in" filter="randombar(horizontal)">
                                      <p:cBhvr>
                                        <p:cTn id="59" dur="500"/>
                                        <p:tgtEl>
                                          <p:spTgt spid="7">
                                            <p:txEl>
                                              <p:pRg st="4" end="4"/>
                                            </p:txEl>
                                          </p:spTgt>
                                        </p:tgtEl>
                                      </p:cBhvr>
                                    </p:animEffect>
                                  </p:childTnLst>
                                </p:cTn>
                              </p:par>
                              <p:par>
                                <p:cTn id="60" presetID="14" presetClass="entr" presetSubtype="10" fill="hold" nodeType="withEffect">
                                  <p:stCondLst>
                                    <p:cond delay="0"/>
                                  </p:stCondLst>
                                  <p:childTnLst>
                                    <p:set>
                                      <p:cBhvr>
                                        <p:cTn id="61" dur="1" fill="hold">
                                          <p:stCondLst>
                                            <p:cond delay="0"/>
                                          </p:stCondLst>
                                        </p:cTn>
                                        <p:tgtEl>
                                          <p:spTgt spid="7">
                                            <p:txEl>
                                              <p:pRg st="5" end="5"/>
                                            </p:txEl>
                                          </p:spTgt>
                                        </p:tgtEl>
                                        <p:attrNameLst>
                                          <p:attrName>style.visibility</p:attrName>
                                        </p:attrNameLst>
                                      </p:cBhvr>
                                      <p:to>
                                        <p:strVal val="visible"/>
                                      </p:to>
                                    </p:set>
                                    <p:animEffect transition="in" filter="randombar(horizontal)">
                                      <p:cBhvr>
                                        <p:cTn id="62" dur="500"/>
                                        <p:tgtEl>
                                          <p:spTgt spid="7">
                                            <p:txEl>
                                              <p:pRg st="5" end="5"/>
                                            </p:txEl>
                                          </p:spTgt>
                                        </p:tgtEl>
                                      </p:cBhvr>
                                    </p:animEffect>
                                  </p:childTnLst>
                                </p:cTn>
                              </p:par>
                              <p:par>
                                <p:cTn id="63" presetID="14" presetClass="entr" presetSubtype="10" fill="hold" nodeType="withEffect">
                                  <p:stCondLst>
                                    <p:cond delay="0"/>
                                  </p:stCondLst>
                                  <p:childTnLst>
                                    <p:set>
                                      <p:cBhvr>
                                        <p:cTn id="64" dur="1" fill="hold">
                                          <p:stCondLst>
                                            <p:cond delay="0"/>
                                          </p:stCondLst>
                                        </p:cTn>
                                        <p:tgtEl>
                                          <p:spTgt spid="7">
                                            <p:txEl>
                                              <p:pRg st="6" end="6"/>
                                            </p:txEl>
                                          </p:spTgt>
                                        </p:tgtEl>
                                        <p:attrNameLst>
                                          <p:attrName>style.visibility</p:attrName>
                                        </p:attrNameLst>
                                      </p:cBhvr>
                                      <p:to>
                                        <p:strVal val="visible"/>
                                      </p:to>
                                    </p:set>
                                    <p:animEffect transition="in" filter="randombar(horizontal)">
                                      <p:cBhvr>
                                        <p:cTn id="6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Nyala" pitchFamily="2" charset="0"/>
              </a:rPr>
              <a:t>More..</a:t>
            </a:r>
            <a:endParaRPr lang="en-US" dirty="0">
              <a:latin typeface="Nyala" pitchFamily="2" charset="0"/>
            </a:endParaRPr>
          </a:p>
        </p:txBody>
      </p:sp>
      <p:sp>
        <p:nvSpPr>
          <p:cNvPr id="3" name="Content Placeholder 2"/>
          <p:cNvSpPr>
            <a:spLocks noGrp="1"/>
          </p:cNvSpPr>
          <p:nvPr>
            <p:ph idx="1"/>
          </p:nvPr>
        </p:nvSpPr>
        <p:spPr>
          <a:xfrm>
            <a:off x="1" y="1207234"/>
            <a:ext cx="9143999" cy="3936266"/>
          </a:xfrm>
        </p:spPr>
        <p:txBody>
          <a:bodyPr>
            <a:normAutofit fontScale="70000" lnSpcReduction="20000"/>
          </a:bodyPr>
          <a:lstStyle/>
          <a:p>
            <a:r>
              <a:rPr lang="en-US" dirty="0" smtClean="0">
                <a:latin typeface="Nyala" pitchFamily="2" charset="0"/>
              </a:rPr>
              <a:t>Let's </a:t>
            </a:r>
            <a:r>
              <a:rPr lang="en-US" dirty="0">
                <a:latin typeface="Nyala" pitchFamily="2" charset="0"/>
              </a:rPr>
              <a:t>say we have a domain of objects that includes people, and we want to express the statement </a:t>
            </a:r>
            <a:r>
              <a:rPr lang="en-US" dirty="0">
                <a:solidFill>
                  <a:srgbClr val="FF0000"/>
                </a:solidFill>
                <a:latin typeface="Nyala" pitchFamily="2" charset="0"/>
              </a:rPr>
              <a:t>"</a:t>
            </a:r>
            <a:r>
              <a:rPr lang="en-US" b="1" dirty="0">
                <a:solidFill>
                  <a:srgbClr val="FF0000"/>
                </a:solidFill>
                <a:latin typeface="Nyala" pitchFamily="2" charset="0"/>
              </a:rPr>
              <a:t>All people are mortal</a:t>
            </a:r>
            <a:r>
              <a:rPr lang="en-US" dirty="0">
                <a:solidFill>
                  <a:srgbClr val="FF0000"/>
                </a:solidFill>
                <a:latin typeface="Nyala" pitchFamily="2" charset="0"/>
              </a:rPr>
              <a:t>." </a:t>
            </a:r>
            <a:r>
              <a:rPr lang="en-US" dirty="0">
                <a:latin typeface="Nyala" pitchFamily="2" charset="0"/>
              </a:rPr>
              <a:t> </a:t>
            </a:r>
            <a:r>
              <a:rPr lang="en-US" dirty="0" smtClean="0">
                <a:solidFill>
                  <a:srgbClr val="0000CC"/>
                </a:solidFill>
                <a:latin typeface="Nyala" pitchFamily="2" charset="0"/>
              </a:rPr>
              <a:t>How we </a:t>
            </a:r>
            <a:r>
              <a:rPr lang="en-US" dirty="0">
                <a:solidFill>
                  <a:srgbClr val="0000CC"/>
                </a:solidFill>
                <a:latin typeface="Nyala" pitchFamily="2" charset="0"/>
              </a:rPr>
              <a:t>can represent this statement in </a:t>
            </a:r>
            <a:r>
              <a:rPr lang="en-US" dirty="0" smtClean="0">
                <a:solidFill>
                  <a:srgbClr val="0000CC"/>
                </a:solidFill>
                <a:latin typeface="Nyala" pitchFamily="2" charset="0"/>
              </a:rPr>
              <a:t>FOL?</a:t>
            </a:r>
            <a:endParaRPr lang="en-US" dirty="0">
              <a:solidFill>
                <a:srgbClr val="0000CC"/>
              </a:solidFill>
              <a:latin typeface="Nyala" pitchFamily="2" charset="0"/>
            </a:endParaRPr>
          </a:p>
          <a:p>
            <a:pPr marL="0" indent="0">
              <a:buNone/>
            </a:pPr>
            <a:r>
              <a:rPr lang="en-US" dirty="0" smtClean="0">
                <a:latin typeface="Nyala" pitchFamily="2" charset="0"/>
              </a:rPr>
              <a:t>                        </a:t>
            </a:r>
            <a:r>
              <a:rPr lang="en-US" dirty="0" smtClean="0">
                <a:solidFill>
                  <a:srgbClr val="FF0000"/>
                </a:solidFill>
                <a:latin typeface="Nyala" pitchFamily="2" charset="0"/>
              </a:rPr>
              <a:t> </a:t>
            </a:r>
            <a:r>
              <a:rPr lang="en-US" b="1" dirty="0" smtClean="0">
                <a:solidFill>
                  <a:srgbClr val="FF0000"/>
                </a:solidFill>
                <a:latin typeface="Nyala" pitchFamily="2" charset="0"/>
              </a:rPr>
              <a:t>∀</a:t>
            </a:r>
            <a:r>
              <a:rPr lang="en-US" b="1" dirty="0">
                <a:solidFill>
                  <a:srgbClr val="FF0000"/>
                </a:solidFill>
                <a:latin typeface="Nyala" pitchFamily="2" charset="0"/>
              </a:rPr>
              <a:t>x (Person(x) → Mortal(x</a:t>
            </a:r>
            <a:r>
              <a:rPr lang="en-US" b="1" dirty="0" smtClean="0">
                <a:solidFill>
                  <a:srgbClr val="FF0000"/>
                </a:solidFill>
                <a:latin typeface="Nyala" pitchFamily="2" charset="0"/>
              </a:rPr>
              <a:t>))</a:t>
            </a:r>
            <a:endParaRPr lang="en-US" dirty="0">
              <a:solidFill>
                <a:srgbClr val="FF0000"/>
              </a:solidFill>
              <a:latin typeface="Nyala" pitchFamily="2" charset="0"/>
            </a:endParaRPr>
          </a:p>
          <a:p>
            <a:r>
              <a:rPr lang="en-US" dirty="0">
                <a:latin typeface="Nyala" pitchFamily="2" charset="0"/>
              </a:rPr>
              <a:t>In this statement, </a:t>
            </a:r>
            <a:endParaRPr lang="en-US" dirty="0" smtClean="0">
              <a:latin typeface="Nyala" pitchFamily="2" charset="0"/>
            </a:endParaRPr>
          </a:p>
          <a:p>
            <a:pPr lvl="1">
              <a:buFont typeface="Wingdings 2" pitchFamily="18" charset="2"/>
              <a:buChar char="R"/>
            </a:pPr>
            <a:r>
              <a:rPr lang="en-US" dirty="0" smtClean="0">
                <a:latin typeface="Nyala" pitchFamily="2" charset="0"/>
              </a:rPr>
              <a:t>The </a:t>
            </a:r>
            <a:r>
              <a:rPr lang="en-US" b="1" dirty="0">
                <a:solidFill>
                  <a:srgbClr val="FF0000"/>
                </a:solidFill>
                <a:latin typeface="Nyala" pitchFamily="2" charset="0"/>
              </a:rPr>
              <a:t>universal quantifier (∀) </a:t>
            </a:r>
            <a:r>
              <a:rPr lang="en-US" dirty="0">
                <a:latin typeface="Nyala" pitchFamily="2" charset="0"/>
              </a:rPr>
              <a:t>indicates that the statement applies to all objects in the domain. </a:t>
            </a:r>
          </a:p>
          <a:p>
            <a:pPr lvl="1">
              <a:buFont typeface="Wingdings 2" pitchFamily="18" charset="2"/>
              <a:buChar char="R"/>
            </a:pPr>
            <a:r>
              <a:rPr lang="en-US" dirty="0" smtClean="0">
                <a:latin typeface="Nyala" pitchFamily="2" charset="0"/>
              </a:rPr>
              <a:t>The </a:t>
            </a:r>
            <a:r>
              <a:rPr lang="en-US" b="1" dirty="0">
                <a:solidFill>
                  <a:srgbClr val="FF0000"/>
                </a:solidFill>
                <a:latin typeface="Nyala" pitchFamily="2" charset="0"/>
              </a:rPr>
              <a:t>variable x </a:t>
            </a:r>
            <a:r>
              <a:rPr lang="en-US" dirty="0">
                <a:latin typeface="Nyala" pitchFamily="2" charset="0"/>
              </a:rPr>
              <a:t>represents an arbitrary object in the domain, and </a:t>
            </a:r>
            <a:endParaRPr lang="en-US" dirty="0" smtClean="0">
              <a:latin typeface="Nyala" pitchFamily="2" charset="0"/>
            </a:endParaRPr>
          </a:p>
          <a:p>
            <a:pPr lvl="1">
              <a:buFont typeface="Wingdings 2" pitchFamily="18" charset="2"/>
              <a:buChar char="R"/>
            </a:pPr>
            <a:r>
              <a:rPr lang="en-US" dirty="0" smtClean="0">
                <a:latin typeface="Nyala" pitchFamily="2" charset="0"/>
              </a:rPr>
              <a:t>The </a:t>
            </a:r>
            <a:r>
              <a:rPr lang="en-US" b="1" dirty="0">
                <a:solidFill>
                  <a:srgbClr val="FF0000"/>
                </a:solidFill>
                <a:latin typeface="Nyala" pitchFamily="2" charset="0"/>
              </a:rPr>
              <a:t>predicate Person(x) </a:t>
            </a:r>
            <a:r>
              <a:rPr lang="en-US" dirty="0">
                <a:latin typeface="Nyala" pitchFamily="2" charset="0"/>
              </a:rPr>
              <a:t>represents the property of being a person. </a:t>
            </a:r>
          </a:p>
          <a:p>
            <a:pPr lvl="1">
              <a:buFont typeface="Wingdings 2" pitchFamily="18" charset="2"/>
              <a:buChar char="R"/>
            </a:pPr>
            <a:r>
              <a:rPr lang="en-US" dirty="0" smtClean="0">
                <a:latin typeface="Nyala" pitchFamily="2" charset="0"/>
              </a:rPr>
              <a:t>The </a:t>
            </a:r>
            <a:r>
              <a:rPr lang="en-US" b="1" dirty="0">
                <a:solidFill>
                  <a:srgbClr val="FF0000"/>
                </a:solidFill>
                <a:latin typeface="Nyala" pitchFamily="2" charset="0"/>
              </a:rPr>
              <a:t>arrow (→)</a:t>
            </a:r>
            <a:r>
              <a:rPr lang="en-US" dirty="0">
                <a:solidFill>
                  <a:srgbClr val="FF0000"/>
                </a:solidFill>
                <a:latin typeface="Nyala" pitchFamily="2" charset="0"/>
              </a:rPr>
              <a:t> </a:t>
            </a:r>
            <a:r>
              <a:rPr lang="en-US" dirty="0">
                <a:latin typeface="Nyala" pitchFamily="2" charset="0"/>
              </a:rPr>
              <a:t>represents implication, so the statement </a:t>
            </a:r>
            <a:r>
              <a:rPr lang="en-US" b="1" dirty="0">
                <a:solidFill>
                  <a:srgbClr val="FF0000"/>
                </a:solidFill>
                <a:latin typeface="Nyala" pitchFamily="2" charset="0"/>
              </a:rPr>
              <a:t>"Person(x) → Mortal(x)" </a:t>
            </a:r>
            <a:r>
              <a:rPr lang="en-US" dirty="0">
                <a:latin typeface="Nyala" pitchFamily="2" charset="0"/>
              </a:rPr>
              <a:t>means that </a:t>
            </a:r>
            <a:r>
              <a:rPr lang="en-US" b="1" dirty="0">
                <a:solidFill>
                  <a:srgbClr val="FF0000"/>
                </a:solidFill>
                <a:latin typeface="Nyala" pitchFamily="2" charset="0"/>
              </a:rPr>
              <a:t>if x is a person, then x is mortal</a:t>
            </a:r>
            <a:r>
              <a:rPr lang="en-US" dirty="0">
                <a:latin typeface="Nyala" pitchFamily="2" charset="0"/>
              </a:rPr>
              <a:t>. </a:t>
            </a:r>
            <a:endParaRPr lang="en-US" dirty="0" smtClean="0">
              <a:latin typeface="Nyala" pitchFamily="2" charset="0"/>
            </a:endParaRPr>
          </a:p>
          <a:p>
            <a:pPr lvl="1">
              <a:buFont typeface="Wingdings 2" pitchFamily="18" charset="2"/>
              <a:buChar char="R"/>
            </a:pPr>
            <a:r>
              <a:rPr lang="en-US" dirty="0" smtClean="0">
                <a:latin typeface="Nyala" pitchFamily="2" charset="0"/>
              </a:rPr>
              <a:t>Finally</a:t>
            </a:r>
            <a:r>
              <a:rPr lang="en-US" dirty="0">
                <a:latin typeface="Nyala" pitchFamily="2" charset="0"/>
              </a:rPr>
              <a:t>, the </a:t>
            </a:r>
            <a:r>
              <a:rPr lang="en-US" b="1" dirty="0">
                <a:solidFill>
                  <a:srgbClr val="FF0000"/>
                </a:solidFill>
                <a:latin typeface="Nyala" pitchFamily="2" charset="0"/>
              </a:rPr>
              <a:t>predicate</a:t>
            </a:r>
            <a:r>
              <a:rPr lang="en-US" dirty="0">
                <a:solidFill>
                  <a:srgbClr val="FF0000"/>
                </a:solidFill>
                <a:latin typeface="Nyala" pitchFamily="2" charset="0"/>
              </a:rPr>
              <a:t> </a:t>
            </a:r>
            <a:r>
              <a:rPr lang="en-US" b="1" dirty="0">
                <a:solidFill>
                  <a:srgbClr val="FF0000"/>
                </a:solidFill>
                <a:latin typeface="Nyala" pitchFamily="2" charset="0"/>
              </a:rPr>
              <a:t>Mortal(x)</a:t>
            </a:r>
            <a:r>
              <a:rPr lang="en-US" dirty="0">
                <a:solidFill>
                  <a:srgbClr val="FF0000"/>
                </a:solidFill>
                <a:latin typeface="Nyala" pitchFamily="2" charset="0"/>
              </a:rPr>
              <a:t> </a:t>
            </a:r>
            <a:r>
              <a:rPr lang="en-US" dirty="0">
                <a:latin typeface="Nyala" pitchFamily="2" charset="0"/>
              </a:rPr>
              <a:t>represents the property of being mortal</a:t>
            </a:r>
            <a:r>
              <a:rPr lang="en-US" dirty="0" smtClean="0">
                <a:latin typeface="Nyala" pitchFamily="2" charset="0"/>
              </a:rPr>
              <a:t>.</a:t>
            </a:r>
            <a:endParaRPr lang="en-US" dirty="0">
              <a:latin typeface="Nyala" pitchFamily="2" charset="0"/>
            </a:endParaRPr>
          </a:p>
          <a:p>
            <a:r>
              <a:rPr lang="en-US" dirty="0">
                <a:latin typeface="Nyala" pitchFamily="2" charset="0"/>
              </a:rPr>
              <a:t>This statement can be read as </a:t>
            </a:r>
            <a:r>
              <a:rPr lang="en-US" b="1" dirty="0">
                <a:solidFill>
                  <a:srgbClr val="FF0000"/>
                </a:solidFill>
                <a:latin typeface="Nyala" pitchFamily="2" charset="0"/>
              </a:rPr>
              <a:t>"For all x, if x is a person, then x is mortal." </a:t>
            </a:r>
            <a:endParaRPr lang="en-US" b="1" dirty="0" smtClean="0">
              <a:solidFill>
                <a:srgbClr val="FF0000"/>
              </a:solidFill>
              <a:latin typeface="Nyala" pitchFamily="2" charset="0"/>
            </a:endParaRPr>
          </a:p>
          <a:p>
            <a:r>
              <a:rPr lang="en-US" b="1" dirty="0" smtClean="0">
                <a:solidFill>
                  <a:srgbClr val="00B050"/>
                </a:solidFill>
                <a:latin typeface="Nyala" pitchFamily="2" charset="0"/>
              </a:rPr>
              <a:t>It </a:t>
            </a:r>
            <a:r>
              <a:rPr lang="en-US" b="1" dirty="0">
                <a:solidFill>
                  <a:srgbClr val="00B050"/>
                </a:solidFill>
                <a:latin typeface="Nyala" pitchFamily="2" charset="0"/>
              </a:rPr>
              <a:t>expresses the idea that mortality is a property that all people share.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67</a:t>
            </a:fld>
            <a:endParaRPr lang="en-US" dirty="0"/>
          </a:p>
        </p:txBody>
      </p:sp>
    </p:spTree>
    <p:extLst>
      <p:ext uri="{BB962C8B-B14F-4D97-AF65-F5344CB8AC3E}">
        <p14:creationId xmlns:p14="http://schemas.microsoft.com/office/powerpoint/2010/main" val="1263106448"/>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4" dur="500"/>
                                        <p:tgtEl>
                                          <p:spTgt spid="3">
                                            <p:txEl>
                                              <p:pRg st="6" end="6"/>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2" dur="500"/>
                                        <p:tgtEl>
                                          <p:spTgt spid="3">
                                            <p:txEl>
                                              <p:pRg st="8" end="8"/>
                                            </p:txEl>
                                          </p:spTgt>
                                        </p:tgtEl>
                                      </p:cBhvr>
                                    </p:animEffect>
                                  </p:childTnLst>
                                </p:cTn>
                              </p:par>
                              <p:par>
                                <p:cTn id="33" presetID="14" presetClass="entr" presetSubtype="1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4470" y="128471"/>
            <a:ext cx="7940659" cy="916230"/>
          </a:xfrm>
        </p:spPr>
        <p:txBody>
          <a:bodyPr>
            <a:normAutofit/>
          </a:bodyPr>
          <a:lstStyle/>
          <a:p>
            <a:pPr eaLnBrk="1" hangingPunct="1"/>
            <a:r>
              <a:rPr lang="en-US" altLang="en-US" sz="3600" dirty="0" smtClean="0">
                <a:latin typeface="Nyala" pitchFamily="2" charset="0"/>
              </a:rPr>
              <a:t>Universal Quantification</a:t>
            </a:r>
          </a:p>
        </p:txBody>
      </p:sp>
      <p:sp>
        <p:nvSpPr>
          <p:cNvPr id="21507" name="Rectangle 3"/>
          <p:cNvSpPr>
            <a:spLocks noGrp="1" noChangeArrowheads="1"/>
          </p:cNvSpPr>
          <p:nvPr>
            <p:ph idx="1"/>
          </p:nvPr>
        </p:nvSpPr>
        <p:spPr>
          <a:xfrm>
            <a:off x="0" y="1280536"/>
            <a:ext cx="6343650" cy="3862964"/>
          </a:xfrm>
        </p:spPr>
        <p:txBody>
          <a:bodyPr>
            <a:normAutofit fontScale="70000" lnSpcReduction="20000"/>
          </a:bodyPr>
          <a:lstStyle/>
          <a:p>
            <a:pPr marL="165100" indent="-165100" eaLnBrk="1" hangingPunct="1">
              <a:lnSpc>
                <a:spcPct val="90000"/>
              </a:lnSpc>
            </a:pPr>
            <a:r>
              <a:rPr lang="en-US" altLang="en-US" sz="2400" b="1" dirty="0" smtClean="0">
                <a:latin typeface="Nyala" pitchFamily="2" charset="0"/>
                <a:sym typeface="Symbol" pitchFamily="18" charset="2"/>
              </a:rPr>
              <a:t>Universal Quantifiers</a:t>
            </a:r>
            <a:r>
              <a:rPr lang="en-US" altLang="en-US" sz="2400" dirty="0" smtClean="0">
                <a:latin typeface="Nyala" pitchFamily="2" charset="0"/>
                <a:sym typeface="Symbol" pitchFamily="18" charset="2"/>
              </a:rPr>
              <a:t>: makes statements about every object. </a:t>
            </a:r>
          </a:p>
          <a:p>
            <a:pPr marL="165100" indent="-165100" eaLnBrk="1" hangingPunct="1">
              <a:lnSpc>
                <a:spcPct val="90000"/>
              </a:lnSpc>
              <a:buFontTx/>
              <a:buNone/>
            </a:pPr>
            <a:r>
              <a:rPr lang="en-US" altLang="en-US" sz="2400" b="1" dirty="0" smtClean="0">
                <a:latin typeface="Nyala" pitchFamily="2" charset="0"/>
                <a:sym typeface="Symbol" pitchFamily="18" charset="2"/>
              </a:rPr>
              <a:t>		</a:t>
            </a:r>
            <a:r>
              <a:rPr lang="en-US" altLang="en-US" sz="2900" b="1" dirty="0" smtClean="0">
                <a:solidFill>
                  <a:srgbClr val="FF0000"/>
                </a:solidFill>
                <a:latin typeface="Nyala" pitchFamily="2" charset="0"/>
                <a:sym typeface="Symbol" pitchFamily="18" charset="2"/>
              </a:rPr>
              <a:t>   </a:t>
            </a:r>
            <a:r>
              <a:rPr lang="en-US" altLang="en-US" sz="2900" b="1" dirty="0" smtClean="0">
                <a:solidFill>
                  <a:srgbClr val="FF0000"/>
                </a:solidFill>
                <a:latin typeface="Nyala" pitchFamily="2" charset="0"/>
              </a:rPr>
              <a:t>&lt;variables&gt; &lt;sentence&gt;</a:t>
            </a:r>
          </a:p>
          <a:p>
            <a:pPr marL="622300" lvl="1" indent="-342900" eaLnBrk="1" hangingPunct="1">
              <a:lnSpc>
                <a:spcPct val="90000"/>
              </a:lnSpc>
              <a:buFont typeface="Wingdings" pitchFamily="2" charset="2"/>
              <a:buChar char="§"/>
            </a:pPr>
            <a:r>
              <a:rPr lang="en-US" altLang="en-US" sz="2000" b="1" dirty="0" smtClean="0">
                <a:latin typeface="Nyala" pitchFamily="2" charset="0"/>
              </a:rPr>
              <a:t>Everyone at WKU is smart: </a:t>
            </a:r>
          </a:p>
          <a:p>
            <a:pPr marL="404813" lvl="1" indent="-125413" eaLnBrk="1" hangingPunct="1">
              <a:lnSpc>
                <a:spcPct val="90000"/>
              </a:lnSpc>
              <a:buFontTx/>
              <a:buNone/>
            </a:pPr>
            <a:r>
              <a:rPr lang="en-US" altLang="en-US" sz="2000" dirty="0" smtClean="0">
                <a:latin typeface="Nyala" pitchFamily="2" charset="0"/>
                <a:sym typeface="Symbol" pitchFamily="18" charset="2"/>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At(x, WKU) </a:t>
            </a:r>
            <a:r>
              <a:rPr lang="en-US" altLang="en-US" sz="2000" b="1" dirty="0" smtClean="0">
                <a:solidFill>
                  <a:srgbClr val="FF0000"/>
                </a:solidFill>
                <a:latin typeface="Nyala" pitchFamily="2" charset="0"/>
                <a:sym typeface="Symbol" pitchFamily="18" charset="2"/>
              </a:rPr>
              <a:t> </a:t>
            </a:r>
            <a:r>
              <a:rPr lang="en-US" altLang="en-US" sz="2000" b="1" dirty="0" smtClean="0">
                <a:solidFill>
                  <a:srgbClr val="FF0000"/>
                </a:solidFill>
                <a:latin typeface="Nyala" pitchFamily="2" charset="0"/>
              </a:rPr>
              <a:t>Smart(x)</a:t>
            </a:r>
          </a:p>
          <a:p>
            <a:pPr marL="622300" lvl="1" indent="-342900" eaLnBrk="1" hangingPunct="1">
              <a:lnSpc>
                <a:spcPct val="90000"/>
              </a:lnSpc>
              <a:buFont typeface="Wingdings" pitchFamily="2" charset="2"/>
              <a:buChar char="§"/>
            </a:pPr>
            <a:r>
              <a:rPr lang="en-US" altLang="en-US" sz="2000" b="1" dirty="0" smtClean="0">
                <a:latin typeface="Nyala" pitchFamily="2" charset="0"/>
              </a:rPr>
              <a:t>All cats are mammals: </a:t>
            </a:r>
          </a:p>
          <a:p>
            <a:pPr marL="404813" lvl="1" indent="-125413" eaLnBrk="1" hangingPunct="1">
              <a:lnSpc>
                <a:spcPct val="90000"/>
              </a:lnSpc>
              <a:buFontTx/>
              <a:buNone/>
            </a:pPr>
            <a:r>
              <a:rPr lang="en-US" altLang="en-US" sz="2000" dirty="0" smtClean="0">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cat(x) </a:t>
            </a:r>
            <a:r>
              <a:rPr lang="en-US" altLang="en-US" sz="2000" b="1" dirty="0" smtClean="0">
                <a:solidFill>
                  <a:srgbClr val="FF0000"/>
                </a:solidFill>
                <a:latin typeface="Nyala" pitchFamily="2" charset="0"/>
                <a:sym typeface="Symbol" pitchFamily="18" charset="2"/>
              </a:rPr>
              <a:t> mammal</a:t>
            </a:r>
            <a:r>
              <a:rPr lang="en-US" altLang="en-US" sz="2000" b="1" dirty="0" smtClean="0">
                <a:solidFill>
                  <a:srgbClr val="FF0000"/>
                </a:solidFill>
                <a:latin typeface="Nyala" pitchFamily="2" charset="0"/>
              </a:rPr>
              <a:t>(x)</a:t>
            </a:r>
          </a:p>
          <a:p>
            <a:pPr lvl="4" eaLnBrk="1" hangingPunct="1">
              <a:lnSpc>
                <a:spcPct val="90000"/>
              </a:lnSpc>
            </a:pPr>
            <a:endParaRPr lang="en-US" altLang="en-US" sz="800" dirty="0" smtClean="0">
              <a:latin typeface="Nyala" pitchFamily="2" charset="0"/>
              <a:sym typeface="Symbol" pitchFamily="18" charset="2"/>
            </a:endParaRPr>
          </a:p>
          <a:p>
            <a:pPr marL="165100" indent="-165100" eaLnBrk="1" hangingPunct="1">
              <a:lnSpc>
                <a:spcPct val="90000"/>
              </a:lnSpc>
            </a:pP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400" b="1" dirty="0" smtClean="0">
                <a:solidFill>
                  <a:srgbClr val="FF0000"/>
                </a:solidFill>
                <a:latin typeface="Nyala" pitchFamily="2" charset="0"/>
              </a:rPr>
              <a:t> </a:t>
            </a:r>
            <a:r>
              <a:rPr lang="en-US" altLang="en-US" sz="2400" dirty="0" smtClean="0">
                <a:latin typeface="Nyala" pitchFamily="2" charset="0"/>
              </a:rPr>
              <a:t>sentence </a:t>
            </a:r>
            <a:r>
              <a:rPr lang="en-US" altLang="en-US" sz="2400" b="1" dirty="0" smtClean="0">
                <a:solidFill>
                  <a:srgbClr val="FF0000"/>
                </a:solidFill>
                <a:latin typeface="Nyala" pitchFamily="2" charset="0"/>
              </a:rPr>
              <a:t>P</a:t>
            </a:r>
            <a:r>
              <a:rPr lang="en-US" altLang="en-US" sz="2400" dirty="0" smtClean="0">
                <a:latin typeface="Nyala" pitchFamily="2" charset="0"/>
              </a:rPr>
              <a:t> is true </a:t>
            </a:r>
            <a:r>
              <a:rPr lang="en-US" altLang="en-US" sz="2400" b="1" dirty="0" err="1" smtClean="0">
                <a:latin typeface="Nyala" pitchFamily="2" charset="0"/>
              </a:rPr>
              <a:t>iff</a:t>
            </a:r>
            <a:r>
              <a:rPr lang="en-US" altLang="en-US" sz="2400" dirty="0" smtClean="0">
                <a:latin typeface="Nyala" pitchFamily="2" charset="0"/>
              </a:rPr>
              <a:t>  </a:t>
            </a:r>
            <a:r>
              <a:rPr lang="en-US" altLang="en-US" sz="2400" b="1" dirty="0" smtClean="0">
                <a:solidFill>
                  <a:srgbClr val="FF0000"/>
                </a:solidFill>
                <a:latin typeface="Nyala" pitchFamily="2" charset="0"/>
              </a:rPr>
              <a:t>P</a:t>
            </a:r>
            <a:r>
              <a:rPr lang="en-US" altLang="en-US" sz="2400" dirty="0" smtClean="0">
                <a:latin typeface="Nyala" pitchFamily="2" charset="0"/>
              </a:rPr>
              <a:t> is true with </a:t>
            </a:r>
            <a:r>
              <a:rPr lang="en-US" altLang="en-US" sz="2400" b="1" dirty="0" smtClean="0">
                <a:solidFill>
                  <a:srgbClr val="FF0000"/>
                </a:solidFill>
                <a:latin typeface="Nyala" pitchFamily="2" charset="0"/>
              </a:rPr>
              <a:t> </a:t>
            </a:r>
            <a:r>
              <a:rPr lang="en-US" altLang="en-US" sz="2400" dirty="0" smtClean="0">
                <a:latin typeface="Nyala" pitchFamily="2" charset="0"/>
              </a:rPr>
              <a:t>being each possible                                  object in the given universe.</a:t>
            </a:r>
          </a:p>
          <a:p>
            <a:pPr marL="622300" lvl="1" indent="-342900" eaLnBrk="1" hangingPunct="1">
              <a:lnSpc>
                <a:spcPct val="90000"/>
              </a:lnSpc>
              <a:buFont typeface="Wingdings" pitchFamily="2" charset="2"/>
              <a:buChar char="§"/>
            </a:pPr>
            <a:r>
              <a:rPr lang="en-US" altLang="en-US" sz="2000" dirty="0" smtClean="0">
                <a:latin typeface="Nyala" pitchFamily="2" charset="0"/>
              </a:rPr>
              <a:t>The above statement is equivalent to the </a:t>
            </a:r>
            <a:r>
              <a:rPr lang="en-US" altLang="en-US" sz="2000" b="1" dirty="0" smtClean="0">
                <a:latin typeface="Nyala" pitchFamily="2" charset="0"/>
              </a:rPr>
              <a:t>Conjunction</a:t>
            </a:r>
            <a:endParaRPr lang="en-US" altLang="en-US" sz="2000" dirty="0" smtClean="0">
              <a:latin typeface="Nyala" pitchFamily="2" charset="0"/>
            </a:endParaRPr>
          </a:p>
          <a:p>
            <a:pPr marL="630238" lvl="2" indent="-111125" eaLnBrk="1" hangingPunct="1">
              <a:lnSpc>
                <a:spcPct val="90000"/>
              </a:lnSpc>
              <a:buFontTx/>
              <a:buNone/>
            </a:pPr>
            <a:r>
              <a:rPr lang="en-US" altLang="en-US" sz="1800" dirty="0" smtClean="0">
                <a:latin typeface="Nyala" pitchFamily="2" charset="0"/>
              </a:rPr>
              <a:t>	          </a:t>
            </a:r>
            <a:r>
              <a:rPr lang="en-US" altLang="en-US" sz="2000" dirty="0" smtClean="0">
                <a:latin typeface="Nyala" pitchFamily="2" charset="0"/>
              </a:rPr>
              <a:t>At(</a:t>
            </a:r>
            <a:r>
              <a:rPr lang="en-US" altLang="en-US" sz="2000" dirty="0" err="1" smtClean="0">
                <a:latin typeface="Nyala" pitchFamily="2" charset="0"/>
              </a:rPr>
              <a:t>Eyob</a:t>
            </a:r>
            <a:r>
              <a:rPr lang="en-US" altLang="en-US" sz="2000" dirty="0" smtClean="0">
                <a:latin typeface="Nyala" pitchFamily="2" charset="0"/>
              </a:rPr>
              <a:t>, WKU) </a:t>
            </a:r>
            <a:r>
              <a:rPr lang="en-US" altLang="en-US" sz="2000" dirty="0" smtClean="0">
                <a:latin typeface="Nyala" pitchFamily="2" charset="0"/>
                <a:sym typeface="Symbol" pitchFamily="18" charset="2"/>
              </a:rPr>
              <a:t> </a:t>
            </a:r>
            <a:r>
              <a:rPr lang="en-US" altLang="en-US" sz="2000" dirty="0" smtClean="0">
                <a:latin typeface="Nyala" pitchFamily="2" charset="0"/>
              </a:rPr>
              <a:t>Smart(</a:t>
            </a:r>
            <a:r>
              <a:rPr lang="en-US" altLang="en-US" sz="2000" dirty="0" err="1" smtClean="0">
                <a:latin typeface="Nyala" pitchFamily="2" charset="0"/>
              </a:rPr>
              <a:t>Eyob</a:t>
            </a:r>
            <a:r>
              <a:rPr lang="en-US" altLang="en-US" sz="2000" dirty="0" smtClean="0">
                <a:latin typeface="Nyala" pitchFamily="2" charset="0"/>
              </a:rPr>
              <a:t>) </a:t>
            </a:r>
            <a:r>
              <a:rPr lang="en-US" altLang="en-US" sz="2000" dirty="0" smtClean="0">
                <a:latin typeface="Nyala" pitchFamily="2" charset="0"/>
                <a:sym typeface="Symbol" pitchFamily="18" charset="2"/>
              </a:rPr>
              <a:t></a:t>
            </a:r>
            <a:endParaRPr lang="en-US" altLang="en-US" sz="2000" dirty="0" smtClean="0">
              <a:latin typeface="Nyala" pitchFamily="2" charset="0"/>
            </a:endParaRPr>
          </a:p>
          <a:p>
            <a:pPr marL="630238" lvl="2" indent="-111125" eaLnBrk="1" hangingPunct="1">
              <a:lnSpc>
                <a:spcPct val="90000"/>
              </a:lnSpc>
              <a:buFontTx/>
              <a:buNone/>
            </a:pPr>
            <a:r>
              <a:rPr lang="en-US" altLang="en-US" sz="2000" dirty="0" smtClean="0">
                <a:latin typeface="Nyala" pitchFamily="2" charset="0"/>
                <a:sym typeface="Symbol" pitchFamily="18" charset="2"/>
              </a:rPr>
              <a:t>	         </a:t>
            </a:r>
            <a:r>
              <a:rPr lang="en-US" altLang="en-US" sz="2000" dirty="0" smtClean="0">
                <a:latin typeface="Nyala" pitchFamily="2" charset="0"/>
              </a:rPr>
              <a:t>At(</a:t>
            </a:r>
            <a:r>
              <a:rPr lang="en-US" altLang="en-US" sz="2000" dirty="0" err="1" smtClean="0">
                <a:latin typeface="Nyala" pitchFamily="2" charset="0"/>
              </a:rPr>
              <a:t>Surafel</a:t>
            </a:r>
            <a:r>
              <a:rPr lang="en-US" altLang="en-US" sz="2000" dirty="0" smtClean="0">
                <a:latin typeface="Nyala" pitchFamily="2" charset="0"/>
              </a:rPr>
              <a:t>, WKU) </a:t>
            </a:r>
            <a:r>
              <a:rPr lang="en-US" altLang="en-US" sz="2000" dirty="0" smtClean="0">
                <a:latin typeface="Nyala" pitchFamily="2" charset="0"/>
                <a:sym typeface="Symbol" pitchFamily="18" charset="2"/>
              </a:rPr>
              <a:t></a:t>
            </a:r>
            <a:r>
              <a:rPr lang="en-US" altLang="en-US" sz="2000" dirty="0" smtClean="0">
                <a:latin typeface="Nyala" pitchFamily="2" charset="0"/>
              </a:rPr>
              <a:t>  Smart(</a:t>
            </a:r>
            <a:r>
              <a:rPr lang="en-US" altLang="en-US" sz="2000" dirty="0" err="1" smtClean="0">
                <a:latin typeface="Nyala" pitchFamily="2" charset="0"/>
              </a:rPr>
              <a:t>Surafel</a:t>
            </a:r>
            <a:r>
              <a:rPr lang="en-US" altLang="en-US" sz="2000" dirty="0" smtClean="0">
                <a:latin typeface="Nyala" pitchFamily="2" charset="0"/>
              </a:rPr>
              <a:t>) </a:t>
            </a:r>
            <a:r>
              <a:rPr lang="en-US" altLang="en-US" sz="2000" dirty="0" smtClean="0">
                <a:latin typeface="Nyala" pitchFamily="2" charset="0"/>
                <a:sym typeface="Symbol" pitchFamily="18" charset="2"/>
              </a:rPr>
              <a:t></a:t>
            </a:r>
            <a:endParaRPr lang="en-US" altLang="en-US" sz="2000" dirty="0" smtClean="0">
              <a:latin typeface="Nyala" pitchFamily="2" charset="0"/>
            </a:endParaRPr>
          </a:p>
          <a:p>
            <a:pPr marL="630238" lvl="2" indent="-111125" eaLnBrk="1" hangingPunct="1">
              <a:lnSpc>
                <a:spcPct val="90000"/>
              </a:lnSpc>
              <a:buFontTx/>
              <a:buNone/>
            </a:pPr>
            <a:r>
              <a:rPr lang="en-US" altLang="en-US" sz="2000" dirty="0" smtClean="0">
                <a:latin typeface="Nyala" pitchFamily="2" charset="0"/>
                <a:sym typeface="Symbol" pitchFamily="18" charset="2"/>
              </a:rPr>
              <a:t>	</a:t>
            </a:r>
            <a:r>
              <a:rPr lang="en-US" altLang="en-US" sz="2000" dirty="0" smtClean="0">
                <a:latin typeface="Nyala" pitchFamily="2" charset="0"/>
              </a:rPr>
              <a:t>  	          ...</a:t>
            </a:r>
          </a:p>
          <a:p>
            <a:pPr marL="630238" lvl="2" indent="-111125" eaLnBrk="1" hangingPunct="1">
              <a:lnSpc>
                <a:spcPct val="90000"/>
              </a:lnSpc>
              <a:buFontTx/>
              <a:buNone/>
            </a:pPr>
            <a:r>
              <a:rPr lang="en-US" altLang="en-US" sz="400" dirty="0" smtClean="0">
                <a:latin typeface="Nyala" pitchFamily="2" charset="0"/>
              </a:rPr>
              <a:t> </a:t>
            </a:r>
          </a:p>
          <a:p>
            <a:pPr marL="165100" indent="-165100" eaLnBrk="1" hangingPunct="1">
              <a:lnSpc>
                <a:spcPct val="90000"/>
              </a:lnSpc>
            </a:pPr>
            <a:r>
              <a:rPr lang="en-US" altLang="en-US" sz="2400" dirty="0" smtClean="0">
                <a:latin typeface="Nyala" pitchFamily="2" charset="0"/>
              </a:rPr>
              <a:t>A common mistake to avoid </a:t>
            </a:r>
          </a:p>
          <a:p>
            <a:pPr marL="622300" lvl="1" indent="-342900" eaLnBrk="1" hangingPunct="1">
              <a:lnSpc>
                <a:spcPct val="90000"/>
              </a:lnSpc>
              <a:buFont typeface="Wingdings" pitchFamily="2" charset="2"/>
              <a:buChar char="§"/>
            </a:pPr>
            <a:r>
              <a:rPr lang="en-US" altLang="en-US" sz="2000" dirty="0" smtClean="0">
                <a:latin typeface="Nyala" pitchFamily="2" charset="0"/>
              </a:rPr>
              <a:t>Typically, </a:t>
            </a:r>
            <a:r>
              <a:rPr lang="en-US" altLang="en-US" sz="2000" b="1" dirty="0" smtClean="0">
                <a:latin typeface="Nyala" pitchFamily="2" charset="0"/>
                <a:sym typeface="Symbol" pitchFamily="18" charset="2"/>
              </a:rPr>
              <a:t></a:t>
            </a:r>
            <a:r>
              <a:rPr lang="en-US" altLang="en-US" sz="2000" dirty="0" smtClean="0">
                <a:latin typeface="Nyala" pitchFamily="2" charset="0"/>
              </a:rPr>
              <a:t> is the main connective with </a:t>
            </a:r>
            <a:r>
              <a:rPr lang="en-US" altLang="en-US" sz="2000" b="1" dirty="0" smtClean="0">
                <a:latin typeface="Nyala" pitchFamily="2" charset="0"/>
                <a:sym typeface="Symbol" pitchFamily="18" charset="2"/>
              </a:rPr>
              <a:t> but </a:t>
            </a:r>
            <a:r>
              <a:rPr lang="en-US" altLang="en-US" sz="2000" b="1" dirty="0">
                <a:latin typeface="Nyala" pitchFamily="2" charset="0"/>
                <a:sym typeface="Symbol" pitchFamily="18" charset="2"/>
              </a:rPr>
              <a:t> </a:t>
            </a:r>
            <a:r>
              <a:rPr lang="en-US" altLang="en-US" sz="2000" dirty="0" smtClean="0">
                <a:latin typeface="Nyala" pitchFamily="2" charset="0"/>
                <a:sym typeface="Symbol" pitchFamily="18" charset="2"/>
              </a:rPr>
              <a:t>the most</a:t>
            </a:r>
            <a:r>
              <a:rPr lang="en-US" altLang="en-US" sz="2000" b="1" dirty="0" smtClean="0">
                <a:latin typeface="Nyala" pitchFamily="2" charset="0"/>
                <a:sym typeface="Symbol" pitchFamily="18" charset="2"/>
              </a:rPr>
              <a:t> </a:t>
            </a:r>
            <a:r>
              <a:rPr lang="en-US" altLang="en-US" sz="2000" b="1" dirty="0">
                <a:latin typeface="Nyala" pitchFamily="2" charset="0"/>
                <a:sym typeface="Symbol" pitchFamily="18" charset="2"/>
              </a:rPr>
              <a:t>c</a:t>
            </a:r>
            <a:r>
              <a:rPr lang="en-US" altLang="en-US" sz="2000" b="1" dirty="0" smtClean="0">
                <a:latin typeface="Nyala" pitchFamily="2" charset="0"/>
              </a:rPr>
              <a:t>ommon mistake</a:t>
            </a:r>
            <a:r>
              <a:rPr lang="en-US" altLang="en-US" sz="2000" dirty="0">
                <a:latin typeface="Nyala" pitchFamily="2" charset="0"/>
              </a:rPr>
              <a:t> </a:t>
            </a:r>
            <a:r>
              <a:rPr lang="en-US" altLang="en-US" sz="2000" dirty="0" smtClean="0">
                <a:latin typeface="Nyala" pitchFamily="2" charset="0"/>
              </a:rPr>
              <a:t>                          is the use of </a:t>
            </a:r>
            <a:r>
              <a:rPr lang="en-US" altLang="en-US" sz="2000" dirty="0" smtClean="0">
                <a:latin typeface="Nyala" pitchFamily="2" charset="0"/>
                <a:sym typeface="Symbol" pitchFamily="18" charset="2"/>
              </a:rPr>
              <a:t></a:t>
            </a:r>
            <a:r>
              <a:rPr lang="en-US" altLang="en-US" sz="2000" dirty="0" smtClean="0">
                <a:latin typeface="Nyala" pitchFamily="2" charset="0"/>
              </a:rPr>
              <a:t> as the main connective with </a:t>
            </a:r>
            <a:r>
              <a:rPr lang="en-US" altLang="en-US" sz="2000" dirty="0" smtClean="0">
                <a:latin typeface="Nyala" pitchFamily="2" charset="0"/>
                <a:sym typeface="Symbol" pitchFamily="18" charset="2"/>
              </a:rPr>
              <a:t>.</a:t>
            </a:r>
            <a:endParaRPr lang="en-US" altLang="en-US" sz="2000" dirty="0" smtClean="0">
              <a:latin typeface="Nyala" pitchFamily="2" charset="0"/>
            </a:endParaRPr>
          </a:p>
          <a:p>
            <a:pPr marL="404813" lvl="1" indent="-125413" eaLnBrk="1" hangingPunct="1">
              <a:lnSpc>
                <a:spcPct val="90000"/>
              </a:lnSpc>
              <a:buFontTx/>
              <a:buNone/>
            </a:pPr>
            <a:r>
              <a:rPr lang="en-US" altLang="en-US" sz="2000" b="1" dirty="0" smtClean="0">
                <a:solidFill>
                  <a:srgbClr val="FF0000"/>
                </a:solidFill>
                <a:latin typeface="Nyala" pitchFamily="2" charset="0"/>
                <a:sym typeface="Symbol" pitchFamily="18" charset="2"/>
              </a:rPr>
              <a:t>	</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At(</a:t>
            </a:r>
            <a:r>
              <a:rPr lang="en-US" altLang="en-US" sz="2000" b="1" dirty="0" err="1" smtClean="0">
                <a:solidFill>
                  <a:srgbClr val="FF0000"/>
                </a:solidFill>
                <a:latin typeface="Nyala" pitchFamily="2" charset="0"/>
              </a:rPr>
              <a:t>x,WKU</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 </a:t>
            </a:r>
            <a:r>
              <a:rPr lang="en-US" altLang="en-US" sz="2000" b="1" dirty="0" smtClean="0">
                <a:solidFill>
                  <a:srgbClr val="FF0000"/>
                </a:solidFill>
                <a:latin typeface="Nyala" pitchFamily="2" charset="0"/>
              </a:rPr>
              <a:t>Smart(x)</a:t>
            </a:r>
            <a:r>
              <a:rPr lang="en-US" altLang="en-US" sz="2000" dirty="0" smtClean="0">
                <a:latin typeface="Nyala" pitchFamily="2" charset="0"/>
              </a:rPr>
              <a:t> is true if </a:t>
            </a:r>
            <a:r>
              <a:rPr lang="en-US" altLang="en-US" sz="2000" b="1" dirty="0" smtClean="0">
                <a:solidFill>
                  <a:srgbClr val="FF0000"/>
                </a:solidFill>
                <a:latin typeface="Nyala" pitchFamily="2" charset="0"/>
              </a:rPr>
              <a:t>“Everyone is at WKU &amp; everyone is smart</a:t>
            </a:r>
            <a:r>
              <a:rPr lang="en-US" altLang="en-US" sz="2000" dirty="0" smtClean="0">
                <a:latin typeface="Nyala" pitchFamily="2" charset="0"/>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68</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49" y="1181100"/>
            <a:ext cx="3521329"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957673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414830"/>
            <a:ext cx="8246070" cy="610821"/>
          </a:xfrm>
        </p:spPr>
        <p:txBody>
          <a:bodyPr>
            <a:normAutofit fontScale="90000"/>
          </a:bodyPr>
          <a:lstStyle/>
          <a:p>
            <a:pPr eaLnBrk="1" hangingPunct="1"/>
            <a:r>
              <a:rPr lang="en-US" altLang="en-US" sz="3600" dirty="0" smtClean="0">
                <a:latin typeface="Nyala" pitchFamily="2" charset="0"/>
              </a:rPr>
              <a:t>Existential </a:t>
            </a:r>
            <a:r>
              <a:rPr lang="en-US" altLang="en-US" dirty="0">
                <a:latin typeface="Nyala" pitchFamily="2" charset="0"/>
              </a:rPr>
              <a:t>Q</a:t>
            </a:r>
            <a:r>
              <a:rPr lang="en-US" altLang="en-US" sz="3600" dirty="0" smtClean="0">
                <a:latin typeface="Nyala" pitchFamily="2" charset="0"/>
              </a:rPr>
              <a:t>uantification</a:t>
            </a:r>
          </a:p>
        </p:txBody>
      </p:sp>
      <p:sp>
        <p:nvSpPr>
          <p:cNvPr id="22531" name="Rectangle 3"/>
          <p:cNvSpPr>
            <a:spLocks noGrp="1" noChangeArrowheads="1"/>
          </p:cNvSpPr>
          <p:nvPr>
            <p:ph idx="1"/>
          </p:nvPr>
        </p:nvSpPr>
        <p:spPr>
          <a:xfrm>
            <a:off x="0" y="1314449"/>
            <a:ext cx="5781675" cy="3829051"/>
          </a:xfrm>
        </p:spPr>
        <p:txBody>
          <a:bodyPr>
            <a:normAutofit fontScale="70000" lnSpcReduction="20000"/>
          </a:bodyPr>
          <a:lstStyle/>
          <a:p>
            <a:pPr marL="120650" indent="-120650">
              <a:lnSpc>
                <a:spcPct val="80000"/>
              </a:lnSpc>
            </a:pPr>
            <a:r>
              <a:rPr lang="en-US" altLang="en-US" b="1" dirty="0">
                <a:latin typeface="Nyala" pitchFamily="2" charset="0"/>
                <a:sym typeface="Symbol" pitchFamily="18" charset="2"/>
              </a:rPr>
              <a:t> Existential Quantifiers</a:t>
            </a:r>
            <a:r>
              <a:rPr lang="en-US" altLang="en-US" dirty="0" smtClean="0">
                <a:latin typeface="Nyala" pitchFamily="2" charset="0"/>
                <a:sym typeface="Symbol" pitchFamily="18" charset="2"/>
              </a:rPr>
              <a:t>: </a:t>
            </a:r>
            <a:r>
              <a:rPr lang="en-US" altLang="en-US" dirty="0">
                <a:latin typeface="Nyala" pitchFamily="2" charset="0"/>
                <a:sym typeface="Symbol" pitchFamily="18" charset="2"/>
              </a:rPr>
              <a:t>m</a:t>
            </a:r>
            <a:r>
              <a:rPr lang="en-US" altLang="en-US" sz="2800" dirty="0" smtClean="0">
                <a:latin typeface="Nyala" pitchFamily="2" charset="0"/>
                <a:sym typeface="Symbol" pitchFamily="18" charset="2"/>
              </a:rPr>
              <a:t>akes statements about some objects in the universe.</a:t>
            </a:r>
          </a:p>
          <a:p>
            <a:pPr marL="344488" lvl="1" indent="-109538" eaLnBrk="1" hangingPunct="1">
              <a:lnSpc>
                <a:spcPct val="80000"/>
              </a:lnSpc>
              <a:buFontTx/>
              <a:buNone/>
            </a:pPr>
            <a:r>
              <a:rPr lang="en-US" altLang="en-US" sz="2400" b="1" dirty="0" smtClean="0">
                <a:latin typeface="Nyala" pitchFamily="2" charset="0"/>
                <a:sym typeface="Symbol" pitchFamily="18" charset="2"/>
              </a:rPr>
              <a:t>		</a:t>
            </a:r>
            <a:r>
              <a:rPr lang="en-US" altLang="en-US" sz="2900" b="1" dirty="0" smtClean="0">
                <a:solidFill>
                  <a:srgbClr val="FF0000"/>
                </a:solidFill>
                <a:latin typeface="Nyala" pitchFamily="2" charset="0"/>
                <a:sym typeface="Symbol" pitchFamily="18" charset="2"/>
              </a:rPr>
              <a:t></a:t>
            </a:r>
            <a:r>
              <a:rPr lang="en-US" altLang="en-US" sz="2900" b="1" dirty="0" smtClean="0">
                <a:solidFill>
                  <a:srgbClr val="FF0000"/>
                </a:solidFill>
                <a:latin typeface="Nyala" pitchFamily="2" charset="0"/>
              </a:rPr>
              <a:t>&lt;</a:t>
            </a:r>
            <a:r>
              <a:rPr lang="en-US" altLang="en-US" sz="2900" b="1" i="1" dirty="0" smtClean="0">
                <a:solidFill>
                  <a:srgbClr val="FF0000"/>
                </a:solidFill>
                <a:latin typeface="Nyala" pitchFamily="2" charset="0"/>
              </a:rPr>
              <a:t>variables</a:t>
            </a:r>
            <a:r>
              <a:rPr lang="en-US" altLang="en-US" sz="2900" b="1" dirty="0" smtClean="0">
                <a:solidFill>
                  <a:srgbClr val="FF0000"/>
                </a:solidFill>
                <a:latin typeface="Nyala" pitchFamily="2" charset="0"/>
              </a:rPr>
              <a:t>&gt; &lt;</a:t>
            </a:r>
            <a:r>
              <a:rPr lang="en-US" altLang="en-US" sz="2900" b="1" i="1" dirty="0" smtClean="0">
                <a:solidFill>
                  <a:srgbClr val="FF0000"/>
                </a:solidFill>
                <a:latin typeface="Nyala" pitchFamily="2" charset="0"/>
              </a:rPr>
              <a:t>sentence</a:t>
            </a:r>
            <a:r>
              <a:rPr lang="en-US" altLang="en-US" sz="2900" b="1" dirty="0" smtClean="0">
                <a:solidFill>
                  <a:srgbClr val="FF0000"/>
                </a:solidFill>
                <a:latin typeface="Nyala" pitchFamily="2" charset="0"/>
              </a:rPr>
              <a:t>&gt;</a:t>
            </a:r>
          </a:p>
          <a:p>
            <a:pPr marL="577850" lvl="1" indent="-342900" eaLnBrk="1" hangingPunct="1">
              <a:lnSpc>
                <a:spcPct val="80000"/>
              </a:lnSpc>
              <a:buFont typeface="Wingdings" pitchFamily="2" charset="2"/>
              <a:buChar char="§"/>
            </a:pPr>
            <a:r>
              <a:rPr lang="en-US" altLang="en-US" sz="2400" dirty="0" smtClean="0">
                <a:latin typeface="Nyala" pitchFamily="2" charset="0"/>
              </a:rPr>
              <a:t>Someone at WKU is smart: </a:t>
            </a:r>
          </a:p>
          <a:p>
            <a:pPr marL="344488" lvl="1" indent="-109538">
              <a:lnSpc>
                <a:spcPct val="80000"/>
              </a:lnSpc>
              <a:buNone/>
            </a:pPr>
            <a:r>
              <a:rPr lang="en-US" altLang="en-US" sz="2400" dirty="0" smtClean="0">
                <a:latin typeface="Nyala" pitchFamily="2" charset="0"/>
                <a:sym typeface="Symbol" pitchFamily="18" charset="2"/>
              </a:rPr>
              <a:t>		</a:t>
            </a: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400" b="1" dirty="0" smtClean="0">
                <a:solidFill>
                  <a:srgbClr val="FF0000"/>
                </a:solidFill>
                <a:latin typeface="Nyala" pitchFamily="2" charset="0"/>
              </a:rPr>
              <a:t> At(x</a:t>
            </a:r>
            <a:r>
              <a:rPr lang="en-US" altLang="en-US" sz="2400" b="1" dirty="0">
                <a:solidFill>
                  <a:srgbClr val="FF0000"/>
                </a:solidFill>
                <a:latin typeface="Nyala" pitchFamily="2" charset="0"/>
              </a:rPr>
              <a:t>, </a:t>
            </a:r>
            <a:r>
              <a:rPr lang="en-US" altLang="en-US" sz="2400" b="1" dirty="0" smtClean="0">
                <a:solidFill>
                  <a:srgbClr val="FF0000"/>
                </a:solidFill>
                <a:latin typeface="Nyala" pitchFamily="2" charset="0"/>
              </a:rPr>
              <a:t>WKU) </a:t>
            </a:r>
            <a:r>
              <a:rPr lang="en-US" altLang="en-US" sz="2400" b="1" dirty="0" smtClean="0">
                <a:solidFill>
                  <a:srgbClr val="FF0000"/>
                </a:solidFill>
                <a:latin typeface="Nyala" pitchFamily="2" charset="0"/>
                <a:sym typeface="Symbol" pitchFamily="18" charset="2"/>
              </a:rPr>
              <a:t></a:t>
            </a:r>
            <a:r>
              <a:rPr lang="en-US" altLang="en-US" sz="2400" b="1" dirty="0" smtClean="0">
                <a:solidFill>
                  <a:srgbClr val="FF0000"/>
                </a:solidFill>
                <a:latin typeface="Nyala" pitchFamily="2" charset="0"/>
              </a:rPr>
              <a:t> Smart(x)</a:t>
            </a:r>
          </a:p>
          <a:p>
            <a:pPr marL="577850" lvl="1" indent="-342900" eaLnBrk="1" hangingPunct="1">
              <a:lnSpc>
                <a:spcPct val="80000"/>
              </a:lnSpc>
              <a:buFont typeface="Wingdings" pitchFamily="2" charset="2"/>
              <a:buChar char="§"/>
            </a:pPr>
            <a:r>
              <a:rPr lang="en-US" altLang="en-US" sz="2400" dirty="0" smtClean="0">
                <a:latin typeface="Nyala" pitchFamily="2" charset="0"/>
              </a:rPr>
              <a:t>Spot has a sister who is a cat: </a:t>
            </a:r>
          </a:p>
          <a:p>
            <a:pPr marL="344488" lvl="1" indent="-109538" eaLnBrk="1" hangingPunct="1">
              <a:lnSpc>
                <a:spcPct val="80000"/>
              </a:lnSpc>
              <a:buFontTx/>
              <a:buNone/>
            </a:pPr>
            <a:r>
              <a:rPr lang="en-US" altLang="en-US" sz="2400" dirty="0" smtClean="0">
                <a:latin typeface="Nyala" pitchFamily="2" charset="0"/>
                <a:sym typeface="Symbol" pitchFamily="18" charset="2"/>
              </a:rPr>
              <a:t>		</a:t>
            </a: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400" b="1" dirty="0" smtClean="0">
                <a:solidFill>
                  <a:srgbClr val="FF0000"/>
                </a:solidFill>
                <a:latin typeface="Nyala" pitchFamily="2" charset="0"/>
              </a:rPr>
              <a:t> sister(spot, x) </a:t>
            </a:r>
            <a:r>
              <a:rPr lang="en-US" altLang="en-US" sz="2400" b="1" dirty="0" smtClean="0">
                <a:solidFill>
                  <a:srgbClr val="FF0000"/>
                </a:solidFill>
                <a:latin typeface="Nyala" pitchFamily="2" charset="0"/>
                <a:sym typeface="Symbol" pitchFamily="18" charset="2"/>
              </a:rPr>
              <a:t></a:t>
            </a:r>
            <a:r>
              <a:rPr lang="en-US" altLang="en-US" sz="2400" b="1" dirty="0" smtClean="0">
                <a:solidFill>
                  <a:srgbClr val="FF0000"/>
                </a:solidFill>
                <a:latin typeface="Nyala" pitchFamily="2" charset="0"/>
              </a:rPr>
              <a:t> cat(x)</a:t>
            </a:r>
          </a:p>
          <a:p>
            <a:pPr marL="974725" lvl="4" indent="-6350" eaLnBrk="1" hangingPunct="1">
              <a:lnSpc>
                <a:spcPct val="80000"/>
              </a:lnSpc>
            </a:pPr>
            <a:endParaRPr lang="en-US" altLang="en-US" sz="500" dirty="0" smtClean="0">
              <a:latin typeface="Nyala" pitchFamily="2" charset="0"/>
              <a:sym typeface="Symbol" pitchFamily="18" charset="2"/>
            </a:endParaRPr>
          </a:p>
          <a:p>
            <a:pPr marL="120650" indent="-120650" eaLnBrk="1" hangingPunct="1">
              <a:lnSpc>
                <a:spcPct val="80000"/>
              </a:lnSpc>
            </a:pPr>
            <a:r>
              <a:rPr lang="en-US" altLang="en-US" sz="28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800" b="1" dirty="0" smtClean="0">
                <a:solidFill>
                  <a:srgbClr val="FF0000"/>
                </a:solidFill>
                <a:latin typeface="Nyala" pitchFamily="2" charset="0"/>
              </a:rPr>
              <a:t> </a:t>
            </a:r>
            <a:r>
              <a:rPr lang="en-US" altLang="en-US" sz="2800" dirty="0" smtClean="0">
                <a:latin typeface="Nyala" pitchFamily="2" charset="0"/>
              </a:rPr>
              <a:t>sentence </a:t>
            </a:r>
            <a:r>
              <a:rPr lang="en-US" altLang="en-US" sz="2800" b="1" dirty="0" smtClean="0">
                <a:solidFill>
                  <a:srgbClr val="FF0000"/>
                </a:solidFill>
                <a:latin typeface="Nyala" pitchFamily="2" charset="0"/>
              </a:rPr>
              <a:t>P</a:t>
            </a:r>
            <a:r>
              <a:rPr lang="en-US" altLang="en-US" sz="2800" dirty="0" smtClean="0">
                <a:latin typeface="Nyala" pitchFamily="2" charset="0"/>
              </a:rPr>
              <a:t> is true </a:t>
            </a:r>
            <a:r>
              <a:rPr lang="en-US" altLang="en-US" sz="2800" dirty="0" err="1" smtClean="0">
                <a:latin typeface="Nyala" pitchFamily="2" charset="0"/>
              </a:rPr>
              <a:t>iff</a:t>
            </a:r>
            <a:r>
              <a:rPr lang="en-US" altLang="en-US" sz="2800" dirty="0" smtClean="0">
                <a:latin typeface="Nyala" pitchFamily="2" charset="0"/>
              </a:rPr>
              <a:t> </a:t>
            </a:r>
            <a:r>
              <a:rPr lang="en-US" altLang="en-US" sz="2800" b="1" dirty="0" smtClean="0">
                <a:solidFill>
                  <a:srgbClr val="FF0000"/>
                </a:solidFill>
                <a:latin typeface="Nyala" pitchFamily="2" charset="0"/>
              </a:rPr>
              <a:t>P</a:t>
            </a:r>
            <a:r>
              <a:rPr lang="en-US" altLang="en-US" sz="2800" dirty="0" smtClean="0">
                <a:latin typeface="Nyala" pitchFamily="2" charset="0"/>
              </a:rPr>
              <a:t> is true with </a:t>
            </a:r>
            <a:r>
              <a:rPr lang="en-US" altLang="en-US" sz="2800" b="1" dirty="0" smtClean="0">
                <a:solidFill>
                  <a:srgbClr val="FF0000"/>
                </a:solidFill>
                <a:latin typeface="Nyala" pitchFamily="2" charset="0"/>
              </a:rPr>
              <a:t>x</a:t>
            </a:r>
            <a:r>
              <a:rPr lang="en-US" altLang="en-US" sz="2800" dirty="0" smtClean="0">
                <a:latin typeface="Nyala" pitchFamily="2" charset="0"/>
              </a:rPr>
              <a:t> being some possible  objects.</a:t>
            </a:r>
          </a:p>
          <a:p>
            <a:pPr marL="577850" lvl="1" indent="-342900" eaLnBrk="1" hangingPunct="1">
              <a:lnSpc>
                <a:spcPct val="80000"/>
              </a:lnSpc>
              <a:buFont typeface="Wingdings" pitchFamily="2" charset="2"/>
              <a:buChar char="§"/>
            </a:pPr>
            <a:r>
              <a:rPr lang="en-US" altLang="en-US" sz="2400" dirty="0" smtClean="0">
                <a:latin typeface="Nyala" pitchFamily="2" charset="0"/>
              </a:rPr>
              <a:t>The above statement is equivalent to the </a:t>
            </a:r>
            <a:r>
              <a:rPr lang="en-US" altLang="en-US" sz="2400" b="1" dirty="0" smtClean="0">
                <a:latin typeface="Nyala" pitchFamily="2" charset="0"/>
              </a:rPr>
              <a:t>Disjunction</a:t>
            </a:r>
            <a:endParaRPr lang="en-US" altLang="en-US" sz="2400" dirty="0" smtClean="0">
              <a:latin typeface="Nyala" pitchFamily="2" charset="0"/>
            </a:endParaRPr>
          </a:p>
          <a:p>
            <a:pPr marL="344488" lvl="1" indent="-109538">
              <a:lnSpc>
                <a:spcPct val="80000"/>
              </a:lnSpc>
              <a:buNone/>
            </a:pPr>
            <a:r>
              <a:rPr lang="en-US" altLang="en-US" sz="2400" dirty="0" smtClean="0">
                <a:latin typeface="Nyala" pitchFamily="2" charset="0"/>
              </a:rPr>
              <a:t>	           At(</a:t>
            </a:r>
            <a:r>
              <a:rPr lang="en-US" altLang="en-US" sz="2400" dirty="0" err="1" smtClean="0">
                <a:latin typeface="Nyala" pitchFamily="2" charset="0"/>
              </a:rPr>
              <a:t>Rehobot</a:t>
            </a:r>
            <a:r>
              <a:rPr lang="en-US" altLang="en-US" sz="2400" dirty="0" smtClean="0">
                <a:latin typeface="Nyala" pitchFamily="2" charset="0"/>
              </a:rPr>
              <a:t>, WKU) </a:t>
            </a:r>
            <a:r>
              <a:rPr lang="en-US" altLang="en-US" sz="2400" dirty="0" smtClean="0">
                <a:latin typeface="Nyala" pitchFamily="2" charset="0"/>
                <a:sym typeface="Symbol" pitchFamily="18" charset="2"/>
              </a:rPr>
              <a:t></a:t>
            </a:r>
            <a:r>
              <a:rPr lang="en-US" altLang="en-US" sz="2400" dirty="0" smtClean="0">
                <a:latin typeface="Nyala" pitchFamily="2" charset="0"/>
              </a:rPr>
              <a:t> Smart(</a:t>
            </a:r>
            <a:r>
              <a:rPr lang="en-US" altLang="en-US" sz="2400" dirty="0" err="1" smtClean="0">
                <a:latin typeface="Nyala" pitchFamily="2" charset="0"/>
              </a:rPr>
              <a:t>Rehobot</a:t>
            </a:r>
            <a:r>
              <a:rPr lang="en-US" altLang="en-US" sz="2400" dirty="0" smtClean="0">
                <a:latin typeface="Nyala" pitchFamily="2" charset="0"/>
              </a:rPr>
              <a:t>) </a:t>
            </a:r>
            <a:r>
              <a:rPr lang="en-US" altLang="en-US" sz="2400" dirty="0" smtClean="0">
                <a:latin typeface="Nyala" pitchFamily="2" charset="0"/>
                <a:sym typeface="Symbol" pitchFamily="18" charset="2"/>
              </a:rPr>
              <a:t></a:t>
            </a:r>
            <a:endParaRPr lang="en-US" altLang="en-US" sz="2400" dirty="0" smtClean="0">
              <a:latin typeface="Nyala" pitchFamily="2" charset="0"/>
            </a:endParaRPr>
          </a:p>
          <a:p>
            <a:pPr marL="344488" lvl="1" indent="-109538" eaLnBrk="1" hangingPunct="1">
              <a:lnSpc>
                <a:spcPct val="80000"/>
              </a:lnSpc>
              <a:buFontTx/>
              <a:buNone/>
            </a:pPr>
            <a:r>
              <a:rPr lang="en-US" altLang="en-US" sz="2400" dirty="0" smtClean="0">
                <a:latin typeface="Nyala" pitchFamily="2" charset="0"/>
              </a:rPr>
              <a:t>	           At(</a:t>
            </a:r>
            <a:r>
              <a:rPr lang="en-US" altLang="en-US" sz="2400" dirty="0" err="1" smtClean="0">
                <a:latin typeface="Nyala" pitchFamily="2" charset="0"/>
              </a:rPr>
              <a:t>Merana</a:t>
            </a:r>
            <a:r>
              <a:rPr lang="en-US" altLang="en-US" sz="2400" dirty="0" smtClean="0">
                <a:latin typeface="Nyala" pitchFamily="2" charset="0"/>
              </a:rPr>
              <a:t>, WKU) </a:t>
            </a:r>
            <a:r>
              <a:rPr lang="en-US" altLang="en-US" sz="2400" dirty="0" smtClean="0">
                <a:latin typeface="Nyala" pitchFamily="2" charset="0"/>
                <a:sym typeface="Symbol" pitchFamily="18" charset="2"/>
              </a:rPr>
              <a:t> </a:t>
            </a:r>
            <a:r>
              <a:rPr lang="en-US" altLang="en-US" sz="2400" dirty="0" smtClean="0">
                <a:latin typeface="Nyala" pitchFamily="2" charset="0"/>
              </a:rPr>
              <a:t>Smart(</a:t>
            </a:r>
            <a:r>
              <a:rPr lang="en-US" altLang="en-US" sz="2400" dirty="0" err="1" smtClean="0">
                <a:latin typeface="Nyala" pitchFamily="2" charset="0"/>
              </a:rPr>
              <a:t>Merana</a:t>
            </a:r>
            <a:r>
              <a:rPr lang="en-US" altLang="en-US" sz="2400" dirty="0" smtClean="0">
                <a:latin typeface="Nyala" pitchFamily="2" charset="0"/>
              </a:rPr>
              <a:t>) </a:t>
            </a:r>
            <a:r>
              <a:rPr lang="en-US" altLang="en-US" sz="2400" dirty="0" smtClean="0">
                <a:latin typeface="Nyala" pitchFamily="2" charset="0"/>
                <a:sym typeface="Symbol" pitchFamily="18" charset="2"/>
              </a:rPr>
              <a:t></a:t>
            </a:r>
            <a:endParaRPr lang="en-US" altLang="en-US" sz="2400" dirty="0" smtClean="0">
              <a:latin typeface="Nyala" pitchFamily="2" charset="0"/>
            </a:endParaRPr>
          </a:p>
          <a:p>
            <a:pPr marL="344488" lvl="1" indent="-109538" eaLnBrk="1" hangingPunct="1">
              <a:lnSpc>
                <a:spcPct val="80000"/>
              </a:lnSpc>
              <a:buFontTx/>
              <a:buNone/>
            </a:pPr>
            <a:r>
              <a:rPr lang="en-US" altLang="en-US" sz="2400" dirty="0" smtClean="0">
                <a:latin typeface="Nyala" pitchFamily="2" charset="0"/>
              </a:rPr>
              <a:t>	             …..	</a:t>
            </a:r>
          </a:p>
          <a:p>
            <a:pPr marL="344488" lvl="1" indent="-109538" eaLnBrk="1" hangingPunct="1">
              <a:lnSpc>
                <a:spcPct val="80000"/>
              </a:lnSpc>
              <a:buFontTx/>
              <a:buNone/>
            </a:pPr>
            <a:endParaRPr lang="en-US" altLang="en-US" sz="900" dirty="0" smtClean="0">
              <a:latin typeface="Nyala" pitchFamily="2" charset="0"/>
            </a:endParaRPr>
          </a:p>
          <a:p>
            <a:pPr marL="120650" indent="-120650" eaLnBrk="1" hangingPunct="1">
              <a:lnSpc>
                <a:spcPct val="80000"/>
              </a:lnSpc>
            </a:pPr>
            <a:r>
              <a:rPr lang="en-US" altLang="en-US" sz="2800" dirty="0" smtClean="0">
                <a:latin typeface="Nyala" pitchFamily="2" charset="0"/>
              </a:rPr>
              <a:t>Common mistake to avoid </a:t>
            </a:r>
          </a:p>
          <a:p>
            <a:pPr marL="577850" lvl="1" indent="-342900" eaLnBrk="1" hangingPunct="1">
              <a:lnSpc>
                <a:spcPct val="80000"/>
              </a:lnSpc>
              <a:buFont typeface="Wingdings" pitchFamily="2" charset="2"/>
              <a:buChar char="§"/>
            </a:pPr>
            <a:r>
              <a:rPr lang="en-US" altLang="en-US" sz="2400" dirty="0" smtClean="0">
                <a:latin typeface="Nyala" pitchFamily="2" charset="0"/>
              </a:rPr>
              <a:t>Typically, </a:t>
            </a:r>
            <a:r>
              <a:rPr lang="en-US" altLang="en-US" sz="2400" dirty="0" smtClean="0">
                <a:latin typeface="Nyala" pitchFamily="2" charset="0"/>
                <a:sym typeface="Symbol" pitchFamily="18" charset="2"/>
              </a:rPr>
              <a:t> </a:t>
            </a:r>
            <a:r>
              <a:rPr lang="en-US" altLang="en-US" sz="2400" dirty="0" smtClean="0">
                <a:latin typeface="Nyala" pitchFamily="2" charset="0"/>
              </a:rPr>
              <a:t>is the main connective with </a:t>
            </a:r>
            <a:r>
              <a:rPr lang="en-US" altLang="en-US" sz="2400" dirty="0" smtClean="0">
                <a:latin typeface="Nyala" pitchFamily="2" charset="0"/>
                <a:sym typeface="Symbol" pitchFamily="18" charset="2"/>
              </a:rPr>
              <a:t></a:t>
            </a:r>
            <a:r>
              <a:rPr lang="en-US" altLang="en-US" sz="2400" dirty="0">
                <a:latin typeface="Nyala" pitchFamily="2" charset="0"/>
                <a:sym typeface="Symbol" pitchFamily="18" charset="2"/>
              </a:rPr>
              <a:t> </a:t>
            </a:r>
            <a:r>
              <a:rPr lang="en-US" altLang="en-US" sz="2400" b="1" dirty="0" smtClean="0">
                <a:latin typeface="Nyala" pitchFamily="2" charset="0"/>
                <a:sym typeface="Symbol" pitchFamily="18" charset="2"/>
              </a:rPr>
              <a:t>but </a:t>
            </a:r>
            <a:r>
              <a:rPr lang="en-US" altLang="en-US" sz="2400" dirty="0" smtClean="0">
                <a:latin typeface="Nyala" pitchFamily="2" charset="0"/>
                <a:sym typeface="Symbol" pitchFamily="18" charset="2"/>
              </a:rPr>
              <a:t>the most  </a:t>
            </a:r>
            <a:r>
              <a:rPr lang="en-US" altLang="en-US" sz="2400" b="1" dirty="0">
                <a:latin typeface="Nyala" pitchFamily="2" charset="0"/>
                <a:sym typeface="Symbol" pitchFamily="18" charset="2"/>
              </a:rPr>
              <a:t>c</a:t>
            </a:r>
            <a:r>
              <a:rPr lang="en-US" altLang="en-US" sz="2400" b="1" dirty="0" smtClean="0">
                <a:latin typeface="Nyala" pitchFamily="2" charset="0"/>
              </a:rPr>
              <a:t>ommon mistake </a:t>
            </a:r>
            <a:r>
              <a:rPr lang="en-US" altLang="en-US" sz="2400" dirty="0" smtClean="0">
                <a:latin typeface="Nyala" pitchFamily="2" charset="0"/>
              </a:rPr>
              <a:t>is using </a:t>
            </a:r>
            <a:r>
              <a:rPr lang="en-US" altLang="en-US" sz="2400" dirty="0" smtClean="0">
                <a:latin typeface="Nyala" pitchFamily="2" charset="0"/>
                <a:sym typeface="Symbol" pitchFamily="18" charset="2"/>
              </a:rPr>
              <a:t></a:t>
            </a:r>
            <a:r>
              <a:rPr lang="en-US" altLang="en-US" sz="2400" dirty="0" smtClean="0">
                <a:latin typeface="Nyala" pitchFamily="2" charset="0"/>
              </a:rPr>
              <a:t> as the main connective with </a:t>
            </a:r>
            <a:r>
              <a:rPr lang="en-US" altLang="en-US" sz="2400" dirty="0" smtClean="0">
                <a:latin typeface="Nyala" pitchFamily="2" charset="0"/>
                <a:sym typeface="Symbol" pitchFamily="18" charset="2"/>
              </a:rPr>
              <a:t></a:t>
            </a:r>
            <a:r>
              <a:rPr lang="en-US" altLang="en-US" sz="2400" dirty="0" smtClean="0">
                <a:latin typeface="Nyala" pitchFamily="2" charset="0"/>
              </a:rPr>
              <a:t>:</a:t>
            </a:r>
          </a:p>
          <a:p>
            <a:pPr marL="344488" lvl="1" indent="-109538">
              <a:lnSpc>
                <a:spcPct val="80000"/>
              </a:lnSpc>
              <a:buNone/>
            </a:pPr>
            <a:r>
              <a:rPr lang="en-US" altLang="en-US" sz="2000" b="1" dirty="0" smtClean="0">
                <a:solidFill>
                  <a:srgbClr val="FF0000"/>
                </a:solidFill>
                <a:latin typeface="Nyala" pitchFamily="2" charset="0"/>
                <a:sym typeface="Symbol" pitchFamily="18" charset="2"/>
              </a:rPr>
              <a:t>	</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At(x</a:t>
            </a:r>
            <a:r>
              <a:rPr lang="en-US" altLang="en-US" sz="2000" b="1" dirty="0">
                <a:solidFill>
                  <a:srgbClr val="FF0000"/>
                </a:solidFill>
                <a:latin typeface="Nyala" pitchFamily="2" charset="0"/>
              </a:rPr>
              <a:t>, </a:t>
            </a:r>
            <a:r>
              <a:rPr lang="en-US" altLang="en-US" sz="2000" b="1" dirty="0" smtClean="0">
                <a:solidFill>
                  <a:srgbClr val="FF0000"/>
                </a:solidFill>
                <a:latin typeface="Nyala" pitchFamily="2" charset="0"/>
              </a:rPr>
              <a:t>WKU) </a:t>
            </a:r>
            <a:r>
              <a:rPr lang="en-US" altLang="en-US" sz="2000" b="1" dirty="0" smtClean="0">
                <a:solidFill>
                  <a:srgbClr val="FF0000"/>
                </a:solidFill>
                <a:latin typeface="Nyala" pitchFamily="2" charset="0"/>
                <a:sym typeface="Symbol" pitchFamily="18" charset="2"/>
              </a:rPr>
              <a:t> </a:t>
            </a:r>
            <a:r>
              <a:rPr lang="en-US" altLang="en-US" sz="2000" b="1" dirty="0" smtClean="0">
                <a:solidFill>
                  <a:srgbClr val="FF0000"/>
                </a:solidFill>
                <a:latin typeface="Nyala" pitchFamily="2" charset="0"/>
              </a:rPr>
              <a:t>Smart(x) is true if there is anyone who is not </a:t>
            </a:r>
            <a:r>
              <a:rPr lang="en-US" altLang="en-US" sz="2000" b="1" dirty="0">
                <a:solidFill>
                  <a:srgbClr val="FF0000"/>
                </a:solidFill>
                <a:latin typeface="Nyala" pitchFamily="2" charset="0"/>
              </a:rPr>
              <a:t>at </a:t>
            </a:r>
            <a:r>
              <a:rPr lang="en-US" altLang="en-US" sz="2000" b="1" dirty="0" smtClean="0">
                <a:solidFill>
                  <a:srgbClr val="FF0000"/>
                </a:solidFill>
                <a:latin typeface="Nyala" pitchFamily="2" charset="0"/>
              </a:rPr>
              <a:t>WKU</a:t>
            </a:r>
          </a:p>
        </p:txBody>
      </p:sp>
      <p:sp>
        <p:nvSpPr>
          <p:cNvPr id="2" name="Slide Number Placeholder 1"/>
          <p:cNvSpPr>
            <a:spLocks noGrp="1"/>
          </p:cNvSpPr>
          <p:nvPr>
            <p:ph type="sldNum" sz="quarter" idx="12"/>
          </p:nvPr>
        </p:nvSpPr>
        <p:spPr/>
        <p:txBody>
          <a:bodyPr/>
          <a:lstStyle/>
          <a:p>
            <a:fld id="{B82CCC60-E8CD-4174-8B1A-7DF615B22EEF}" type="slidenum">
              <a:rPr lang="en-US" smtClean="0"/>
              <a:pPr/>
              <a:t>69</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924" y="1257300"/>
            <a:ext cx="3757221"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885187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7085" y="0"/>
            <a:ext cx="6260905" cy="572644"/>
          </a:xfrm>
        </p:spPr>
        <p:txBody>
          <a:bodyPr>
            <a:normAutofit fontScale="90000"/>
          </a:bodyPr>
          <a:lstStyle/>
          <a:p>
            <a:pPr eaLnBrk="1" hangingPunct="1">
              <a:defRPr/>
            </a:pPr>
            <a:r>
              <a:rPr lang="en-US" sz="4000" b="1" dirty="0">
                <a:latin typeface="Nyala" pitchFamily="2" charset="0"/>
              </a:rPr>
              <a:t>Components of a KBA</a:t>
            </a:r>
            <a:endParaRPr lang="en-US" sz="3600" dirty="0">
              <a:latin typeface="Nyala" pitchFamily="2" charset="0"/>
            </a:endParaRPr>
          </a:p>
        </p:txBody>
      </p:sp>
      <p:sp>
        <p:nvSpPr>
          <p:cNvPr id="20483" name="Rectangle 3"/>
          <p:cNvSpPr>
            <a:spLocks noGrp="1"/>
          </p:cNvSpPr>
          <p:nvPr>
            <p:ph idx="1"/>
          </p:nvPr>
        </p:nvSpPr>
        <p:spPr>
          <a:xfrm>
            <a:off x="125607" y="619220"/>
            <a:ext cx="6646668" cy="3511061"/>
          </a:xfrm>
        </p:spPr>
        <p:txBody>
          <a:bodyPr>
            <a:noAutofit/>
          </a:bodyPr>
          <a:lstStyle/>
          <a:p>
            <a:pPr eaLnBrk="1" hangingPunct="1">
              <a:buFont typeface="Wingdings" pitchFamily="2" charset="2"/>
              <a:buChar char="§"/>
            </a:pPr>
            <a:r>
              <a:rPr lang="en-US" altLang="en-US" sz="2000" b="1" dirty="0" smtClean="0">
                <a:latin typeface="Nyala" pitchFamily="2" charset="0"/>
              </a:rPr>
              <a:t>The agent is composed of:</a:t>
            </a:r>
          </a:p>
          <a:p>
            <a:pPr marL="115888" indent="-115888" eaLnBrk="1" hangingPunct="1"/>
            <a:r>
              <a:rPr lang="en-US" altLang="en-US" sz="1800" b="1" dirty="0" smtClean="0">
                <a:latin typeface="Nyala" pitchFamily="2" charset="0"/>
              </a:rPr>
              <a:t>Knowledge base:</a:t>
            </a:r>
          </a:p>
          <a:p>
            <a:pPr marL="515938" lvl="1" eaLnBrk="1" hangingPunct="1">
              <a:buFont typeface="Wingdings" pitchFamily="2" charset="2"/>
              <a:buChar char="@"/>
            </a:pPr>
            <a:r>
              <a:rPr lang="en-US" altLang="en-US" sz="1600" dirty="0" smtClean="0">
                <a:latin typeface="Nyala" pitchFamily="2" charset="0"/>
              </a:rPr>
              <a:t> It operates by storing a </a:t>
            </a:r>
            <a:r>
              <a:rPr lang="en-US" altLang="en-US" sz="1600" b="1" dirty="0" smtClean="0">
                <a:solidFill>
                  <a:srgbClr val="FF0000"/>
                </a:solidFill>
                <a:latin typeface="Nyala" pitchFamily="2" charset="0"/>
              </a:rPr>
              <a:t>set of sentences </a:t>
            </a:r>
            <a:r>
              <a:rPr lang="en-US" altLang="en-US" sz="1600" dirty="0" smtClean="0">
                <a:latin typeface="Nyala" pitchFamily="2" charset="0"/>
              </a:rPr>
              <a:t>(facts and relationship between facts) about the world in its KB. </a:t>
            </a:r>
          </a:p>
          <a:p>
            <a:pPr lvl="3" eaLnBrk="1" hangingPunct="1"/>
            <a:endParaRPr lang="en-US" altLang="en-US" sz="500" dirty="0" smtClean="0">
              <a:latin typeface="Nyala" pitchFamily="2" charset="0"/>
            </a:endParaRPr>
          </a:p>
          <a:p>
            <a:pPr marL="115888" indent="-115888" eaLnBrk="1" hangingPunct="1"/>
            <a:r>
              <a:rPr lang="en-US" altLang="en-US" sz="1800" b="1" dirty="0" smtClean="0">
                <a:latin typeface="Nyala" pitchFamily="2" charset="0"/>
              </a:rPr>
              <a:t>Inference mechanism :</a:t>
            </a:r>
          </a:p>
          <a:p>
            <a:pPr marL="515938" lvl="1" eaLnBrk="1" hangingPunct="1">
              <a:buFont typeface="Wingdings" pitchFamily="2" charset="2"/>
              <a:buChar char="@"/>
            </a:pPr>
            <a:r>
              <a:rPr lang="en-US" altLang="en-US" sz="1600" dirty="0" smtClean="0">
                <a:latin typeface="Nyala" pitchFamily="2" charset="0"/>
              </a:rPr>
              <a:t> With the help of inference mechanism </a:t>
            </a:r>
            <a:r>
              <a:rPr lang="en-US" altLang="en-US" sz="1600" b="1" dirty="0" smtClean="0">
                <a:solidFill>
                  <a:srgbClr val="FF0000"/>
                </a:solidFill>
                <a:latin typeface="Nyala" pitchFamily="2" charset="0"/>
              </a:rPr>
              <a:t>deduce new sentences </a:t>
            </a:r>
            <a:r>
              <a:rPr lang="en-US" altLang="en-US" sz="1600" dirty="0" smtClean="0">
                <a:latin typeface="Nyala" pitchFamily="2" charset="0"/>
              </a:rPr>
              <a:t>and use them to decide what action to take.</a:t>
            </a:r>
            <a:endParaRPr lang="en-US" altLang="en-US" sz="500" dirty="0" smtClean="0">
              <a:latin typeface="Nyala" pitchFamily="2" charset="0"/>
            </a:endParaRPr>
          </a:p>
          <a:p>
            <a:pPr marL="115888" indent="-115888" eaLnBrk="1" hangingPunct="1"/>
            <a:r>
              <a:rPr lang="en-US" altLang="en-US" sz="1800" b="1" dirty="0" smtClean="0">
                <a:latin typeface="Nyala" pitchFamily="2" charset="0"/>
              </a:rPr>
              <a:t>Learning mechanism: </a:t>
            </a:r>
          </a:p>
          <a:p>
            <a:pPr marL="515938" lvl="1" eaLnBrk="1" hangingPunct="1">
              <a:buFont typeface="Wingdings" pitchFamily="2" charset="2"/>
              <a:buChar char="@"/>
            </a:pPr>
            <a:r>
              <a:rPr lang="en-US" altLang="en-US" sz="1600" dirty="0" smtClean="0">
                <a:latin typeface="Nyala" pitchFamily="2" charset="0"/>
              </a:rPr>
              <a:t>Adapt to changes in the environment by </a:t>
            </a:r>
            <a:r>
              <a:rPr lang="en-US" altLang="en-US" sz="1600" b="1" dirty="0" smtClean="0">
                <a:solidFill>
                  <a:srgbClr val="FF0000"/>
                </a:solidFill>
                <a:latin typeface="Nyala" pitchFamily="2" charset="0"/>
              </a:rPr>
              <a:t>updating</a:t>
            </a:r>
            <a:r>
              <a:rPr lang="en-US" altLang="en-US" sz="1600" dirty="0" smtClean="0">
                <a:latin typeface="Nyala" pitchFamily="2" charset="0"/>
              </a:rPr>
              <a:t> the relevant knowledge.</a:t>
            </a:r>
          </a:p>
        </p:txBody>
      </p:sp>
      <p:grpSp>
        <p:nvGrpSpPr>
          <p:cNvPr id="20484" name="Group 3"/>
          <p:cNvGrpSpPr>
            <a:grpSpLocks/>
          </p:cNvGrpSpPr>
          <p:nvPr/>
        </p:nvGrpSpPr>
        <p:grpSpPr bwMode="auto">
          <a:xfrm>
            <a:off x="0" y="3520682"/>
            <a:ext cx="7239000" cy="1560674"/>
            <a:chOff x="1143000" y="3998914"/>
            <a:chExt cx="7239000" cy="2080899"/>
          </a:xfrm>
        </p:grpSpPr>
        <p:grpSp>
          <p:nvGrpSpPr>
            <p:cNvPr id="20485" name="Group 14"/>
            <p:cNvGrpSpPr>
              <a:grpSpLocks/>
            </p:cNvGrpSpPr>
            <p:nvPr/>
          </p:nvGrpSpPr>
          <p:grpSpPr bwMode="auto">
            <a:xfrm>
              <a:off x="1143000" y="3998914"/>
              <a:ext cx="5148263" cy="2080899"/>
              <a:chOff x="1143000" y="3998914"/>
              <a:chExt cx="5148263" cy="2080899"/>
            </a:xfrm>
          </p:grpSpPr>
          <p:sp>
            <p:nvSpPr>
              <p:cNvPr id="20487" name="Line 1035"/>
              <p:cNvSpPr>
                <a:spLocks noChangeShapeType="1"/>
              </p:cNvSpPr>
              <p:nvPr/>
            </p:nvSpPr>
            <p:spPr bwMode="auto">
              <a:xfrm flipV="1">
                <a:off x="3538538" y="4995774"/>
                <a:ext cx="4762" cy="316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88" name="Line 1036"/>
              <p:cNvSpPr>
                <a:spLocks noChangeShapeType="1"/>
              </p:cNvSpPr>
              <p:nvPr/>
            </p:nvSpPr>
            <p:spPr bwMode="auto">
              <a:xfrm flipV="1">
                <a:off x="4300538" y="4995773"/>
                <a:ext cx="0" cy="316001"/>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nvGrpSpPr>
              <p:cNvPr id="20489" name="Group 13"/>
              <p:cNvGrpSpPr>
                <a:grpSpLocks/>
              </p:cNvGrpSpPr>
              <p:nvPr/>
            </p:nvGrpSpPr>
            <p:grpSpPr bwMode="auto">
              <a:xfrm>
                <a:off x="1143000" y="3998914"/>
                <a:ext cx="5148263" cy="2080899"/>
                <a:chOff x="1143000" y="3998914"/>
                <a:chExt cx="5148263" cy="2080899"/>
              </a:xfrm>
            </p:grpSpPr>
            <p:sp>
              <p:nvSpPr>
                <p:cNvPr id="20490" name="Text Box 1029"/>
                <p:cNvSpPr txBox="1">
                  <a:spLocks noChangeArrowheads="1"/>
                </p:cNvSpPr>
                <p:nvPr/>
              </p:nvSpPr>
              <p:spPr bwMode="auto">
                <a:xfrm>
                  <a:off x="3081338" y="5324477"/>
                  <a:ext cx="1747837" cy="75533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1800" b="1" dirty="0">
                      <a:latin typeface="Nyala" pitchFamily="2" charset="0"/>
                    </a:rPr>
                    <a:t>Knowledge</a:t>
                  </a:r>
                </a:p>
                <a:p>
                  <a:pPr algn="ctr" eaLnBrk="1" hangingPunct="1">
                    <a:lnSpc>
                      <a:spcPct val="85000"/>
                    </a:lnSpc>
                  </a:pPr>
                  <a:r>
                    <a:rPr lang="en-US" altLang="en-US" sz="1800" b="1" dirty="0">
                      <a:latin typeface="Nyala" pitchFamily="2" charset="0"/>
                    </a:rPr>
                    <a:t>Base</a:t>
                  </a:r>
                </a:p>
              </p:txBody>
            </p:sp>
            <p:sp>
              <p:nvSpPr>
                <p:cNvPr id="20491" name="Text Box 1030"/>
                <p:cNvSpPr txBox="1">
                  <a:spLocks noChangeArrowheads="1"/>
                </p:cNvSpPr>
                <p:nvPr/>
              </p:nvSpPr>
              <p:spPr bwMode="auto">
                <a:xfrm>
                  <a:off x="3081338" y="4105275"/>
                  <a:ext cx="1676400" cy="8905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2200" b="1" dirty="0">
                      <a:latin typeface="Nyala" pitchFamily="2" charset="0"/>
                    </a:rPr>
                    <a:t>Inference</a:t>
                  </a:r>
                </a:p>
                <a:p>
                  <a:pPr algn="ctr" eaLnBrk="1" hangingPunct="1">
                    <a:lnSpc>
                      <a:spcPct val="85000"/>
                    </a:lnSpc>
                  </a:pPr>
                  <a:r>
                    <a:rPr lang="en-US" altLang="en-US" sz="2200" b="1" dirty="0">
                      <a:latin typeface="Nyala" pitchFamily="2" charset="0"/>
                    </a:rPr>
                    <a:t>Engine</a:t>
                  </a:r>
                </a:p>
              </p:txBody>
            </p:sp>
            <p:sp>
              <p:nvSpPr>
                <p:cNvPr id="20492" name="Line 1031"/>
                <p:cNvSpPr>
                  <a:spLocks noChangeShapeType="1"/>
                </p:cNvSpPr>
                <p:nvPr/>
              </p:nvSpPr>
              <p:spPr bwMode="auto">
                <a:xfrm flipV="1">
                  <a:off x="1633538" y="4429125"/>
                  <a:ext cx="1476375" cy="111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3" name="Line 1032"/>
                <p:cNvSpPr>
                  <a:spLocks noChangeShapeType="1"/>
                </p:cNvSpPr>
                <p:nvPr/>
              </p:nvSpPr>
              <p:spPr bwMode="auto">
                <a:xfrm>
                  <a:off x="4757738" y="4429125"/>
                  <a:ext cx="15335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4" name="Text Box 1033"/>
                <p:cNvSpPr txBox="1">
                  <a:spLocks noChangeArrowheads="1"/>
                </p:cNvSpPr>
                <p:nvPr/>
              </p:nvSpPr>
              <p:spPr bwMode="auto">
                <a:xfrm>
                  <a:off x="1143000" y="3998914"/>
                  <a:ext cx="1938338"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800" b="1" dirty="0">
                      <a:latin typeface="Nyala" pitchFamily="2" charset="0"/>
                    </a:rPr>
                    <a:t>Input from</a:t>
                  </a:r>
                </a:p>
                <a:p>
                  <a:pPr algn="ctr" eaLnBrk="1" hangingPunct="1"/>
                  <a:r>
                    <a:rPr lang="en-US" altLang="en-US" sz="1800" b="1" dirty="0">
                      <a:latin typeface="Nyala" pitchFamily="2" charset="0"/>
                    </a:rPr>
                    <a:t>environment</a:t>
                  </a:r>
                </a:p>
              </p:txBody>
            </p:sp>
            <p:sp>
              <p:nvSpPr>
                <p:cNvPr id="20495" name="Text Box 1034"/>
                <p:cNvSpPr txBox="1">
                  <a:spLocks noChangeArrowheads="1"/>
                </p:cNvSpPr>
                <p:nvPr/>
              </p:nvSpPr>
              <p:spPr bwMode="auto">
                <a:xfrm>
                  <a:off x="4910138" y="4024314"/>
                  <a:ext cx="1185862"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800" b="1" dirty="0">
                      <a:latin typeface="Nyala" pitchFamily="2" charset="0"/>
                    </a:rPr>
                    <a:t>Output</a:t>
                  </a:r>
                </a:p>
                <a:p>
                  <a:pPr algn="ctr" eaLnBrk="1" hangingPunct="1"/>
                  <a:r>
                    <a:rPr lang="en-US" altLang="en-US" sz="1800" b="1" dirty="0">
                      <a:latin typeface="Nyala" pitchFamily="2" charset="0"/>
                    </a:rPr>
                    <a:t>(actions)</a:t>
                  </a:r>
                </a:p>
              </p:txBody>
            </p:sp>
            <p:sp>
              <p:nvSpPr>
                <p:cNvPr id="20496" name="Line 1037"/>
                <p:cNvSpPr>
                  <a:spLocks noChangeShapeType="1"/>
                </p:cNvSpPr>
                <p:nvPr/>
              </p:nvSpPr>
              <p:spPr bwMode="auto">
                <a:xfrm>
                  <a:off x="4324350" y="5068888"/>
                  <a:ext cx="1905000" cy="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grpSp>
        <p:sp>
          <p:nvSpPr>
            <p:cNvPr id="20486" name="Text Box 1038"/>
            <p:cNvSpPr txBox="1">
              <a:spLocks noChangeArrowheads="1"/>
            </p:cNvSpPr>
            <p:nvPr/>
          </p:nvSpPr>
          <p:spPr bwMode="auto">
            <a:xfrm>
              <a:off x="6224588" y="4811714"/>
              <a:ext cx="2157412" cy="86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sz="1800" b="1" dirty="0">
                  <a:latin typeface="Nyala" pitchFamily="2" charset="0"/>
                </a:rPr>
                <a:t>Learning</a:t>
              </a:r>
            </a:p>
            <a:p>
              <a:pPr eaLnBrk="1" hangingPunct="1"/>
              <a:r>
                <a:rPr lang="en-US" altLang="en-US" sz="1800" b="1" dirty="0">
                  <a:latin typeface="Nyala" pitchFamily="2" charset="0"/>
                </a:rPr>
                <a:t>(KB update)</a:t>
              </a:r>
            </a:p>
          </p:txBody>
        </p:sp>
      </p:grpSp>
      <p:sp>
        <p:nvSpPr>
          <p:cNvPr id="2" name="Slide Number Placeholder 1"/>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374219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down)">
                                      <p:cBhvr>
                                        <p:cTn id="7" dur="580">
                                          <p:stCondLst>
                                            <p:cond delay="0"/>
                                          </p:stCondLst>
                                        </p:cTn>
                                        <p:tgtEl>
                                          <p:spTgt spid="20483">
                                            <p:txEl>
                                              <p:pRg st="0" end="0"/>
                                            </p:txEl>
                                          </p:spTgt>
                                        </p:tgtEl>
                                      </p:cBhvr>
                                    </p:animEffect>
                                    <p:anim calcmode="lin" valueType="num">
                                      <p:cBhvr>
                                        <p:cTn id="8" dur="1822" tmFilter="0,0; 0.14,0.36; 0.43,0.73; 0.71,0.91; 1.0,1.0">
                                          <p:stCondLst>
                                            <p:cond delay="0"/>
                                          </p:stCondLst>
                                        </p:cTn>
                                        <p:tgtEl>
                                          <p:spTgt spid="2048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48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48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48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48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0483">
                                            <p:txEl>
                                              <p:pRg st="0" end="0"/>
                                            </p:txEl>
                                          </p:spTgt>
                                        </p:tgtEl>
                                      </p:cBhvr>
                                      <p:to x="100000" y="60000"/>
                                    </p:animScale>
                                    <p:animScale>
                                      <p:cBhvr>
                                        <p:cTn id="14" dur="166" decel="50000">
                                          <p:stCondLst>
                                            <p:cond delay="676"/>
                                          </p:stCondLst>
                                        </p:cTn>
                                        <p:tgtEl>
                                          <p:spTgt spid="20483">
                                            <p:txEl>
                                              <p:pRg st="0" end="0"/>
                                            </p:txEl>
                                          </p:spTgt>
                                        </p:tgtEl>
                                      </p:cBhvr>
                                      <p:to x="100000" y="100000"/>
                                    </p:animScale>
                                    <p:animScale>
                                      <p:cBhvr>
                                        <p:cTn id="15" dur="26">
                                          <p:stCondLst>
                                            <p:cond delay="1312"/>
                                          </p:stCondLst>
                                        </p:cTn>
                                        <p:tgtEl>
                                          <p:spTgt spid="20483">
                                            <p:txEl>
                                              <p:pRg st="0" end="0"/>
                                            </p:txEl>
                                          </p:spTgt>
                                        </p:tgtEl>
                                      </p:cBhvr>
                                      <p:to x="100000" y="80000"/>
                                    </p:animScale>
                                    <p:animScale>
                                      <p:cBhvr>
                                        <p:cTn id="16" dur="166" decel="50000">
                                          <p:stCondLst>
                                            <p:cond delay="1338"/>
                                          </p:stCondLst>
                                        </p:cTn>
                                        <p:tgtEl>
                                          <p:spTgt spid="20483">
                                            <p:txEl>
                                              <p:pRg st="0" end="0"/>
                                            </p:txEl>
                                          </p:spTgt>
                                        </p:tgtEl>
                                      </p:cBhvr>
                                      <p:to x="100000" y="100000"/>
                                    </p:animScale>
                                    <p:animScale>
                                      <p:cBhvr>
                                        <p:cTn id="17" dur="26">
                                          <p:stCondLst>
                                            <p:cond delay="1642"/>
                                          </p:stCondLst>
                                        </p:cTn>
                                        <p:tgtEl>
                                          <p:spTgt spid="20483">
                                            <p:txEl>
                                              <p:pRg st="0" end="0"/>
                                            </p:txEl>
                                          </p:spTgt>
                                        </p:tgtEl>
                                      </p:cBhvr>
                                      <p:to x="100000" y="90000"/>
                                    </p:animScale>
                                    <p:animScale>
                                      <p:cBhvr>
                                        <p:cTn id="18" dur="166" decel="50000">
                                          <p:stCondLst>
                                            <p:cond delay="1668"/>
                                          </p:stCondLst>
                                        </p:cTn>
                                        <p:tgtEl>
                                          <p:spTgt spid="20483">
                                            <p:txEl>
                                              <p:pRg st="0" end="0"/>
                                            </p:txEl>
                                          </p:spTgt>
                                        </p:tgtEl>
                                      </p:cBhvr>
                                      <p:to x="100000" y="100000"/>
                                    </p:animScale>
                                    <p:animScale>
                                      <p:cBhvr>
                                        <p:cTn id="19" dur="26">
                                          <p:stCondLst>
                                            <p:cond delay="1808"/>
                                          </p:stCondLst>
                                        </p:cTn>
                                        <p:tgtEl>
                                          <p:spTgt spid="20483">
                                            <p:txEl>
                                              <p:pRg st="0" end="0"/>
                                            </p:txEl>
                                          </p:spTgt>
                                        </p:tgtEl>
                                      </p:cBhvr>
                                      <p:to x="100000" y="95000"/>
                                    </p:animScale>
                                    <p:animScale>
                                      <p:cBhvr>
                                        <p:cTn id="20" dur="166" decel="50000">
                                          <p:stCondLst>
                                            <p:cond delay="1834"/>
                                          </p:stCondLst>
                                        </p:cTn>
                                        <p:tgtEl>
                                          <p:spTgt spid="2048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20483">
                                            <p:txEl>
                                              <p:pRg st="1" end="1"/>
                                            </p:txEl>
                                          </p:spTgt>
                                        </p:tgtEl>
                                        <p:attrNameLst>
                                          <p:attrName>style.visibility</p:attrName>
                                        </p:attrNameLst>
                                      </p:cBhvr>
                                      <p:to>
                                        <p:strVal val="visible"/>
                                      </p:to>
                                    </p:set>
                                    <p:anim calcmode="lin" valueType="num">
                                      <p:cBhvr additive="base">
                                        <p:cTn id="25" dur="500" fill="hold"/>
                                        <p:tgtEl>
                                          <p:spTgt spid="20483">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483">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20483">
                                            <p:txEl>
                                              <p:pRg st="2" end="2"/>
                                            </p:txEl>
                                          </p:spTgt>
                                        </p:tgtEl>
                                        <p:attrNameLst>
                                          <p:attrName>style.visibility</p:attrName>
                                        </p:attrNameLst>
                                      </p:cBhvr>
                                      <p:to>
                                        <p:strVal val="visible"/>
                                      </p:to>
                                    </p:set>
                                    <p:anim calcmode="lin" valueType="num">
                                      <p:cBhvr additive="base">
                                        <p:cTn id="29" dur="500" fill="hold"/>
                                        <p:tgtEl>
                                          <p:spTgt spid="20483">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nodeType="clickEffect">
                                  <p:stCondLst>
                                    <p:cond delay="0"/>
                                  </p:stCondLst>
                                  <p:childTnLst>
                                    <p:set>
                                      <p:cBhvr>
                                        <p:cTn id="34" dur="1" fill="hold">
                                          <p:stCondLst>
                                            <p:cond delay="0"/>
                                          </p:stCondLst>
                                        </p:cTn>
                                        <p:tgtEl>
                                          <p:spTgt spid="20483">
                                            <p:txEl>
                                              <p:pRg st="4" end="4"/>
                                            </p:txEl>
                                          </p:spTgt>
                                        </p:tgtEl>
                                        <p:attrNameLst>
                                          <p:attrName>style.visibility</p:attrName>
                                        </p:attrNameLst>
                                      </p:cBhvr>
                                      <p:to>
                                        <p:strVal val="visible"/>
                                      </p:to>
                                    </p:set>
                                    <p:anim calcmode="lin" valueType="num">
                                      <p:cBhvr additive="base">
                                        <p:cTn id="35" dur="500" fill="hold"/>
                                        <p:tgtEl>
                                          <p:spTgt spid="20483">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048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12" fill="hold" nodeType="withEffect">
                                  <p:stCondLst>
                                    <p:cond delay="0"/>
                                  </p:stCondLst>
                                  <p:childTnLst>
                                    <p:set>
                                      <p:cBhvr>
                                        <p:cTn id="38" dur="1" fill="hold">
                                          <p:stCondLst>
                                            <p:cond delay="0"/>
                                          </p:stCondLst>
                                        </p:cTn>
                                        <p:tgtEl>
                                          <p:spTgt spid="20483">
                                            <p:txEl>
                                              <p:pRg st="5" end="5"/>
                                            </p:txEl>
                                          </p:spTgt>
                                        </p:tgtEl>
                                        <p:attrNameLst>
                                          <p:attrName>style.visibility</p:attrName>
                                        </p:attrNameLst>
                                      </p:cBhvr>
                                      <p:to>
                                        <p:strVal val="visible"/>
                                      </p:to>
                                    </p:set>
                                    <p:anim calcmode="lin" valueType="num">
                                      <p:cBhvr additive="base">
                                        <p:cTn id="39" dur="500" fill="hold"/>
                                        <p:tgtEl>
                                          <p:spTgt spid="20483">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04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3" fill="hold" nodeType="clickEffect">
                                  <p:stCondLst>
                                    <p:cond delay="0"/>
                                  </p:stCondLst>
                                  <p:childTnLst>
                                    <p:set>
                                      <p:cBhvr>
                                        <p:cTn id="44" dur="1" fill="hold">
                                          <p:stCondLst>
                                            <p:cond delay="0"/>
                                          </p:stCondLst>
                                        </p:cTn>
                                        <p:tgtEl>
                                          <p:spTgt spid="20483">
                                            <p:txEl>
                                              <p:pRg st="6" end="6"/>
                                            </p:txEl>
                                          </p:spTgt>
                                        </p:tgtEl>
                                        <p:attrNameLst>
                                          <p:attrName>style.visibility</p:attrName>
                                        </p:attrNameLst>
                                      </p:cBhvr>
                                      <p:to>
                                        <p:strVal val="visible"/>
                                      </p:to>
                                    </p:set>
                                    <p:anim calcmode="lin" valueType="num">
                                      <p:cBhvr additive="base">
                                        <p:cTn id="45" dur="500" fill="hold"/>
                                        <p:tgtEl>
                                          <p:spTgt spid="20483">
                                            <p:txEl>
                                              <p:pRg st="6" end="6"/>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20483">
                                            <p:txEl>
                                              <p:pRg st="6" end="6"/>
                                            </p:txEl>
                                          </p:spTgt>
                                        </p:tgtEl>
                                        <p:attrNameLst>
                                          <p:attrName>ppt_y</p:attrName>
                                        </p:attrNameLst>
                                      </p:cBhvr>
                                      <p:tavLst>
                                        <p:tav tm="0">
                                          <p:val>
                                            <p:strVal val="0-#ppt_h/2"/>
                                          </p:val>
                                        </p:tav>
                                        <p:tav tm="100000">
                                          <p:val>
                                            <p:strVal val="#ppt_y"/>
                                          </p:val>
                                        </p:tav>
                                      </p:tavLst>
                                    </p:anim>
                                  </p:childTnLst>
                                </p:cTn>
                              </p:par>
                              <p:par>
                                <p:cTn id="47" presetID="2" presetClass="entr" presetSubtype="3" fill="hold" nodeType="withEffect">
                                  <p:stCondLst>
                                    <p:cond delay="0"/>
                                  </p:stCondLst>
                                  <p:childTnLst>
                                    <p:set>
                                      <p:cBhvr>
                                        <p:cTn id="48" dur="1" fill="hold">
                                          <p:stCondLst>
                                            <p:cond delay="0"/>
                                          </p:stCondLst>
                                        </p:cTn>
                                        <p:tgtEl>
                                          <p:spTgt spid="20483">
                                            <p:txEl>
                                              <p:pRg st="7" end="7"/>
                                            </p:txEl>
                                          </p:spTgt>
                                        </p:tgtEl>
                                        <p:attrNameLst>
                                          <p:attrName>style.visibility</p:attrName>
                                        </p:attrNameLst>
                                      </p:cBhvr>
                                      <p:to>
                                        <p:strVal val="visible"/>
                                      </p:to>
                                    </p:set>
                                    <p:anim calcmode="lin" valueType="num">
                                      <p:cBhvr additive="base">
                                        <p:cTn id="49" dur="500" fill="hold"/>
                                        <p:tgtEl>
                                          <p:spTgt spid="20483">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20483">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9" fill="hold" nodeType="clickEffect">
                                  <p:stCondLst>
                                    <p:cond delay="0"/>
                                  </p:stCondLst>
                                  <p:childTnLst>
                                    <p:set>
                                      <p:cBhvr>
                                        <p:cTn id="54" dur="1" fill="hold">
                                          <p:stCondLst>
                                            <p:cond delay="0"/>
                                          </p:stCondLst>
                                        </p:cTn>
                                        <p:tgtEl>
                                          <p:spTgt spid="20484"/>
                                        </p:tgtEl>
                                        <p:attrNameLst>
                                          <p:attrName>style.visibility</p:attrName>
                                        </p:attrNameLst>
                                      </p:cBhvr>
                                      <p:to>
                                        <p:strVal val="visible"/>
                                      </p:to>
                                    </p:set>
                                    <p:anim calcmode="lin" valueType="num">
                                      <p:cBhvr additive="base">
                                        <p:cTn id="55" dur="500" fill="hold"/>
                                        <p:tgtEl>
                                          <p:spTgt spid="20484"/>
                                        </p:tgtEl>
                                        <p:attrNameLst>
                                          <p:attrName>ppt_x</p:attrName>
                                        </p:attrNameLst>
                                      </p:cBhvr>
                                      <p:tavLst>
                                        <p:tav tm="0">
                                          <p:val>
                                            <p:strVal val="0-#ppt_w/2"/>
                                          </p:val>
                                        </p:tav>
                                        <p:tav tm="100000">
                                          <p:val>
                                            <p:strVal val="#ppt_x"/>
                                          </p:val>
                                        </p:tav>
                                      </p:tavLst>
                                    </p:anim>
                                    <p:anim calcmode="lin" valueType="num">
                                      <p:cBhvr additive="base">
                                        <p:cTn id="56" dur="500" fill="hold"/>
                                        <p:tgtEl>
                                          <p:spTgt spid="204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5725" y="433880"/>
            <a:ext cx="8246070" cy="610821"/>
          </a:xfrm>
        </p:spPr>
        <p:txBody>
          <a:bodyPr>
            <a:normAutofit fontScale="90000"/>
          </a:bodyPr>
          <a:lstStyle/>
          <a:p>
            <a:pPr eaLnBrk="1" hangingPunct="1"/>
            <a:r>
              <a:rPr lang="en-US" altLang="en-US" sz="3600" dirty="0" smtClean="0">
                <a:latin typeface="Nyala" pitchFamily="2" charset="0"/>
              </a:rPr>
              <a:t>Nested Quantifiers</a:t>
            </a:r>
          </a:p>
        </p:txBody>
      </p:sp>
      <p:sp>
        <p:nvSpPr>
          <p:cNvPr id="8195" name="Rectangle 3"/>
          <p:cNvSpPr>
            <a:spLocks noGrp="1" noChangeArrowheads="1"/>
          </p:cNvSpPr>
          <p:nvPr>
            <p:ph idx="1"/>
          </p:nvPr>
        </p:nvSpPr>
        <p:spPr>
          <a:xfrm>
            <a:off x="0" y="1425482"/>
            <a:ext cx="9144000" cy="3512213"/>
          </a:xfrm>
        </p:spPr>
        <p:txBody>
          <a:bodyPr>
            <a:normAutofit fontScale="77500" lnSpcReduction="20000"/>
          </a:bodyPr>
          <a:lstStyle/>
          <a:p>
            <a:pPr marL="120650" indent="-120650">
              <a:lnSpc>
                <a:spcPct val="80000"/>
              </a:lnSpc>
            </a:pPr>
            <a:r>
              <a:rPr lang="en-US" altLang="en-US" sz="2400" b="1" dirty="0" smtClean="0">
                <a:solidFill>
                  <a:srgbClr val="FF0000"/>
                </a:solidFill>
                <a:latin typeface="Nyala" pitchFamily="2" charset="0"/>
                <a:sym typeface="Symbol" pitchFamily="18" charset="2"/>
              </a:rPr>
              <a:t></a:t>
            </a:r>
            <a:r>
              <a:rPr lang="en-US" altLang="en-US" sz="2400" b="1" baseline="-25000" dirty="0" err="1" smtClean="0">
                <a:solidFill>
                  <a:srgbClr val="FF0000"/>
                </a:solidFill>
                <a:latin typeface="Nyala" pitchFamily="2" charset="0"/>
              </a:rPr>
              <a:t>x,</a:t>
            </a:r>
            <a:r>
              <a:rPr lang="en-US" altLang="en-US" sz="2400" b="1" baseline="-25000" dirty="0" err="1" smtClean="0">
                <a:solidFill>
                  <a:srgbClr val="FF0000"/>
                </a:solidFill>
                <a:latin typeface="Nyala" pitchFamily="2" charset="0"/>
                <a:sym typeface="Symbol" pitchFamily="18" charset="2"/>
              </a:rPr>
              <a:t>y</a:t>
            </a:r>
            <a:r>
              <a:rPr lang="en-US" altLang="en-US" sz="2400" b="1" dirty="0" smtClean="0">
                <a:solidFill>
                  <a:srgbClr val="FF0000"/>
                </a:solidFill>
                <a:latin typeface="Nyala" pitchFamily="2" charset="0"/>
              </a:rPr>
              <a:t>  </a:t>
            </a:r>
            <a:r>
              <a:rPr lang="en-US" altLang="en-US" sz="2400" b="1" dirty="0" smtClean="0">
                <a:latin typeface="Nyala" pitchFamily="2" charset="0"/>
              </a:rPr>
              <a:t>parent(</a:t>
            </a:r>
            <a:r>
              <a:rPr lang="en-US" altLang="en-US" sz="2400" b="1" dirty="0" err="1" smtClean="0">
                <a:solidFill>
                  <a:srgbClr val="FF0000"/>
                </a:solidFill>
                <a:latin typeface="Nyala" pitchFamily="2" charset="0"/>
              </a:rPr>
              <a:t>x,y</a:t>
            </a:r>
            <a:r>
              <a:rPr lang="en-US" altLang="en-US" sz="2400" dirty="0" smtClean="0">
                <a:latin typeface="Nyala" pitchFamily="2" charset="0"/>
              </a:rPr>
              <a:t>) </a:t>
            </a:r>
            <a:r>
              <a:rPr lang="en-US" altLang="en-US" sz="2400" dirty="0" smtClean="0">
                <a:latin typeface="Nyala" pitchFamily="2" charset="0"/>
                <a:sym typeface="Symbol" pitchFamily="18" charset="2"/>
              </a:rPr>
              <a:t> </a:t>
            </a:r>
            <a:r>
              <a:rPr lang="en-US" altLang="en-US" sz="2400" b="1" dirty="0" smtClean="0">
                <a:latin typeface="Nyala" pitchFamily="2" charset="0"/>
                <a:sym typeface="Symbol" pitchFamily="18" charset="2"/>
              </a:rPr>
              <a:t>child(</a:t>
            </a:r>
            <a:r>
              <a:rPr lang="en-US" altLang="en-US" sz="2400" b="1" dirty="0" err="1" smtClean="0">
                <a:solidFill>
                  <a:srgbClr val="FF0000"/>
                </a:solidFill>
                <a:latin typeface="Nyala" pitchFamily="2" charset="0"/>
                <a:sym typeface="Symbol" pitchFamily="18" charset="2"/>
              </a:rPr>
              <a:t>y,x</a:t>
            </a:r>
            <a:r>
              <a:rPr lang="en-US" altLang="en-US" sz="2400" dirty="0" smtClean="0">
                <a:latin typeface="Nyala" pitchFamily="2" charset="0"/>
                <a:sym typeface="Symbol" pitchFamily="18" charset="2"/>
              </a:rPr>
              <a:t>)      </a:t>
            </a:r>
            <a:r>
              <a:rPr lang="en-US" altLang="en-US" sz="2100" dirty="0">
                <a:solidFill>
                  <a:srgbClr val="0000CC"/>
                </a:solidFill>
                <a:latin typeface="Nyala" pitchFamily="2" charset="0"/>
                <a:sym typeface="Symbol" pitchFamily="18" charset="2"/>
              </a:rPr>
              <a:t>C</a:t>
            </a:r>
            <a:r>
              <a:rPr lang="en-US" altLang="en-US" sz="2100" dirty="0" smtClean="0">
                <a:solidFill>
                  <a:srgbClr val="0000CC"/>
                </a:solidFill>
                <a:latin typeface="Nyala" pitchFamily="2" charset="0"/>
                <a:sym typeface="Symbol" pitchFamily="18" charset="2"/>
              </a:rPr>
              <a:t>an </a:t>
            </a:r>
            <a:r>
              <a:rPr lang="en-US" altLang="en-US" sz="2100" dirty="0">
                <a:solidFill>
                  <a:srgbClr val="0000CC"/>
                </a:solidFill>
                <a:latin typeface="Nyala" pitchFamily="2" charset="0"/>
                <a:sym typeface="Symbol" pitchFamily="18" charset="2"/>
              </a:rPr>
              <a:t>you </a:t>
            </a:r>
            <a:r>
              <a:rPr lang="en-US" altLang="en-US" sz="2100" dirty="0" smtClean="0">
                <a:solidFill>
                  <a:srgbClr val="0000CC"/>
                </a:solidFill>
                <a:latin typeface="Nyala" pitchFamily="2" charset="0"/>
                <a:sym typeface="Symbol" pitchFamily="18" charset="2"/>
              </a:rPr>
              <a:t>translate </a:t>
            </a:r>
            <a:r>
              <a:rPr lang="en-US" altLang="en-US" sz="2100" dirty="0">
                <a:solidFill>
                  <a:srgbClr val="0000CC"/>
                </a:solidFill>
                <a:latin typeface="Nyala" pitchFamily="2" charset="0"/>
                <a:sym typeface="Symbol" pitchFamily="18" charset="2"/>
              </a:rPr>
              <a:t>it </a:t>
            </a:r>
            <a:r>
              <a:rPr lang="en-US" altLang="en-US" sz="2100" dirty="0" smtClean="0">
                <a:solidFill>
                  <a:srgbClr val="0000CC"/>
                </a:solidFill>
                <a:latin typeface="Nyala" pitchFamily="2" charset="0"/>
                <a:sym typeface="Symbol" pitchFamily="18" charset="2"/>
              </a:rPr>
              <a:t>to English sentence?  </a:t>
            </a:r>
            <a:endParaRPr lang="en-US" altLang="en-US" sz="2400" dirty="0" smtClean="0">
              <a:solidFill>
                <a:srgbClr val="0000CC"/>
              </a:solidFill>
              <a:latin typeface="Nyala" pitchFamily="2" charset="0"/>
              <a:sym typeface="Symbol" pitchFamily="18" charset="2"/>
            </a:endParaRPr>
          </a:p>
          <a:p>
            <a:pPr marL="577850" lvl="1" indent="-342900" eaLnBrk="1" hangingPunct="1">
              <a:lnSpc>
                <a:spcPct val="80000"/>
              </a:lnSpc>
              <a:buFont typeface="Wingdings" pitchFamily="2" charset="2"/>
              <a:buChar char="§"/>
            </a:pPr>
            <a:r>
              <a:rPr lang="en-US" altLang="en-US" sz="2000" dirty="0" smtClean="0">
                <a:latin typeface="Nyala" pitchFamily="2" charset="0"/>
                <a:sym typeface="Symbol" pitchFamily="18" charset="2"/>
              </a:rPr>
              <a:t>For all x and y, if x is the parent of y then y is the child of x.</a:t>
            </a:r>
          </a:p>
          <a:p>
            <a:pPr marL="120650" indent="-120650" eaLnBrk="1" hangingPunct="1">
              <a:lnSpc>
                <a:spcPct val="80000"/>
              </a:lnSpc>
            </a:pP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400" b="1" dirty="0" smtClean="0">
                <a:solidFill>
                  <a:srgbClr val="FF0000"/>
                </a:solidFill>
                <a:latin typeface="Nyala" pitchFamily="2" charset="0"/>
              </a:rPr>
              <a:t> </a:t>
            </a: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400" b="1" dirty="0" smtClean="0">
                <a:solidFill>
                  <a:srgbClr val="FF0000"/>
                </a:solidFill>
                <a:latin typeface="Nyala" pitchFamily="2" charset="0"/>
              </a:rPr>
              <a:t> </a:t>
            </a:r>
            <a:r>
              <a:rPr lang="en-US" altLang="en-US" sz="2400" b="1" dirty="0" smtClean="0">
                <a:latin typeface="Nyala" pitchFamily="2" charset="0"/>
              </a:rPr>
              <a:t>Loves(</a:t>
            </a:r>
            <a:r>
              <a:rPr lang="en-US" altLang="en-US" sz="2400" b="1" dirty="0" err="1" smtClean="0">
                <a:solidFill>
                  <a:srgbClr val="FF0000"/>
                </a:solidFill>
                <a:latin typeface="Nyala" pitchFamily="2" charset="0"/>
              </a:rPr>
              <a:t>x,y</a:t>
            </a:r>
            <a:r>
              <a:rPr lang="en-US" altLang="en-US" sz="2400" dirty="0" smtClean="0">
                <a:latin typeface="Nyala" pitchFamily="2" charset="0"/>
              </a:rPr>
              <a:t>)</a:t>
            </a:r>
          </a:p>
          <a:p>
            <a:pPr marL="577850" lvl="1" indent="-342900" eaLnBrk="1" hangingPunct="1">
              <a:lnSpc>
                <a:spcPct val="80000"/>
              </a:lnSpc>
              <a:buFont typeface="Wingdings" pitchFamily="2" charset="2"/>
              <a:buChar char="§"/>
            </a:pPr>
            <a:r>
              <a:rPr lang="en-US" altLang="en-US" sz="2000" dirty="0" smtClean="0">
                <a:latin typeface="Nyala" pitchFamily="2" charset="0"/>
              </a:rPr>
              <a:t>There is a person who loves everyone in the given world.</a:t>
            </a:r>
          </a:p>
          <a:p>
            <a:pPr marL="120650" indent="-120650" eaLnBrk="1" hangingPunct="1">
              <a:lnSpc>
                <a:spcPct val="80000"/>
              </a:lnSpc>
            </a:pP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400" b="1" dirty="0" smtClean="0">
                <a:solidFill>
                  <a:srgbClr val="FF0000"/>
                </a:solidFill>
                <a:latin typeface="Nyala" pitchFamily="2" charset="0"/>
              </a:rPr>
              <a:t> </a:t>
            </a:r>
            <a:r>
              <a:rPr lang="en-US" altLang="en-US" sz="24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400" b="1" dirty="0" smtClean="0">
                <a:solidFill>
                  <a:srgbClr val="FF0000"/>
                </a:solidFill>
                <a:latin typeface="Nyala" pitchFamily="2" charset="0"/>
              </a:rPr>
              <a:t> </a:t>
            </a:r>
            <a:r>
              <a:rPr lang="en-US" altLang="en-US" sz="2400" b="1" dirty="0" smtClean="0">
                <a:latin typeface="Nyala" pitchFamily="2" charset="0"/>
              </a:rPr>
              <a:t>Loves</a:t>
            </a:r>
            <a:r>
              <a:rPr lang="en-US" altLang="en-US" sz="2400" dirty="0" smtClean="0">
                <a:latin typeface="Nyala" pitchFamily="2" charset="0"/>
              </a:rPr>
              <a:t>(</a:t>
            </a:r>
            <a:r>
              <a:rPr lang="en-US" altLang="en-US" sz="2400" b="1" dirty="0" err="1" smtClean="0">
                <a:solidFill>
                  <a:srgbClr val="FF0000"/>
                </a:solidFill>
                <a:latin typeface="Nyala" pitchFamily="2" charset="0"/>
              </a:rPr>
              <a:t>x,y</a:t>
            </a:r>
            <a:r>
              <a:rPr lang="en-US" altLang="en-US" sz="2400" dirty="0" smtClean="0">
                <a:latin typeface="Nyala" pitchFamily="2" charset="0"/>
              </a:rPr>
              <a:t>)</a:t>
            </a:r>
          </a:p>
          <a:p>
            <a:pPr marL="577850" lvl="1" indent="-342900" eaLnBrk="1" hangingPunct="1">
              <a:lnSpc>
                <a:spcPct val="80000"/>
              </a:lnSpc>
              <a:buFont typeface="Wingdings" pitchFamily="2" charset="2"/>
              <a:buChar char="§"/>
            </a:pPr>
            <a:r>
              <a:rPr lang="en-US" altLang="en-US" sz="2000" dirty="0" smtClean="0">
                <a:latin typeface="Nyala" pitchFamily="2" charset="0"/>
              </a:rPr>
              <a:t>Everyone in the given universe is loved by at least one person.</a:t>
            </a:r>
          </a:p>
          <a:p>
            <a:pPr lvl="4" eaLnBrk="1" hangingPunct="1">
              <a:lnSpc>
                <a:spcPct val="80000"/>
              </a:lnSpc>
            </a:pPr>
            <a:endParaRPr lang="en-US" altLang="en-US" sz="400" b="1" dirty="0" smtClean="0">
              <a:latin typeface="Nyala" pitchFamily="2" charset="0"/>
            </a:endParaRPr>
          </a:p>
          <a:p>
            <a:pPr marL="120650" indent="-120650" eaLnBrk="1" hangingPunct="1">
              <a:lnSpc>
                <a:spcPct val="80000"/>
              </a:lnSpc>
              <a:buFontTx/>
              <a:buNone/>
            </a:pPr>
            <a:r>
              <a:rPr lang="en-US" altLang="en-US" sz="2400" b="1" dirty="0" smtClean="0">
                <a:latin typeface="Nyala" pitchFamily="2" charset="0"/>
              </a:rPr>
              <a:t>Properties of quantifiers</a:t>
            </a:r>
            <a:endParaRPr lang="en-US" altLang="en-US" sz="2400" b="1" dirty="0" smtClean="0">
              <a:latin typeface="Nyala" pitchFamily="2" charset="0"/>
              <a:sym typeface="Symbol" pitchFamily="18" charset="2"/>
            </a:endParaRPr>
          </a:p>
          <a:p>
            <a:pPr marL="577850" lvl="1" indent="-342900" eaLnBrk="1" hangingPunct="1">
              <a:lnSpc>
                <a:spcPct val="80000"/>
              </a:lnSpc>
              <a:buFont typeface="Wingdings" pitchFamily="2" charset="2"/>
              <a:buChar char="§"/>
            </a:pP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r>
              <a:rPr lang="en-US" altLang="en-US" sz="2000" b="1" dirty="0" smtClean="0">
                <a:solidFill>
                  <a:srgbClr val="FF0000"/>
                </a:solidFill>
                <a:latin typeface="Nyala" pitchFamily="2" charset="0"/>
                <a:sym typeface="Symbol" pitchFamily="18" charset="2"/>
              </a:rPr>
              <a:t> </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dirty="0" smtClean="0">
                <a:latin typeface="Nyala" pitchFamily="2" charset="0"/>
              </a:rPr>
              <a:t>is the same as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p>
          <a:p>
            <a:pPr marL="577850" lvl="1" indent="-342900" eaLnBrk="1" hangingPunct="1">
              <a:lnSpc>
                <a:spcPct val="80000"/>
              </a:lnSpc>
              <a:buFont typeface="Wingdings" pitchFamily="2" charset="2"/>
              <a:buChar char="§"/>
            </a:pPr>
            <a:r>
              <a:rPr lang="en-US" altLang="en-US" sz="2000" b="1" dirty="0" smtClean="0">
                <a:solidFill>
                  <a:srgbClr val="FF0000"/>
                </a:solidFill>
                <a:latin typeface="Nyala" pitchFamily="2" charset="0"/>
                <a:sym typeface="Symbol" pitchFamily="18" charset="2"/>
              </a:rPr>
              <a:t>                                      </a:t>
            </a:r>
            <a:r>
              <a:rPr lang="en-US" altLang="en-US" sz="2400" b="1" baseline="-25000" dirty="0" smtClean="0">
                <a:solidFill>
                  <a:srgbClr val="FF0000"/>
                </a:solidFill>
                <a:latin typeface="Nyala" pitchFamily="2" charset="0"/>
                <a:sym typeface="Symbol" pitchFamily="18" charset="2"/>
              </a:rPr>
              <a:t>x</a:t>
            </a:r>
            <a:r>
              <a:rPr lang="en-US" altLang="en-US" sz="2000" b="1" dirty="0" smtClean="0">
                <a:solidFill>
                  <a:srgbClr val="FF0000"/>
                </a:solidFill>
                <a:latin typeface="Nyala" pitchFamily="2" charset="0"/>
                <a:sym typeface="Symbol" pitchFamily="18" charset="2"/>
              </a:rPr>
              <a:t> </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dirty="0" smtClean="0">
                <a:latin typeface="Nyala" pitchFamily="2" charset="0"/>
              </a:rPr>
              <a:t>is the same as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r>
              <a:rPr lang="en-US" altLang="en-US" sz="2000" b="1" dirty="0" smtClean="0">
                <a:solidFill>
                  <a:srgbClr val="FF0000"/>
                </a:solidFill>
                <a:latin typeface="Nyala" pitchFamily="2" charset="0"/>
              </a:rPr>
              <a:t> </a:t>
            </a:r>
          </a:p>
          <a:p>
            <a:pPr marL="577850" lvl="1" indent="-342900" eaLnBrk="1" hangingPunct="1">
              <a:lnSpc>
                <a:spcPct val="80000"/>
              </a:lnSpc>
              <a:buFont typeface="Wingdings" pitchFamily="2" charset="2"/>
              <a:buChar char="§"/>
            </a:pPr>
            <a:r>
              <a:rPr lang="en-US" altLang="en-US" sz="2000" dirty="0" smtClean="0">
                <a:latin typeface="Nyala" pitchFamily="2" charset="0"/>
                <a:sym typeface="Symbol" pitchFamily="18" charset="2"/>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dirty="0" smtClean="0">
                <a:latin typeface="Nyala" pitchFamily="2" charset="0"/>
              </a:rPr>
              <a:t>is not the same as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y</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p>
          <a:p>
            <a:pPr lvl="4" eaLnBrk="1" hangingPunct="1">
              <a:lnSpc>
                <a:spcPct val="80000"/>
              </a:lnSpc>
            </a:pPr>
            <a:endParaRPr lang="en-US" altLang="en-US" sz="800" dirty="0" smtClean="0">
              <a:latin typeface="Nyala" pitchFamily="2" charset="0"/>
            </a:endParaRPr>
          </a:p>
          <a:p>
            <a:pPr marL="120650" indent="-120650" eaLnBrk="1" hangingPunct="1">
              <a:lnSpc>
                <a:spcPct val="80000"/>
              </a:lnSpc>
            </a:pPr>
            <a:r>
              <a:rPr lang="en-US" altLang="en-US" sz="2400" b="1" dirty="0" smtClean="0">
                <a:latin typeface="Nyala" pitchFamily="2" charset="0"/>
              </a:rPr>
              <a:t>Quantifier duality</a:t>
            </a:r>
            <a:r>
              <a:rPr lang="en-US" altLang="en-US" sz="2400" dirty="0" smtClean="0">
                <a:latin typeface="Nyala" pitchFamily="2" charset="0"/>
              </a:rPr>
              <a:t>: each can be expressed using the other, using negation (</a:t>
            </a:r>
            <a:r>
              <a:rPr lang="en-US" altLang="en-US" sz="2400" dirty="0" smtClean="0">
                <a:latin typeface="Nyala" pitchFamily="2" charset="0"/>
                <a:sym typeface="Symbol" pitchFamily="18" charset="2"/>
              </a:rPr>
              <a:t>).</a:t>
            </a:r>
            <a:endParaRPr lang="en-US" altLang="en-US" sz="2400" dirty="0" smtClean="0">
              <a:latin typeface="Nyala" pitchFamily="2" charset="0"/>
            </a:endParaRPr>
          </a:p>
          <a:p>
            <a:pPr marL="577850" lvl="1" indent="-342900">
              <a:lnSpc>
                <a:spcPct val="120000"/>
              </a:lnSpc>
              <a:buFont typeface="Wingdings" pitchFamily="2" charset="2"/>
              <a:buChar char="ü"/>
            </a:pP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r>
              <a:rPr lang="en-US" altLang="en-US" sz="2000" b="1" dirty="0" smtClean="0">
                <a:solidFill>
                  <a:srgbClr val="FF0000"/>
                </a:solidFill>
                <a:latin typeface="Nyala" pitchFamily="2" charset="0"/>
              </a:rPr>
              <a:t> Likes(x, ice-cream)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000" b="1" dirty="0" smtClean="0">
                <a:solidFill>
                  <a:srgbClr val="FF0000"/>
                </a:solidFill>
                <a:latin typeface="Nyala" pitchFamily="2" charset="0"/>
              </a:rPr>
              <a:t>Likes(x, </a:t>
            </a:r>
            <a:r>
              <a:rPr lang="en-US" altLang="en-US" sz="2000" b="1" dirty="0">
                <a:solidFill>
                  <a:srgbClr val="FF0000"/>
                </a:solidFill>
                <a:latin typeface="Nyala" pitchFamily="2" charset="0"/>
              </a:rPr>
              <a:t>ice-cream) </a:t>
            </a:r>
            <a:r>
              <a:rPr lang="en-US" altLang="en-US" sz="2000" b="1" dirty="0" smtClean="0">
                <a:solidFill>
                  <a:srgbClr val="FF0000"/>
                </a:solidFill>
                <a:latin typeface="Nyala" pitchFamily="2" charset="0"/>
              </a:rPr>
              <a:t>    </a:t>
            </a:r>
            <a:r>
              <a:rPr lang="en-US" altLang="en-US" sz="1400" b="1" dirty="0" smtClean="0">
                <a:solidFill>
                  <a:srgbClr val="0000CC"/>
                </a:solidFill>
                <a:latin typeface="Nyala" pitchFamily="2" charset="0"/>
              </a:rPr>
              <a:t>Can </a:t>
            </a:r>
            <a:r>
              <a:rPr lang="en-US" altLang="en-US" sz="1400" b="1" dirty="0">
                <a:solidFill>
                  <a:srgbClr val="0000CC"/>
                </a:solidFill>
                <a:latin typeface="Nyala" pitchFamily="2" charset="0"/>
              </a:rPr>
              <a:t>you translate it to English sentence? </a:t>
            </a:r>
            <a:endParaRPr lang="en-US" altLang="en-US" sz="2000" b="1" dirty="0" smtClean="0">
              <a:solidFill>
                <a:srgbClr val="0000CC"/>
              </a:solidFill>
              <a:latin typeface="Nyala" pitchFamily="2" charset="0"/>
            </a:endParaRPr>
          </a:p>
          <a:p>
            <a:pPr marL="577850" lvl="1" indent="-342900" eaLnBrk="1" hangingPunct="1">
              <a:lnSpc>
                <a:spcPct val="80000"/>
              </a:lnSpc>
              <a:buFont typeface="Wingdings" pitchFamily="2" charset="2"/>
              <a:buChar char="§"/>
            </a:pPr>
            <a:r>
              <a:rPr lang="en-US" altLang="en-US" sz="2000" dirty="0" smtClean="0">
                <a:latin typeface="Nyala" pitchFamily="2" charset="0"/>
              </a:rPr>
              <a:t>Everyone likes ice cream means that there is nobody who dislikes ice cream.</a:t>
            </a:r>
          </a:p>
          <a:p>
            <a:pPr marL="577850" lvl="1" indent="-342900" eaLnBrk="1" hangingPunct="1">
              <a:lnSpc>
                <a:spcPct val="120000"/>
              </a:lnSpc>
              <a:buFont typeface="Wingdings" pitchFamily="2" charset="2"/>
              <a:buChar char="ü"/>
            </a:pP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rPr>
              <a:t>x</a:t>
            </a:r>
            <a:r>
              <a:rPr lang="en-US" altLang="en-US" sz="2000" b="1" dirty="0" smtClean="0">
                <a:solidFill>
                  <a:srgbClr val="FF0000"/>
                </a:solidFill>
                <a:latin typeface="Nyala" pitchFamily="2" charset="0"/>
              </a:rPr>
              <a:t> Likes(x, cake) 		</a:t>
            </a:r>
            <a:r>
              <a:rPr lang="en-US" altLang="en-US" sz="2000" b="1" dirty="0" smtClean="0">
                <a:solidFill>
                  <a:srgbClr val="FF0000"/>
                </a:solidFill>
                <a:latin typeface="Nyala" pitchFamily="2" charset="0"/>
                <a:sym typeface="Symbol" pitchFamily="18" charset="2"/>
              </a:rPr>
              <a:t></a:t>
            </a:r>
            <a:r>
              <a:rPr lang="en-US" altLang="en-US" sz="2400" b="1" baseline="-25000" dirty="0" smtClean="0">
                <a:solidFill>
                  <a:srgbClr val="FF0000"/>
                </a:solidFill>
                <a:latin typeface="Nyala" pitchFamily="2" charset="0"/>
                <a:sym typeface="Symbol" pitchFamily="18" charset="2"/>
              </a:rPr>
              <a:t>x</a:t>
            </a:r>
            <a:r>
              <a:rPr lang="en-US" altLang="en-US" sz="2000" b="1" dirty="0" smtClean="0">
                <a:solidFill>
                  <a:srgbClr val="FF0000"/>
                </a:solidFill>
                <a:latin typeface="Nyala" pitchFamily="2" charset="0"/>
              </a:rPr>
              <a:t> </a:t>
            </a:r>
            <a:r>
              <a:rPr lang="en-US" altLang="en-US" sz="2000" b="1" dirty="0" smtClean="0">
                <a:solidFill>
                  <a:srgbClr val="FF0000"/>
                </a:solidFill>
                <a:latin typeface="Nyala" pitchFamily="2" charset="0"/>
                <a:sym typeface="Symbol" pitchFamily="18" charset="2"/>
              </a:rPr>
              <a:t></a:t>
            </a:r>
            <a:r>
              <a:rPr lang="en-US" altLang="en-US" sz="2000" b="1" dirty="0" smtClean="0">
                <a:solidFill>
                  <a:srgbClr val="FF0000"/>
                </a:solidFill>
                <a:latin typeface="Nyala" pitchFamily="2" charset="0"/>
              </a:rPr>
              <a:t>Likes(x, cake)</a:t>
            </a:r>
          </a:p>
          <a:p>
            <a:pPr marL="577850" lvl="1" indent="-342900" eaLnBrk="1" hangingPunct="1">
              <a:lnSpc>
                <a:spcPct val="80000"/>
              </a:lnSpc>
              <a:buFont typeface="Wingdings" pitchFamily="2" charset="2"/>
              <a:buChar char="§"/>
            </a:pPr>
            <a:r>
              <a:rPr lang="en-US" altLang="en-US" sz="2000" dirty="0" smtClean="0">
                <a:latin typeface="Nyala" pitchFamily="2" charset="0"/>
              </a:rPr>
              <a:t>There is someone who likes cake means that there is no one who dislikes cake.</a:t>
            </a:r>
          </a:p>
        </p:txBody>
      </p:sp>
      <p:sp>
        <p:nvSpPr>
          <p:cNvPr id="2" name="Slide Number Placeholder 1"/>
          <p:cNvSpPr>
            <a:spLocks noGrp="1"/>
          </p:cNvSpPr>
          <p:nvPr>
            <p:ph type="sldNum" sz="quarter" idx="12"/>
          </p:nvPr>
        </p:nvSpPr>
        <p:spPr/>
        <p:txBody>
          <a:bodyPr/>
          <a:lstStyle/>
          <a:p>
            <a:fld id="{B82CCC60-E8CD-4174-8B1A-7DF615B22EEF}" type="slidenum">
              <a:rPr lang="en-US" smtClean="0"/>
              <a:pPr/>
              <a:t>70</a:t>
            </a:fld>
            <a:endParaRPr lang="en-US"/>
          </a:p>
        </p:txBody>
      </p:sp>
    </p:spTree>
    <p:extLst>
      <p:ext uri="{BB962C8B-B14F-4D97-AF65-F5344CB8AC3E}">
        <p14:creationId xmlns:p14="http://schemas.microsoft.com/office/powerpoint/2010/main" val="1938041648"/>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Effect transition="in" filter="fade">
                                      <p:cBhvr>
                                        <p:cTn id="13" dur="1000"/>
                                        <p:tgtEl>
                                          <p:spTgt spid="8195">
                                            <p:txEl>
                                              <p:pRg st="1" end="1"/>
                                            </p:txEl>
                                          </p:spTgt>
                                        </p:tgtEl>
                                      </p:cBhvr>
                                    </p:animEffect>
                                    <p:anim calcmode="lin" valueType="num">
                                      <p:cBhvr>
                                        <p:cTn id="14" dur="10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81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3" fill="hold" nodeType="clickEffect">
                                  <p:stCondLst>
                                    <p:cond delay="0"/>
                                  </p:stCondLst>
                                  <p:childTnLst>
                                    <p:set>
                                      <p:cBhvr>
                                        <p:cTn id="19" dur="1" fill="hold">
                                          <p:stCondLst>
                                            <p:cond delay="0"/>
                                          </p:stCondLst>
                                        </p:cTn>
                                        <p:tgtEl>
                                          <p:spTgt spid="8195">
                                            <p:txEl>
                                              <p:pRg st="2" end="2"/>
                                            </p:txEl>
                                          </p:spTgt>
                                        </p:tgtEl>
                                        <p:attrNameLst>
                                          <p:attrName>style.visibility</p:attrName>
                                        </p:attrNameLst>
                                      </p:cBhvr>
                                      <p:to>
                                        <p:strVal val="visible"/>
                                      </p:to>
                                    </p:set>
                                    <p:anim calcmode="lin" valueType="num">
                                      <p:cBhvr additive="base">
                                        <p:cTn id="20" dur="500" fill="hold"/>
                                        <p:tgtEl>
                                          <p:spTgt spid="8195">
                                            <p:txEl>
                                              <p:pRg st="2" end="2"/>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195">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195">
                                            <p:txEl>
                                              <p:pRg st="3" end="3"/>
                                            </p:txEl>
                                          </p:spTgt>
                                        </p:tgtEl>
                                        <p:attrNameLst>
                                          <p:attrName>style.visibility</p:attrName>
                                        </p:attrNameLst>
                                      </p:cBhvr>
                                      <p:to>
                                        <p:strVal val="visible"/>
                                      </p:to>
                                    </p:set>
                                    <p:animEffect transition="in" filter="fade">
                                      <p:cBhvr>
                                        <p:cTn id="26" dur="1000"/>
                                        <p:tgtEl>
                                          <p:spTgt spid="8195">
                                            <p:txEl>
                                              <p:pRg st="3" end="3"/>
                                            </p:txEl>
                                          </p:spTgt>
                                        </p:tgtEl>
                                      </p:cBhvr>
                                    </p:animEffect>
                                    <p:anim calcmode="lin" valueType="num">
                                      <p:cBhvr>
                                        <p:cTn id="27" dur="10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819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nodeType="clickEffect">
                                  <p:stCondLst>
                                    <p:cond delay="0"/>
                                  </p:stCondLst>
                                  <p:childTnLst>
                                    <p:set>
                                      <p:cBhvr>
                                        <p:cTn id="32" dur="1" fill="hold">
                                          <p:stCondLst>
                                            <p:cond delay="0"/>
                                          </p:stCondLst>
                                        </p:cTn>
                                        <p:tgtEl>
                                          <p:spTgt spid="8195">
                                            <p:txEl>
                                              <p:pRg st="4" end="4"/>
                                            </p:txEl>
                                          </p:spTgt>
                                        </p:tgtEl>
                                        <p:attrNameLst>
                                          <p:attrName>style.visibility</p:attrName>
                                        </p:attrNameLst>
                                      </p:cBhvr>
                                      <p:to>
                                        <p:strVal val="visible"/>
                                      </p:to>
                                    </p:set>
                                    <p:anim calcmode="lin" valueType="num">
                                      <p:cBhvr additive="base">
                                        <p:cTn id="33" dur="500" fill="hold"/>
                                        <p:tgtEl>
                                          <p:spTgt spid="8195">
                                            <p:txEl>
                                              <p:pRg st="4" end="4"/>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195">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195">
                                            <p:txEl>
                                              <p:pRg st="5" end="5"/>
                                            </p:txEl>
                                          </p:spTgt>
                                        </p:tgtEl>
                                        <p:attrNameLst>
                                          <p:attrName>style.visibility</p:attrName>
                                        </p:attrNameLst>
                                      </p:cBhvr>
                                      <p:to>
                                        <p:strVal val="visible"/>
                                      </p:to>
                                    </p:set>
                                    <p:animEffect transition="in" filter="fade">
                                      <p:cBhvr>
                                        <p:cTn id="39" dur="1000"/>
                                        <p:tgtEl>
                                          <p:spTgt spid="8195">
                                            <p:txEl>
                                              <p:pRg st="5" end="5"/>
                                            </p:txEl>
                                          </p:spTgt>
                                        </p:tgtEl>
                                      </p:cBhvr>
                                    </p:animEffect>
                                    <p:anim calcmode="lin" valueType="num">
                                      <p:cBhvr>
                                        <p:cTn id="40" dur="10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819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8195">
                                            <p:txEl>
                                              <p:pRg st="7" end="7"/>
                                            </p:txEl>
                                          </p:spTgt>
                                        </p:tgtEl>
                                        <p:attrNameLst>
                                          <p:attrName>style.visibility</p:attrName>
                                        </p:attrNameLst>
                                      </p:cBhvr>
                                      <p:to>
                                        <p:strVal val="visible"/>
                                      </p:to>
                                    </p:set>
                                    <p:anim calcmode="lin" valueType="num">
                                      <p:cBhvr>
                                        <p:cTn id="46" dur="500" fill="hold"/>
                                        <p:tgtEl>
                                          <p:spTgt spid="8195">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8195">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8195">
                                            <p:txEl>
                                              <p:pRg st="7" end="7"/>
                                            </p:txEl>
                                          </p:spTgt>
                                        </p:tgtEl>
                                      </p:cBhvr>
                                    </p:animEffect>
                                  </p:childTnLst>
                                </p:cTn>
                              </p:par>
                              <p:par>
                                <p:cTn id="49" presetID="53" presetClass="entr" presetSubtype="16" fill="hold" nodeType="withEffect">
                                  <p:stCondLst>
                                    <p:cond delay="0"/>
                                  </p:stCondLst>
                                  <p:childTnLst>
                                    <p:set>
                                      <p:cBhvr>
                                        <p:cTn id="50" dur="1" fill="hold">
                                          <p:stCondLst>
                                            <p:cond delay="0"/>
                                          </p:stCondLst>
                                        </p:cTn>
                                        <p:tgtEl>
                                          <p:spTgt spid="8195">
                                            <p:txEl>
                                              <p:pRg st="8" end="8"/>
                                            </p:txEl>
                                          </p:spTgt>
                                        </p:tgtEl>
                                        <p:attrNameLst>
                                          <p:attrName>style.visibility</p:attrName>
                                        </p:attrNameLst>
                                      </p:cBhvr>
                                      <p:to>
                                        <p:strVal val="visible"/>
                                      </p:to>
                                    </p:set>
                                    <p:anim calcmode="lin" valueType="num">
                                      <p:cBhvr>
                                        <p:cTn id="51" dur="500" fill="hold"/>
                                        <p:tgtEl>
                                          <p:spTgt spid="8195">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8195">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8195">
                                            <p:txEl>
                                              <p:pRg st="8" end="8"/>
                                            </p:txEl>
                                          </p:spTgt>
                                        </p:tgtEl>
                                      </p:cBhvr>
                                    </p:animEffect>
                                  </p:childTnLst>
                                </p:cTn>
                              </p:par>
                              <p:par>
                                <p:cTn id="54" presetID="53" presetClass="entr" presetSubtype="16" fill="hold" nodeType="withEffect">
                                  <p:stCondLst>
                                    <p:cond delay="0"/>
                                  </p:stCondLst>
                                  <p:childTnLst>
                                    <p:set>
                                      <p:cBhvr>
                                        <p:cTn id="55" dur="1" fill="hold">
                                          <p:stCondLst>
                                            <p:cond delay="0"/>
                                          </p:stCondLst>
                                        </p:cTn>
                                        <p:tgtEl>
                                          <p:spTgt spid="8195">
                                            <p:txEl>
                                              <p:pRg st="9" end="9"/>
                                            </p:txEl>
                                          </p:spTgt>
                                        </p:tgtEl>
                                        <p:attrNameLst>
                                          <p:attrName>style.visibility</p:attrName>
                                        </p:attrNameLst>
                                      </p:cBhvr>
                                      <p:to>
                                        <p:strVal val="visible"/>
                                      </p:to>
                                    </p:set>
                                    <p:anim calcmode="lin" valueType="num">
                                      <p:cBhvr>
                                        <p:cTn id="56" dur="500" fill="hold"/>
                                        <p:tgtEl>
                                          <p:spTgt spid="8195">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8195">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8195">
                                            <p:txEl>
                                              <p:pRg st="9" end="9"/>
                                            </p:txEl>
                                          </p:spTgt>
                                        </p:tgtEl>
                                      </p:cBhvr>
                                    </p:animEffect>
                                  </p:childTnLst>
                                </p:cTn>
                              </p:par>
                              <p:par>
                                <p:cTn id="59" presetID="53" presetClass="entr" presetSubtype="16" fill="hold" nodeType="withEffect">
                                  <p:stCondLst>
                                    <p:cond delay="0"/>
                                  </p:stCondLst>
                                  <p:childTnLst>
                                    <p:set>
                                      <p:cBhvr>
                                        <p:cTn id="60" dur="1" fill="hold">
                                          <p:stCondLst>
                                            <p:cond delay="0"/>
                                          </p:stCondLst>
                                        </p:cTn>
                                        <p:tgtEl>
                                          <p:spTgt spid="8195">
                                            <p:txEl>
                                              <p:pRg st="10" end="10"/>
                                            </p:txEl>
                                          </p:spTgt>
                                        </p:tgtEl>
                                        <p:attrNameLst>
                                          <p:attrName>style.visibility</p:attrName>
                                        </p:attrNameLst>
                                      </p:cBhvr>
                                      <p:to>
                                        <p:strVal val="visible"/>
                                      </p:to>
                                    </p:set>
                                    <p:anim calcmode="lin" valueType="num">
                                      <p:cBhvr>
                                        <p:cTn id="61" dur="500" fill="hold"/>
                                        <p:tgtEl>
                                          <p:spTgt spid="8195">
                                            <p:txEl>
                                              <p:pRg st="10" end="10"/>
                                            </p:txEl>
                                          </p:spTgt>
                                        </p:tgtEl>
                                        <p:attrNameLst>
                                          <p:attrName>ppt_w</p:attrName>
                                        </p:attrNameLst>
                                      </p:cBhvr>
                                      <p:tavLst>
                                        <p:tav tm="0">
                                          <p:val>
                                            <p:fltVal val="0"/>
                                          </p:val>
                                        </p:tav>
                                        <p:tav tm="100000">
                                          <p:val>
                                            <p:strVal val="#ppt_w"/>
                                          </p:val>
                                        </p:tav>
                                      </p:tavLst>
                                    </p:anim>
                                    <p:anim calcmode="lin" valueType="num">
                                      <p:cBhvr>
                                        <p:cTn id="62" dur="500" fill="hold"/>
                                        <p:tgtEl>
                                          <p:spTgt spid="8195">
                                            <p:txEl>
                                              <p:pRg st="10" end="10"/>
                                            </p:txEl>
                                          </p:spTgt>
                                        </p:tgtEl>
                                        <p:attrNameLst>
                                          <p:attrName>ppt_h</p:attrName>
                                        </p:attrNameLst>
                                      </p:cBhvr>
                                      <p:tavLst>
                                        <p:tav tm="0">
                                          <p:val>
                                            <p:fltVal val="0"/>
                                          </p:val>
                                        </p:tav>
                                        <p:tav tm="100000">
                                          <p:val>
                                            <p:strVal val="#ppt_h"/>
                                          </p:val>
                                        </p:tav>
                                      </p:tavLst>
                                    </p:anim>
                                    <p:animEffect transition="in" filter="fade">
                                      <p:cBhvr>
                                        <p:cTn id="63" dur="500"/>
                                        <p:tgtEl>
                                          <p:spTgt spid="8195">
                                            <p:txEl>
                                              <p:pRg st="10" end="1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8195">
                                            <p:txEl>
                                              <p:pRg st="12" end="12"/>
                                            </p:txEl>
                                          </p:spTgt>
                                        </p:tgtEl>
                                        <p:attrNameLst>
                                          <p:attrName>style.visibility</p:attrName>
                                        </p:attrNameLst>
                                      </p:cBhvr>
                                      <p:to>
                                        <p:strVal val="visible"/>
                                      </p:to>
                                    </p:set>
                                    <p:anim calcmode="lin" valueType="num">
                                      <p:cBhvr additive="base">
                                        <p:cTn id="68" dur="500" fill="hold"/>
                                        <p:tgtEl>
                                          <p:spTgt spid="8195">
                                            <p:txEl>
                                              <p:pRg st="12" end="12"/>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819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6" fill="hold" nodeType="clickEffect">
                                  <p:stCondLst>
                                    <p:cond delay="0"/>
                                  </p:stCondLst>
                                  <p:childTnLst>
                                    <p:set>
                                      <p:cBhvr>
                                        <p:cTn id="73" dur="1" fill="hold">
                                          <p:stCondLst>
                                            <p:cond delay="0"/>
                                          </p:stCondLst>
                                        </p:cTn>
                                        <p:tgtEl>
                                          <p:spTgt spid="8195">
                                            <p:txEl>
                                              <p:pRg st="13" end="13"/>
                                            </p:txEl>
                                          </p:spTgt>
                                        </p:tgtEl>
                                        <p:attrNameLst>
                                          <p:attrName>style.visibility</p:attrName>
                                        </p:attrNameLst>
                                      </p:cBhvr>
                                      <p:to>
                                        <p:strVal val="visible"/>
                                      </p:to>
                                    </p:set>
                                    <p:anim calcmode="lin" valueType="num">
                                      <p:cBhvr additive="base">
                                        <p:cTn id="74" dur="500" fill="hold"/>
                                        <p:tgtEl>
                                          <p:spTgt spid="8195">
                                            <p:txEl>
                                              <p:pRg st="13" end="13"/>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819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8195">
                                            <p:txEl>
                                              <p:pRg st="14" end="14"/>
                                            </p:txEl>
                                          </p:spTgt>
                                        </p:tgtEl>
                                        <p:attrNameLst>
                                          <p:attrName>style.visibility</p:attrName>
                                        </p:attrNameLst>
                                      </p:cBhvr>
                                      <p:to>
                                        <p:strVal val="visible"/>
                                      </p:to>
                                    </p:set>
                                    <p:animEffect transition="in" filter="fade">
                                      <p:cBhvr>
                                        <p:cTn id="80" dur="1000"/>
                                        <p:tgtEl>
                                          <p:spTgt spid="8195">
                                            <p:txEl>
                                              <p:pRg st="14" end="14"/>
                                            </p:txEl>
                                          </p:spTgt>
                                        </p:tgtEl>
                                      </p:cBhvr>
                                    </p:animEffect>
                                    <p:anim calcmode="lin" valueType="num">
                                      <p:cBhvr>
                                        <p:cTn id="81" dur="1000" fill="hold"/>
                                        <p:tgtEl>
                                          <p:spTgt spid="8195">
                                            <p:txEl>
                                              <p:pRg st="14" end="14"/>
                                            </p:txEl>
                                          </p:spTgt>
                                        </p:tgtEl>
                                        <p:attrNameLst>
                                          <p:attrName>ppt_x</p:attrName>
                                        </p:attrNameLst>
                                      </p:cBhvr>
                                      <p:tavLst>
                                        <p:tav tm="0">
                                          <p:val>
                                            <p:strVal val="#ppt_x"/>
                                          </p:val>
                                        </p:tav>
                                        <p:tav tm="100000">
                                          <p:val>
                                            <p:strVal val="#ppt_x"/>
                                          </p:val>
                                        </p:tav>
                                      </p:tavLst>
                                    </p:anim>
                                    <p:anim calcmode="lin" valueType="num">
                                      <p:cBhvr>
                                        <p:cTn id="82" dur="1000" fill="hold"/>
                                        <p:tgtEl>
                                          <p:spTgt spid="8195">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6" fill="hold" nodeType="clickEffect">
                                  <p:stCondLst>
                                    <p:cond delay="0"/>
                                  </p:stCondLst>
                                  <p:childTnLst>
                                    <p:set>
                                      <p:cBhvr>
                                        <p:cTn id="86" dur="1" fill="hold">
                                          <p:stCondLst>
                                            <p:cond delay="0"/>
                                          </p:stCondLst>
                                        </p:cTn>
                                        <p:tgtEl>
                                          <p:spTgt spid="8195">
                                            <p:txEl>
                                              <p:pRg st="15" end="15"/>
                                            </p:txEl>
                                          </p:spTgt>
                                        </p:tgtEl>
                                        <p:attrNameLst>
                                          <p:attrName>style.visibility</p:attrName>
                                        </p:attrNameLst>
                                      </p:cBhvr>
                                      <p:to>
                                        <p:strVal val="visible"/>
                                      </p:to>
                                    </p:set>
                                    <p:anim calcmode="lin" valueType="num">
                                      <p:cBhvr additive="base">
                                        <p:cTn id="87" dur="500" fill="hold"/>
                                        <p:tgtEl>
                                          <p:spTgt spid="8195">
                                            <p:txEl>
                                              <p:pRg st="15" end="15"/>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819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8195">
                                            <p:txEl>
                                              <p:pRg st="16" end="16"/>
                                            </p:txEl>
                                          </p:spTgt>
                                        </p:tgtEl>
                                        <p:attrNameLst>
                                          <p:attrName>style.visibility</p:attrName>
                                        </p:attrNameLst>
                                      </p:cBhvr>
                                      <p:to>
                                        <p:strVal val="visible"/>
                                      </p:to>
                                    </p:set>
                                    <p:animEffect transition="in" filter="fade">
                                      <p:cBhvr>
                                        <p:cTn id="93" dur="1000"/>
                                        <p:tgtEl>
                                          <p:spTgt spid="8195">
                                            <p:txEl>
                                              <p:pRg st="16" end="16"/>
                                            </p:txEl>
                                          </p:spTgt>
                                        </p:tgtEl>
                                      </p:cBhvr>
                                    </p:animEffect>
                                    <p:anim calcmode="lin" valueType="num">
                                      <p:cBhvr>
                                        <p:cTn id="94" dur="1000" fill="hold"/>
                                        <p:tgtEl>
                                          <p:spTgt spid="8195">
                                            <p:txEl>
                                              <p:pRg st="16" end="16"/>
                                            </p:txEl>
                                          </p:spTgt>
                                        </p:tgtEl>
                                        <p:attrNameLst>
                                          <p:attrName>ppt_x</p:attrName>
                                        </p:attrNameLst>
                                      </p:cBhvr>
                                      <p:tavLst>
                                        <p:tav tm="0">
                                          <p:val>
                                            <p:strVal val="#ppt_x"/>
                                          </p:val>
                                        </p:tav>
                                        <p:tav tm="100000">
                                          <p:val>
                                            <p:strVal val="#ppt_x"/>
                                          </p:val>
                                        </p:tav>
                                      </p:tavLst>
                                    </p:anim>
                                    <p:anim calcmode="lin" valueType="num">
                                      <p:cBhvr>
                                        <p:cTn id="95" dur="1000" fill="hold"/>
                                        <p:tgtEl>
                                          <p:spTgt spid="8195">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sz="half" idx="1"/>
          </p:nvPr>
        </p:nvSpPr>
        <p:spPr>
          <a:xfrm>
            <a:off x="0" y="1495426"/>
            <a:ext cx="4610100" cy="3648074"/>
          </a:xfrm>
        </p:spPr>
        <p:txBody>
          <a:bodyPr>
            <a:noAutofit/>
          </a:bodyPr>
          <a:lstStyle/>
          <a:p>
            <a:pPr marL="0" indent="0">
              <a:buNone/>
            </a:pPr>
            <a:r>
              <a:rPr lang="en-US" sz="1400" b="1" dirty="0" smtClean="0">
                <a:latin typeface="Nyala" pitchFamily="2" charset="0"/>
              </a:rPr>
              <a:t>1. </a:t>
            </a:r>
            <a:r>
              <a:rPr lang="en-US" sz="1400" b="1" dirty="0">
                <a:latin typeface="Nyala" pitchFamily="2" charset="0"/>
              </a:rPr>
              <a:t>De Morgan's rule for </a:t>
            </a:r>
            <a:r>
              <a:rPr lang="en-US" sz="1400" b="1" dirty="0">
                <a:solidFill>
                  <a:srgbClr val="D6370C"/>
                </a:solidFill>
                <a:latin typeface="Nyala" pitchFamily="2" charset="0"/>
              </a:rPr>
              <a:t>negation of universal </a:t>
            </a:r>
            <a:r>
              <a:rPr lang="en-US" sz="1400" b="1" dirty="0">
                <a:latin typeface="Nyala" pitchFamily="2" charset="0"/>
              </a:rPr>
              <a:t>quantification: </a:t>
            </a:r>
          </a:p>
          <a:p>
            <a:pPr marL="0" indent="0">
              <a:buNone/>
            </a:pPr>
            <a:r>
              <a:rPr lang="en-US" sz="1400" dirty="0" smtClean="0">
                <a:latin typeface="Nyala" pitchFamily="2" charset="0"/>
              </a:rPr>
              <a:t>                   </a:t>
            </a:r>
            <a:r>
              <a:rPr lang="en-US" sz="1400" b="1" dirty="0" smtClean="0">
                <a:solidFill>
                  <a:srgbClr val="FF0000"/>
                </a:solidFill>
                <a:latin typeface="Nyala" pitchFamily="2" charset="0"/>
              </a:rPr>
              <a:t>   </a:t>
            </a:r>
            <a:r>
              <a:rPr lang="en-US" sz="1400" b="1" dirty="0">
                <a:solidFill>
                  <a:srgbClr val="FF0000"/>
                </a:solidFill>
                <a:latin typeface="Nyala" pitchFamily="2" charset="0"/>
              </a:rPr>
              <a:t>¬(∀x P(x)) ⇔ ∃x ¬P(x</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the negation of a universal quantification is equivalent to the existence of at least one object for which the predicate is false.</a:t>
            </a:r>
          </a:p>
          <a:p>
            <a:pPr marL="0" indent="0">
              <a:buNone/>
            </a:pPr>
            <a:r>
              <a:rPr lang="en-US" sz="1400" b="1" dirty="0" smtClean="0">
                <a:latin typeface="Nyala" pitchFamily="2" charset="0"/>
              </a:rPr>
              <a:t>2</a:t>
            </a:r>
            <a:r>
              <a:rPr lang="en-US" sz="1400" b="1" dirty="0">
                <a:latin typeface="Nyala" pitchFamily="2" charset="0"/>
              </a:rPr>
              <a:t>. De Morgan's rule for </a:t>
            </a:r>
            <a:r>
              <a:rPr lang="en-US" sz="1400" b="1" dirty="0">
                <a:solidFill>
                  <a:srgbClr val="D6370C"/>
                </a:solidFill>
                <a:latin typeface="Nyala" pitchFamily="2" charset="0"/>
              </a:rPr>
              <a:t>negation of existential </a:t>
            </a:r>
            <a:r>
              <a:rPr lang="en-US" sz="1400" b="1" dirty="0">
                <a:latin typeface="Nyala" pitchFamily="2" charset="0"/>
              </a:rPr>
              <a:t>quantification: </a:t>
            </a:r>
          </a:p>
          <a:p>
            <a:pPr marL="0" indent="0">
              <a:buNone/>
            </a:pPr>
            <a:r>
              <a:rPr lang="en-US" sz="1400" dirty="0" smtClean="0">
                <a:latin typeface="Nyala" pitchFamily="2" charset="0"/>
              </a:rPr>
              <a:t>                     </a:t>
            </a:r>
            <a:r>
              <a:rPr lang="en-US" sz="1400" b="1" dirty="0">
                <a:solidFill>
                  <a:srgbClr val="FF0000"/>
                </a:solidFill>
                <a:latin typeface="Nyala" pitchFamily="2" charset="0"/>
              </a:rPr>
              <a:t>¬(∃x P(x)) ⇔ ∀x ¬P(x</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the negation of an existential quantification is equivalent to the assertion that the predicate is false for all objects</a:t>
            </a:r>
            <a:r>
              <a:rPr lang="en-US" sz="1400" dirty="0" smtClean="0">
                <a:latin typeface="Nyala" pitchFamily="2" charset="0"/>
              </a:rPr>
              <a:t>.</a:t>
            </a:r>
            <a:endParaRPr lang="en-US" sz="1400" dirty="0">
              <a:latin typeface="Nyala" pitchFamily="2" charset="0"/>
            </a:endParaRPr>
          </a:p>
          <a:p>
            <a:pPr marL="0" indent="0">
              <a:buNone/>
            </a:pPr>
            <a:r>
              <a:rPr lang="en-US" sz="1400" b="1" dirty="0" smtClean="0">
                <a:latin typeface="Nyala" pitchFamily="2" charset="0"/>
              </a:rPr>
              <a:t>3</a:t>
            </a:r>
            <a:r>
              <a:rPr lang="en-US" sz="1400" b="1" dirty="0">
                <a:latin typeface="Nyala" pitchFamily="2" charset="0"/>
              </a:rPr>
              <a:t>. Quantifier </a:t>
            </a:r>
            <a:r>
              <a:rPr lang="en-US" sz="1400" b="1" dirty="0">
                <a:solidFill>
                  <a:srgbClr val="D6370C"/>
                </a:solidFill>
                <a:latin typeface="Nyala" pitchFamily="2" charset="0"/>
              </a:rPr>
              <a:t>exchange for universal </a:t>
            </a:r>
            <a:r>
              <a:rPr lang="en-US" sz="1400" b="1" dirty="0">
                <a:latin typeface="Nyala" pitchFamily="2" charset="0"/>
              </a:rPr>
              <a:t>quantification: </a:t>
            </a:r>
          </a:p>
          <a:p>
            <a:pPr marL="0" indent="0">
              <a:buNone/>
            </a:pPr>
            <a:r>
              <a:rPr lang="en-US" sz="1400" dirty="0" smtClean="0">
                <a:latin typeface="Nyala" pitchFamily="2" charset="0"/>
              </a:rPr>
              <a:t>                      </a:t>
            </a:r>
            <a:r>
              <a:rPr lang="en-US" sz="1400" b="1" dirty="0">
                <a:solidFill>
                  <a:srgbClr val="FF0000"/>
                </a:solidFill>
                <a:latin typeface="Nyala" pitchFamily="2" charset="0"/>
              </a:rPr>
              <a:t>(∀x P(x)) ⇔ (∀y P(y</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we can replace the variable of a universal quantification with any other variable without changing the meaning of the sentence</a:t>
            </a:r>
            <a:r>
              <a:rPr lang="en-US" sz="1400" dirty="0" smtClean="0">
                <a:latin typeface="Nyala" pitchFamily="2" charset="0"/>
              </a:rPr>
              <a:t>.</a:t>
            </a:r>
            <a:endParaRPr lang="en-US" sz="1400" dirty="0">
              <a:latin typeface="Nyala" pitchFamily="2" charset="0"/>
            </a:endParaRPr>
          </a:p>
        </p:txBody>
      </p:sp>
      <p:sp>
        <p:nvSpPr>
          <p:cNvPr id="7" name="Content Placeholder 6"/>
          <p:cNvSpPr>
            <a:spLocks noGrp="1"/>
          </p:cNvSpPr>
          <p:nvPr>
            <p:ph sz="half" idx="2"/>
          </p:nvPr>
        </p:nvSpPr>
        <p:spPr>
          <a:xfrm>
            <a:off x="4657725" y="1454409"/>
            <a:ext cx="4486275" cy="3689091"/>
          </a:xfrm>
        </p:spPr>
        <p:txBody>
          <a:bodyPr>
            <a:noAutofit/>
          </a:bodyPr>
          <a:lstStyle/>
          <a:p>
            <a:pPr marL="0" indent="0">
              <a:buNone/>
            </a:pPr>
            <a:r>
              <a:rPr lang="en-US" sz="1200" b="1" dirty="0">
                <a:latin typeface="Nyala" pitchFamily="2" charset="0"/>
              </a:rPr>
              <a:t>4</a:t>
            </a:r>
            <a:r>
              <a:rPr lang="en-US" sz="1400" b="1" dirty="0">
                <a:latin typeface="Nyala" pitchFamily="2" charset="0"/>
              </a:rPr>
              <a:t>. Quantifier </a:t>
            </a:r>
            <a:r>
              <a:rPr lang="en-US" sz="1400" b="1" dirty="0">
                <a:solidFill>
                  <a:srgbClr val="D6370C"/>
                </a:solidFill>
                <a:latin typeface="Nyala" pitchFamily="2" charset="0"/>
              </a:rPr>
              <a:t>exchange for existential </a:t>
            </a:r>
            <a:r>
              <a:rPr lang="en-US" sz="1400" b="1" dirty="0">
                <a:latin typeface="Nyala" pitchFamily="2" charset="0"/>
              </a:rPr>
              <a:t>quantification: </a:t>
            </a:r>
          </a:p>
          <a:p>
            <a:pPr marL="0" indent="0">
              <a:buNone/>
            </a:pPr>
            <a:r>
              <a:rPr lang="en-US" sz="1400" dirty="0">
                <a:latin typeface="Nyala" pitchFamily="2" charset="0"/>
              </a:rPr>
              <a:t>  </a:t>
            </a:r>
            <a:r>
              <a:rPr lang="en-US" sz="1400" dirty="0" smtClean="0">
                <a:latin typeface="Nyala" pitchFamily="2" charset="0"/>
              </a:rPr>
              <a:t>               </a:t>
            </a:r>
            <a:r>
              <a:rPr lang="en-US" sz="1400" b="1" dirty="0" smtClean="0">
                <a:solidFill>
                  <a:srgbClr val="FF0000"/>
                </a:solidFill>
                <a:latin typeface="Nyala" pitchFamily="2" charset="0"/>
              </a:rPr>
              <a:t> (</a:t>
            </a:r>
            <a:r>
              <a:rPr lang="en-US" sz="1400" b="1" dirty="0">
                <a:solidFill>
                  <a:srgbClr val="FF0000"/>
                </a:solidFill>
                <a:latin typeface="Nyala" pitchFamily="2" charset="0"/>
              </a:rPr>
              <a:t>∃x P(x)) ⇔ (∃y P(y</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we can replace the variable of an existential quantification with any other variable without changing the meaning of the sentence</a:t>
            </a:r>
            <a:r>
              <a:rPr lang="en-US" sz="1400" dirty="0" smtClean="0">
                <a:latin typeface="Nyala" pitchFamily="2" charset="0"/>
              </a:rPr>
              <a:t>.</a:t>
            </a:r>
            <a:endParaRPr lang="en-US" sz="1400" dirty="0">
              <a:latin typeface="Nyala" pitchFamily="2" charset="0"/>
            </a:endParaRPr>
          </a:p>
          <a:p>
            <a:pPr marL="0" indent="0">
              <a:buNone/>
            </a:pPr>
            <a:r>
              <a:rPr lang="en-US" sz="1400" b="1" dirty="0" smtClean="0">
                <a:latin typeface="Nyala" pitchFamily="2" charset="0"/>
              </a:rPr>
              <a:t>5. </a:t>
            </a:r>
            <a:r>
              <a:rPr lang="en-US" sz="1400" b="1" dirty="0" err="1" smtClean="0">
                <a:latin typeface="Nyala" pitchFamily="2" charset="0"/>
              </a:rPr>
              <a:t>Distributivity</a:t>
            </a:r>
            <a:r>
              <a:rPr lang="en-US" sz="1400" b="1" dirty="0" smtClean="0">
                <a:latin typeface="Nyala" pitchFamily="2" charset="0"/>
              </a:rPr>
              <a:t> of </a:t>
            </a:r>
            <a:r>
              <a:rPr lang="en-US" sz="1400" b="1" dirty="0" smtClean="0">
                <a:solidFill>
                  <a:srgbClr val="D6370C"/>
                </a:solidFill>
                <a:latin typeface="Nyala" pitchFamily="2" charset="0"/>
              </a:rPr>
              <a:t>conjunction over universal </a:t>
            </a:r>
            <a:r>
              <a:rPr lang="en-US" sz="1400" b="1" dirty="0" smtClean="0">
                <a:latin typeface="Nyala" pitchFamily="2" charset="0"/>
              </a:rPr>
              <a:t>quantification: </a:t>
            </a:r>
          </a:p>
          <a:p>
            <a:pPr marL="0" indent="0">
              <a:buNone/>
            </a:pPr>
            <a:r>
              <a:rPr lang="en-US" sz="1400" dirty="0" smtClean="0">
                <a:latin typeface="Nyala" pitchFamily="2" charset="0"/>
              </a:rPr>
              <a:t>            </a:t>
            </a:r>
            <a:r>
              <a:rPr lang="en-US" sz="1400" b="1" dirty="0">
                <a:solidFill>
                  <a:srgbClr val="FF0000"/>
                </a:solidFill>
                <a:latin typeface="Nyala" pitchFamily="2" charset="0"/>
              </a:rPr>
              <a:t>(∀x (P(x) ∧ Q(x))) ⇔ (∀x P(x) ∧ ∀x Q(x</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we can distribute the conjunction over a universal quantification</a:t>
            </a:r>
            <a:r>
              <a:rPr lang="en-US" sz="1400" dirty="0" smtClean="0">
                <a:latin typeface="Nyala" pitchFamily="2" charset="0"/>
              </a:rPr>
              <a:t>.</a:t>
            </a:r>
            <a:endParaRPr lang="en-US" sz="1400" dirty="0">
              <a:latin typeface="Nyala" pitchFamily="2" charset="0"/>
            </a:endParaRPr>
          </a:p>
          <a:p>
            <a:pPr marL="0" indent="0">
              <a:buNone/>
            </a:pPr>
            <a:r>
              <a:rPr lang="en-US" sz="1400" b="1" dirty="0" smtClean="0">
                <a:latin typeface="Nyala" pitchFamily="2" charset="0"/>
              </a:rPr>
              <a:t>6</a:t>
            </a:r>
            <a:r>
              <a:rPr lang="en-US" sz="1400" b="1" dirty="0">
                <a:latin typeface="Nyala" pitchFamily="2" charset="0"/>
              </a:rPr>
              <a:t>. </a:t>
            </a:r>
            <a:r>
              <a:rPr lang="en-US" sz="1400" b="1" dirty="0" err="1">
                <a:latin typeface="Nyala" pitchFamily="2" charset="0"/>
              </a:rPr>
              <a:t>Distributivity</a:t>
            </a:r>
            <a:r>
              <a:rPr lang="en-US" sz="1400" b="1" dirty="0">
                <a:latin typeface="Nyala" pitchFamily="2" charset="0"/>
              </a:rPr>
              <a:t> of </a:t>
            </a:r>
            <a:r>
              <a:rPr lang="en-US" sz="1400" b="1" dirty="0">
                <a:solidFill>
                  <a:srgbClr val="D6370C"/>
                </a:solidFill>
                <a:latin typeface="Nyala" pitchFamily="2" charset="0"/>
              </a:rPr>
              <a:t>disjunction over existential </a:t>
            </a:r>
            <a:r>
              <a:rPr lang="en-US" sz="1400" b="1" dirty="0">
                <a:latin typeface="Nyala" pitchFamily="2" charset="0"/>
              </a:rPr>
              <a:t>quantification: </a:t>
            </a:r>
          </a:p>
          <a:p>
            <a:pPr marL="0" indent="0">
              <a:buNone/>
            </a:pPr>
            <a:r>
              <a:rPr lang="en-US" sz="1400" dirty="0" smtClean="0">
                <a:latin typeface="Nyala" pitchFamily="2" charset="0"/>
              </a:rPr>
              <a:t>           </a:t>
            </a:r>
            <a:r>
              <a:rPr lang="en-US" sz="1400" b="1" dirty="0">
                <a:solidFill>
                  <a:srgbClr val="FF0000"/>
                </a:solidFill>
                <a:latin typeface="Nyala" pitchFamily="2" charset="0"/>
              </a:rPr>
              <a:t>(∃x (P(x) ∨ Q(x))) ⇔ (∃x P(x) ∨ ∃x Q(x</a:t>
            </a:r>
            <a:r>
              <a:rPr lang="en-US" sz="1400" b="1" dirty="0" smtClean="0">
                <a:solidFill>
                  <a:srgbClr val="FF0000"/>
                </a:solidFill>
                <a:latin typeface="Nyala" pitchFamily="2" charset="0"/>
              </a:rPr>
              <a:t>))</a:t>
            </a:r>
            <a:endParaRPr lang="en-US" sz="1400" b="1" dirty="0">
              <a:solidFill>
                <a:srgbClr val="FF0000"/>
              </a:solidFill>
              <a:latin typeface="Nyala" pitchFamily="2" charset="0"/>
            </a:endParaRPr>
          </a:p>
          <a:p>
            <a:r>
              <a:rPr lang="en-US" sz="1400" dirty="0" smtClean="0">
                <a:latin typeface="Nyala" pitchFamily="2" charset="0"/>
              </a:rPr>
              <a:t>This </a:t>
            </a:r>
            <a:r>
              <a:rPr lang="en-US" sz="1400" dirty="0">
                <a:latin typeface="Nyala" pitchFamily="2" charset="0"/>
              </a:rPr>
              <a:t>rule states that we can distribute the disjunction over an existential quantification</a:t>
            </a:r>
            <a:r>
              <a:rPr lang="en-US" sz="1400" dirty="0" smtClean="0">
                <a:latin typeface="Nyala" pitchFamily="2" charset="0"/>
              </a:rPr>
              <a:t>.</a:t>
            </a:r>
            <a:endParaRPr lang="en-US" sz="1400" dirty="0">
              <a:latin typeface="Nyala" pitchFamily="2" charset="0"/>
            </a:endParaRPr>
          </a:p>
          <a:p>
            <a:pPr marL="0" indent="0">
              <a:buNone/>
            </a:pPr>
            <a:r>
              <a:rPr lang="en-US" sz="1200" dirty="0" smtClean="0">
                <a:latin typeface="Nyala" pitchFamily="2" charset="0"/>
              </a:rPr>
              <a:t> </a:t>
            </a:r>
            <a:endParaRPr lang="en-US" sz="1200" b="1" dirty="0">
              <a:solidFill>
                <a:srgbClr val="FF0000"/>
              </a:solidFill>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71</a:t>
            </a:fld>
            <a:endParaRPr lang="en-US"/>
          </a:p>
        </p:txBody>
      </p:sp>
      <p:sp>
        <p:nvSpPr>
          <p:cNvPr id="8" name="Rectangle 7"/>
          <p:cNvSpPr/>
          <p:nvPr/>
        </p:nvSpPr>
        <p:spPr>
          <a:xfrm>
            <a:off x="0" y="1134160"/>
            <a:ext cx="8991600" cy="369332"/>
          </a:xfrm>
          <a:prstGeom prst="rect">
            <a:avLst/>
          </a:prstGeom>
        </p:spPr>
        <p:txBody>
          <a:bodyPr wrap="square">
            <a:spAutoFit/>
          </a:bodyPr>
          <a:lstStyle/>
          <a:p>
            <a:pPr algn="ctr"/>
            <a:r>
              <a:rPr lang="en-US" dirty="0">
                <a:latin typeface="Nyala" pitchFamily="2" charset="0"/>
              </a:rPr>
              <a:t>De Morgan's rules for quantified sentences are as follows:</a:t>
            </a:r>
          </a:p>
        </p:txBody>
      </p:sp>
    </p:spTree>
    <p:extLst>
      <p:ext uri="{BB962C8B-B14F-4D97-AF65-F5344CB8AC3E}">
        <p14:creationId xmlns:p14="http://schemas.microsoft.com/office/powerpoint/2010/main" val="425858729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527258">
            <a:off x="679953" y="238265"/>
            <a:ext cx="5873159" cy="763526"/>
          </a:xfrm>
        </p:spPr>
        <p:txBody>
          <a:bodyPr/>
          <a:lstStyle/>
          <a:p>
            <a:r>
              <a:rPr lang="en-US" dirty="0" smtClean="0">
                <a:latin typeface="Nyala" pitchFamily="2" charset="0"/>
              </a:rPr>
              <a:t>Conti..</a:t>
            </a:r>
            <a:endParaRPr lang="en-US" dirty="0">
              <a:latin typeface="Nyala" pitchFamily="2" charset="0"/>
            </a:endParaRPr>
          </a:p>
        </p:txBody>
      </p:sp>
      <p:sp>
        <p:nvSpPr>
          <p:cNvPr id="9218" name="Rectangle 3"/>
          <p:cNvSpPr>
            <a:spLocks noGrp="1" noChangeArrowheads="1"/>
          </p:cNvSpPr>
          <p:nvPr>
            <p:ph idx="1"/>
          </p:nvPr>
        </p:nvSpPr>
        <p:spPr>
          <a:xfrm>
            <a:off x="0" y="1447907"/>
            <a:ext cx="9144000" cy="3621050"/>
          </a:xfrm>
        </p:spPr>
        <p:txBody>
          <a:bodyPr>
            <a:normAutofit fontScale="85000" lnSpcReduction="20000"/>
          </a:bodyPr>
          <a:lstStyle/>
          <a:p>
            <a:pPr marL="165100" indent="-165100" algn="l" eaLnBrk="1" hangingPunct="1">
              <a:lnSpc>
                <a:spcPct val="80000"/>
              </a:lnSpc>
              <a:buFontTx/>
              <a:buNone/>
            </a:pPr>
            <a:endParaRPr lang="en-US" altLang="en-US" sz="800" dirty="0" smtClean="0">
              <a:latin typeface="Nyala" pitchFamily="2" charset="0"/>
            </a:endParaRPr>
          </a:p>
          <a:p>
            <a:pPr algn="l">
              <a:lnSpc>
                <a:spcPct val="80000"/>
              </a:lnSpc>
            </a:pPr>
            <a:r>
              <a:rPr lang="en-US" altLang="en-US" sz="2800" b="1" dirty="0" smtClean="0">
                <a:latin typeface="Nyala" pitchFamily="2" charset="0"/>
              </a:rPr>
              <a:t>Equality</a:t>
            </a:r>
          </a:p>
          <a:p>
            <a:pPr lvl="1" algn="l">
              <a:lnSpc>
                <a:spcPct val="80000"/>
              </a:lnSpc>
              <a:buFont typeface="Wingdings 2" pitchFamily="18" charset="2"/>
              <a:buChar char="h"/>
            </a:pPr>
            <a:r>
              <a:rPr lang="en-US" altLang="en-US" sz="2400" b="1" dirty="0" smtClean="0">
                <a:solidFill>
                  <a:srgbClr val="D6370C"/>
                </a:solidFill>
                <a:latin typeface="Nyala" pitchFamily="2" charset="0"/>
              </a:rPr>
              <a:t> term</a:t>
            </a:r>
            <a:r>
              <a:rPr lang="en-US" altLang="en-US" sz="2400" b="1" baseline="-25000" dirty="0" smtClean="0">
                <a:solidFill>
                  <a:srgbClr val="D6370C"/>
                </a:solidFill>
                <a:latin typeface="Nyala" pitchFamily="2" charset="0"/>
              </a:rPr>
              <a:t>1</a:t>
            </a:r>
            <a:r>
              <a:rPr lang="en-US" altLang="en-US" sz="2400" b="1" dirty="0" smtClean="0">
                <a:solidFill>
                  <a:srgbClr val="D6370C"/>
                </a:solidFill>
                <a:latin typeface="Nyala" pitchFamily="2" charset="0"/>
              </a:rPr>
              <a:t> = term</a:t>
            </a:r>
            <a:r>
              <a:rPr lang="en-US" altLang="en-US" sz="2400" b="1" baseline="-25000" dirty="0" smtClean="0">
                <a:solidFill>
                  <a:srgbClr val="D6370C"/>
                </a:solidFill>
                <a:latin typeface="Nyala" pitchFamily="2" charset="0"/>
              </a:rPr>
              <a:t>2</a:t>
            </a:r>
            <a:r>
              <a:rPr lang="en-US" altLang="en-US" sz="2400" b="1" dirty="0" smtClean="0">
                <a:solidFill>
                  <a:srgbClr val="D6370C"/>
                </a:solidFill>
                <a:latin typeface="Nyala" pitchFamily="2" charset="0"/>
              </a:rPr>
              <a:t> </a:t>
            </a:r>
            <a:r>
              <a:rPr lang="en-US" altLang="en-US" sz="2400" dirty="0" smtClean="0">
                <a:latin typeface="Nyala" pitchFamily="2" charset="0"/>
              </a:rPr>
              <a:t>is true under a given interpretation if and only if </a:t>
            </a:r>
            <a:r>
              <a:rPr lang="en-US" altLang="en-US" sz="2400" b="1" dirty="0" smtClean="0">
                <a:solidFill>
                  <a:srgbClr val="D6370C"/>
                </a:solidFill>
                <a:latin typeface="Nyala" pitchFamily="2" charset="0"/>
              </a:rPr>
              <a:t>term</a:t>
            </a:r>
            <a:r>
              <a:rPr lang="en-US" altLang="en-US" sz="2400" b="1" baseline="-25000" dirty="0" smtClean="0">
                <a:solidFill>
                  <a:srgbClr val="D6370C"/>
                </a:solidFill>
                <a:latin typeface="Nyala" pitchFamily="2" charset="0"/>
              </a:rPr>
              <a:t>1</a:t>
            </a:r>
            <a:r>
              <a:rPr lang="en-US" altLang="en-US" sz="2400" i="1" dirty="0" smtClean="0">
                <a:latin typeface="Nyala" pitchFamily="2" charset="0"/>
              </a:rPr>
              <a:t> </a:t>
            </a:r>
            <a:r>
              <a:rPr lang="en-US" altLang="en-US" sz="2400" dirty="0" smtClean="0">
                <a:latin typeface="Nyala" pitchFamily="2" charset="0"/>
              </a:rPr>
              <a:t>and </a:t>
            </a:r>
            <a:r>
              <a:rPr lang="en-US" altLang="en-US" sz="2400" b="1" dirty="0" smtClean="0">
                <a:solidFill>
                  <a:srgbClr val="D6370C"/>
                </a:solidFill>
                <a:latin typeface="Nyala" pitchFamily="2" charset="0"/>
              </a:rPr>
              <a:t>term</a:t>
            </a:r>
            <a:r>
              <a:rPr lang="en-US" altLang="en-US" sz="2400" b="1" baseline="-25000" dirty="0" smtClean="0">
                <a:solidFill>
                  <a:srgbClr val="D6370C"/>
                </a:solidFill>
                <a:latin typeface="Nyala" pitchFamily="2" charset="0"/>
              </a:rPr>
              <a:t>2</a:t>
            </a:r>
            <a:r>
              <a:rPr lang="en-US" altLang="en-US" sz="2400" i="1" dirty="0" smtClean="0">
                <a:latin typeface="Nyala" pitchFamily="2" charset="0"/>
              </a:rPr>
              <a:t> </a:t>
            </a:r>
            <a:r>
              <a:rPr lang="en-US" altLang="en-US" sz="2400" dirty="0" smtClean="0">
                <a:latin typeface="Nyala" pitchFamily="2" charset="0"/>
              </a:rPr>
              <a:t>refer to the same object.</a:t>
            </a:r>
          </a:p>
          <a:p>
            <a:pPr algn="l" eaLnBrk="1" hangingPunct="1">
              <a:lnSpc>
                <a:spcPct val="80000"/>
              </a:lnSpc>
            </a:pPr>
            <a:r>
              <a:rPr lang="en-US" altLang="en-US" sz="2400" dirty="0" smtClean="0">
                <a:latin typeface="Nyala" pitchFamily="2" charset="0"/>
              </a:rPr>
              <a:t>E.g., definition of </a:t>
            </a:r>
            <a:r>
              <a:rPr lang="en-US" altLang="en-US" sz="2400" b="1" dirty="0" smtClean="0">
                <a:solidFill>
                  <a:srgbClr val="D6370C"/>
                </a:solidFill>
                <a:latin typeface="Nyala" pitchFamily="2" charset="0"/>
              </a:rPr>
              <a:t>Sibling</a:t>
            </a:r>
            <a:r>
              <a:rPr lang="en-US" altLang="en-US" sz="2400" dirty="0" smtClean="0">
                <a:solidFill>
                  <a:srgbClr val="D6370C"/>
                </a:solidFill>
                <a:latin typeface="Nyala" pitchFamily="2" charset="0"/>
              </a:rPr>
              <a:t> </a:t>
            </a:r>
            <a:r>
              <a:rPr lang="en-US" altLang="en-US" sz="2400" dirty="0" smtClean="0">
                <a:latin typeface="Nyala" pitchFamily="2" charset="0"/>
              </a:rPr>
              <a:t>in terms of </a:t>
            </a:r>
            <a:r>
              <a:rPr lang="en-US" altLang="en-US" sz="2400" b="1" dirty="0" smtClean="0">
                <a:latin typeface="Nyala" pitchFamily="2" charset="0"/>
              </a:rPr>
              <a:t>Parent</a:t>
            </a:r>
            <a:r>
              <a:rPr lang="en-US" altLang="en-US" sz="2400" dirty="0" smtClean="0">
                <a:latin typeface="Nyala" pitchFamily="2" charset="0"/>
              </a:rPr>
              <a:t>:</a:t>
            </a:r>
          </a:p>
          <a:p>
            <a:pPr marL="279400" lvl="1" indent="0" algn="l" eaLnBrk="1" hangingPunct="1">
              <a:lnSpc>
                <a:spcPct val="160000"/>
              </a:lnSpc>
              <a:buNone/>
            </a:pPr>
            <a:r>
              <a:rPr lang="en-US" altLang="en-US" sz="1900" b="1" dirty="0" smtClean="0">
                <a:solidFill>
                  <a:srgbClr val="D6370C"/>
                </a:solidFill>
                <a:latin typeface="Nyala" pitchFamily="2" charset="0"/>
                <a:sym typeface="Symbol" pitchFamily="18" charset="2"/>
              </a:rPr>
              <a:t></a:t>
            </a:r>
            <a:r>
              <a:rPr lang="en-US" altLang="en-US" sz="2100" b="1" baseline="-25000" dirty="0" smtClean="0">
                <a:solidFill>
                  <a:srgbClr val="D6370C"/>
                </a:solidFill>
                <a:latin typeface="Nyala" pitchFamily="2" charset="0"/>
              </a:rPr>
              <a:t>x, y</a:t>
            </a:r>
            <a:r>
              <a:rPr lang="en-US" altLang="en-US" sz="1900" b="1" dirty="0" smtClean="0">
                <a:solidFill>
                  <a:srgbClr val="D6370C"/>
                </a:solidFill>
                <a:latin typeface="Nyala" pitchFamily="2" charset="0"/>
                <a:sym typeface="Symbol" pitchFamily="18" charset="2"/>
              </a:rPr>
              <a:t> </a:t>
            </a:r>
            <a:r>
              <a:rPr lang="en-US" altLang="en-US" sz="1900" b="1" dirty="0" smtClean="0">
                <a:solidFill>
                  <a:srgbClr val="D6370C"/>
                </a:solidFill>
                <a:latin typeface="Nyala" pitchFamily="2" charset="0"/>
              </a:rPr>
              <a:t>Sibling (x, y</a:t>
            </a:r>
            <a:r>
              <a:rPr lang="en-US" altLang="en-US" sz="1900" b="1" i="1" dirty="0" smtClean="0">
                <a:solidFill>
                  <a:srgbClr val="D6370C"/>
                </a:solidFill>
                <a:latin typeface="Nyala" pitchFamily="2" charset="0"/>
              </a:rPr>
              <a:t>) </a:t>
            </a:r>
            <a:r>
              <a:rPr lang="en-US" altLang="en-US" sz="1900" b="1" dirty="0" smtClean="0">
                <a:solidFill>
                  <a:srgbClr val="D6370C"/>
                </a:solidFill>
                <a:latin typeface="Nyala" pitchFamily="2" charset="0"/>
                <a:sym typeface="Symbol" pitchFamily="18" charset="2"/>
              </a:rPr>
              <a:t> </a:t>
            </a:r>
            <a:r>
              <a:rPr lang="en-US" altLang="en-US" sz="1900" b="1" dirty="0" smtClean="0">
                <a:solidFill>
                  <a:srgbClr val="D6370C"/>
                </a:solidFill>
                <a:latin typeface="Nyala" pitchFamily="2" charset="0"/>
              </a:rPr>
              <a:t>[</a:t>
            </a:r>
            <a:r>
              <a:rPr lang="en-US" altLang="en-US" sz="1900" b="1" dirty="0" smtClean="0">
                <a:solidFill>
                  <a:srgbClr val="D6370C"/>
                </a:solidFill>
                <a:latin typeface="Nyala" pitchFamily="2" charset="0"/>
                <a:sym typeface="Symbol" pitchFamily="18" charset="2"/>
              </a:rPr>
              <a:t></a:t>
            </a:r>
            <a:r>
              <a:rPr lang="en-US" altLang="en-US" sz="1900" b="1" dirty="0" smtClean="0">
                <a:solidFill>
                  <a:srgbClr val="D6370C"/>
                </a:solidFill>
                <a:latin typeface="Nyala" pitchFamily="2" charset="0"/>
              </a:rPr>
              <a:t>(x = y) </a:t>
            </a:r>
            <a:r>
              <a:rPr lang="en-US" altLang="en-US" sz="1900" b="1" dirty="0" smtClean="0">
                <a:solidFill>
                  <a:srgbClr val="D6370C"/>
                </a:solidFill>
                <a:latin typeface="Nyala" pitchFamily="2" charset="0"/>
                <a:sym typeface="Symbol" pitchFamily="18" charset="2"/>
              </a:rPr>
              <a:t> </a:t>
            </a:r>
            <a:r>
              <a:rPr lang="en-US" altLang="en-US" sz="1900" b="1" dirty="0" smtClean="0">
                <a:solidFill>
                  <a:srgbClr val="D6370C"/>
                </a:solidFill>
                <a:latin typeface="Nyala" pitchFamily="2" charset="0"/>
              </a:rPr>
              <a:t> </a:t>
            </a:r>
            <a:r>
              <a:rPr lang="en-US" altLang="en-US" sz="1900" b="1" dirty="0" smtClean="0">
                <a:solidFill>
                  <a:srgbClr val="D6370C"/>
                </a:solidFill>
                <a:latin typeface="Nyala" pitchFamily="2" charset="0"/>
                <a:sym typeface="Symbol" pitchFamily="18" charset="2"/>
              </a:rPr>
              <a:t></a:t>
            </a:r>
            <a:r>
              <a:rPr lang="en-US" altLang="en-US" sz="2100" b="1" baseline="-25000" dirty="0" smtClean="0">
                <a:solidFill>
                  <a:srgbClr val="D6370C"/>
                </a:solidFill>
                <a:latin typeface="Nyala" pitchFamily="2" charset="0"/>
              </a:rPr>
              <a:t>m, f </a:t>
            </a:r>
            <a:r>
              <a:rPr lang="en-US" altLang="en-US" sz="1900" b="1" dirty="0" smtClean="0">
                <a:solidFill>
                  <a:srgbClr val="D6370C"/>
                </a:solidFill>
                <a:latin typeface="Nyala" pitchFamily="2" charset="0"/>
              </a:rPr>
              <a:t> </a:t>
            </a:r>
            <a:r>
              <a:rPr lang="en-US" altLang="en-US" sz="1900" b="1" dirty="0" smtClean="0">
                <a:solidFill>
                  <a:srgbClr val="D6370C"/>
                </a:solidFill>
                <a:latin typeface="Nyala" pitchFamily="2" charset="0"/>
                <a:sym typeface="Symbol" pitchFamily="18" charset="2"/>
              </a:rPr>
              <a:t></a:t>
            </a:r>
            <a:r>
              <a:rPr lang="en-US" altLang="en-US" sz="1900" b="1" dirty="0" smtClean="0">
                <a:solidFill>
                  <a:srgbClr val="D6370C"/>
                </a:solidFill>
                <a:latin typeface="Nyala" pitchFamily="2" charset="0"/>
              </a:rPr>
              <a:t>(m = f) </a:t>
            </a:r>
            <a:r>
              <a:rPr lang="en-US" altLang="en-US" sz="1900" b="1" dirty="0" smtClean="0">
                <a:solidFill>
                  <a:srgbClr val="D6370C"/>
                </a:solidFill>
                <a:latin typeface="Nyala" pitchFamily="2" charset="0"/>
                <a:sym typeface="Symbol" pitchFamily="18" charset="2"/>
              </a:rPr>
              <a:t> </a:t>
            </a:r>
            <a:r>
              <a:rPr lang="en-US" altLang="en-US" sz="1900" b="1" dirty="0" smtClean="0">
                <a:solidFill>
                  <a:srgbClr val="D6370C"/>
                </a:solidFill>
                <a:latin typeface="Nyala" pitchFamily="2" charset="0"/>
              </a:rPr>
              <a:t>Parent(m, x) </a:t>
            </a:r>
            <a:r>
              <a:rPr lang="en-US" altLang="en-US" sz="1900" b="1" dirty="0" smtClean="0">
                <a:solidFill>
                  <a:srgbClr val="D6370C"/>
                </a:solidFill>
                <a:latin typeface="Nyala" pitchFamily="2" charset="0"/>
                <a:sym typeface="Symbol" pitchFamily="18" charset="2"/>
              </a:rPr>
              <a:t> </a:t>
            </a:r>
            <a:r>
              <a:rPr lang="en-US" altLang="en-US" sz="1900" b="1" dirty="0" smtClean="0">
                <a:solidFill>
                  <a:srgbClr val="D6370C"/>
                </a:solidFill>
                <a:latin typeface="Nyala" pitchFamily="2" charset="0"/>
              </a:rPr>
              <a:t>Parent(f, x) </a:t>
            </a:r>
            <a:r>
              <a:rPr lang="en-US" altLang="en-US" sz="1900" b="1" dirty="0" smtClean="0">
                <a:solidFill>
                  <a:srgbClr val="D6370C"/>
                </a:solidFill>
                <a:latin typeface="Nyala" pitchFamily="2" charset="0"/>
                <a:sym typeface="Symbol" pitchFamily="18" charset="2"/>
              </a:rPr>
              <a:t></a:t>
            </a:r>
            <a:r>
              <a:rPr lang="en-US" altLang="en-US" sz="1900" b="1" dirty="0" smtClean="0">
                <a:solidFill>
                  <a:srgbClr val="D6370C"/>
                </a:solidFill>
                <a:latin typeface="Nyala" pitchFamily="2" charset="0"/>
              </a:rPr>
              <a:t> Parent(m, y) </a:t>
            </a:r>
            <a:r>
              <a:rPr lang="en-US" altLang="en-US" sz="1900" b="1" dirty="0" smtClean="0">
                <a:solidFill>
                  <a:srgbClr val="D6370C"/>
                </a:solidFill>
                <a:latin typeface="Nyala" pitchFamily="2" charset="0"/>
                <a:sym typeface="Symbol" pitchFamily="18" charset="2"/>
              </a:rPr>
              <a:t></a:t>
            </a:r>
            <a:r>
              <a:rPr lang="en-US" altLang="en-US" sz="1900" b="1" dirty="0" smtClean="0">
                <a:solidFill>
                  <a:srgbClr val="D6370C"/>
                </a:solidFill>
                <a:latin typeface="Nyala" pitchFamily="2" charset="0"/>
              </a:rPr>
              <a:t>  Parent(f, y)]</a:t>
            </a:r>
          </a:p>
          <a:p>
            <a:pPr marL="622300" lvl="1" indent="-342900" algn="l">
              <a:lnSpc>
                <a:spcPct val="110000"/>
              </a:lnSpc>
              <a:buFont typeface="Wingdings" pitchFamily="2" charset="2"/>
              <a:buChar char="ü"/>
            </a:pPr>
            <a:r>
              <a:rPr lang="en-US" altLang="en-US" sz="2000" dirty="0" smtClean="0">
                <a:latin typeface="Nyala" pitchFamily="2" charset="0"/>
              </a:rPr>
              <a:t>For </a:t>
            </a:r>
            <a:r>
              <a:rPr lang="en-US" altLang="en-US" sz="2000" dirty="0">
                <a:latin typeface="Nyala" pitchFamily="2" charset="0"/>
              </a:rPr>
              <a:t>any two individuals </a:t>
            </a:r>
            <a:r>
              <a:rPr lang="en-US" altLang="en-US" sz="2000" b="1" dirty="0">
                <a:solidFill>
                  <a:srgbClr val="D6370C"/>
                </a:solidFill>
                <a:latin typeface="Nyala" pitchFamily="2" charset="0"/>
              </a:rPr>
              <a:t>x</a:t>
            </a:r>
            <a:r>
              <a:rPr lang="en-US" altLang="en-US" sz="2000" dirty="0">
                <a:latin typeface="Nyala" pitchFamily="2" charset="0"/>
              </a:rPr>
              <a:t> and </a:t>
            </a:r>
            <a:r>
              <a:rPr lang="en-US" altLang="en-US" sz="2000" b="1" dirty="0">
                <a:solidFill>
                  <a:srgbClr val="D6370C"/>
                </a:solidFill>
                <a:latin typeface="Nyala" pitchFamily="2" charset="0"/>
              </a:rPr>
              <a:t>y</a:t>
            </a:r>
            <a:r>
              <a:rPr lang="en-US" altLang="en-US" sz="2000" dirty="0">
                <a:latin typeface="Nyala" pitchFamily="2" charset="0"/>
              </a:rPr>
              <a:t>, they are siblings if and only if the following conditions hold</a:t>
            </a:r>
            <a:r>
              <a:rPr lang="en-US" altLang="en-US" sz="2000" dirty="0" smtClean="0">
                <a:latin typeface="Nyala" pitchFamily="2" charset="0"/>
              </a:rPr>
              <a:t>:</a:t>
            </a:r>
            <a:endParaRPr lang="en-US" altLang="en-US" sz="2000" dirty="0">
              <a:latin typeface="Nyala" pitchFamily="2" charset="0"/>
            </a:endParaRPr>
          </a:p>
          <a:p>
            <a:pPr marL="622300" lvl="1" indent="-342900" algn="l">
              <a:lnSpc>
                <a:spcPct val="80000"/>
              </a:lnSpc>
              <a:buFont typeface="Wingdings" pitchFamily="2" charset="2"/>
              <a:buChar char="§"/>
            </a:pPr>
            <a:r>
              <a:rPr lang="en-US" altLang="en-US" sz="2000" dirty="0">
                <a:latin typeface="Nyala" pitchFamily="2" charset="0"/>
              </a:rPr>
              <a:t>1. </a:t>
            </a:r>
            <a:r>
              <a:rPr lang="en-US" altLang="en-US" sz="2000" b="1" dirty="0">
                <a:solidFill>
                  <a:srgbClr val="D6370C"/>
                </a:solidFill>
                <a:latin typeface="Nyala" pitchFamily="2" charset="0"/>
              </a:rPr>
              <a:t>x</a:t>
            </a:r>
            <a:r>
              <a:rPr lang="en-US" altLang="en-US" sz="2000" dirty="0">
                <a:latin typeface="Nyala" pitchFamily="2" charset="0"/>
              </a:rPr>
              <a:t> and </a:t>
            </a:r>
            <a:r>
              <a:rPr lang="en-US" altLang="en-US" sz="2000" b="1" dirty="0">
                <a:solidFill>
                  <a:srgbClr val="D6370C"/>
                </a:solidFill>
                <a:latin typeface="Nyala" pitchFamily="2" charset="0"/>
              </a:rPr>
              <a:t>y</a:t>
            </a:r>
            <a:r>
              <a:rPr lang="en-US" altLang="en-US" sz="2000" dirty="0">
                <a:latin typeface="Nyala" pitchFamily="2" charset="0"/>
              </a:rPr>
              <a:t> are not the same individual </a:t>
            </a:r>
            <a:r>
              <a:rPr lang="en-US" altLang="en-US" sz="2000" b="1" dirty="0">
                <a:solidFill>
                  <a:srgbClr val="D6370C"/>
                </a:solidFill>
                <a:latin typeface="Nyala" pitchFamily="2" charset="0"/>
              </a:rPr>
              <a:t>(¬(x = y))</a:t>
            </a:r>
            <a:r>
              <a:rPr lang="en-US" altLang="en-US" sz="2000" dirty="0">
                <a:latin typeface="Nyala" pitchFamily="2" charset="0"/>
              </a:rPr>
              <a:t>.</a:t>
            </a:r>
          </a:p>
          <a:p>
            <a:pPr marL="622300" lvl="1" indent="-342900" algn="l">
              <a:lnSpc>
                <a:spcPct val="80000"/>
              </a:lnSpc>
              <a:buFont typeface="Wingdings" pitchFamily="2" charset="2"/>
              <a:buChar char="§"/>
            </a:pPr>
            <a:r>
              <a:rPr lang="en-US" altLang="en-US" sz="2000" dirty="0">
                <a:latin typeface="Nyala" pitchFamily="2" charset="0"/>
              </a:rPr>
              <a:t>2. There exist two individuals </a:t>
            </a:r>
            <a:r>
              <a:rPr lang="en-US" altLang="en-US" sz="2000" b="1" dirty="0">
                <a:solidFill>
                  <a:srgbClr val="D6370C"/>
                </a:solidFill>
                <a:latin typeface="Nyala" pitchFamily="2" charset="0"/>
              </a:rPr>
              <a:t>m</a:t>
            </a:r>
            <a:r>
              <a:rPr lang="en-US" altLang="en-US" sz="2000" dirty="0">
                <a:latin typeface="Nyala" pitchFamily="2" charset="0"/>
              </a:rPr>
              <a:t> and </a:t>
            </a:r>
            <a:r>
              <a:rPr lang="en-US" altLang="en-US" sz="2000" b="1" dirty="0">
                <a:solidFill>
                  <a:srgbClr val="D6370C"/>
                </a:solidFill>
                <a:latin typeface="Nyala" pitchFamily="2" charset="0"/>
              </a:rPr>
              <a:t>f</a:t>
            </a:r>
            <a:r>
              <a:rPr lang="en-US" altLang="en-US" sz="2000" dirty="0">
                <a:latin typeface="Nyala" pitchFamily="2" charset="0"/>
              </a:rPr>
              <a:t> who are not the same individual </a:t>
            </a:r>
            <a:r>
              <a:rPr lang="en-US" altLang="en-US" sz="2000" b="1" dirty="0">
                <a:solidFill>
                  <a:srgbClr val="D6370C"/>
                </a:solidFill>
                <a:latin typeface="Nyala" pitchFamily="2" charset="0"/>
              </a:rPr>
              <a:t>(¬(m = f))</a:t>
            </a:r>
            <a:r>
              <a:rPr lang="en-US" altLang="en-US" sz="2000" dirty="0">
                <a:latin typeface="Nyala" pitchFamily="2" charset="0"/>
              </a:rPr>
              <a:t>, such that:</a:t>
            </a:r>
          </a:p>
          <a:p>
            <a:pPr marL="279400" lvl="1" indent="0" algn="l">
              <a:lnSpc>
                <a:spcPct val="80000"/>
              </a:lnSpc>
              <a:buNone/>
            </a:pPr>
            <a:r>
              <a:rPr lang="en-US" altLang="en-US" sz="2000" dirty="0" smtClean="0">
                <a:latin typeface="Nyala" pitchFamily="2" charset="0"/>
              </a:rPr>
              <a:t>         </a:t>
            </a:r>
            <a:r>
              <a:rPr lang="en-US" altLang="en-US" sz="2000" dirty="0">
                <a:latin typeface="Nyala" pitchFamily="2" charset="0"/>
              </a:rPr>
              <a:t>a. </a:t>
            </a:r>
            <a:r>
              <a:rPr lang="en-US" altLang="en-US" sz="2000" b="1" dirty="0">
                <a:solidFill>
                  <a:srgbClr val="D6370C"/>
                </a:solidFill>
                <a:latin typeface="Nyala" pitchFamily="2" charset="0"/>
              </a:rPr>
              <a:t>m</a:t>
            </a:r>
            <a:r>
              <a:rPr lang="en-US" altLang="en-US" sz="2000" dirty="0">
                <a:latin typeface="Nyala" pitchFamily="2" charset="0"/>
              </a:rPr>
              <a:t> is a parent of </a:t>
            </a:r>
            <a:r>
              <a:rPr lang="en-US" altLang="en-US" sz="2000" b="1" dirty="0">
                <a:solidFill>
                  <a:srgbClr val="D6370C"/>
                </a:solidFill>
                <a:latin typeface="Nyala" pitchFamily="2" charset="0"/>
              </a:rPr>
              <a:t>x</a:t>
            </a:r>
            <a:r>
              <a:rPr lang="en-US" altLang="en-US" sz="2000" dirty="0">
                <a:latin typeface="Nyala" pitchFamily="2" charset="0"/>
              </a:rPr>
              <a:t> </a:t>
            </a:r>
            <a:r>
              <a:rPr lang="en-US" altLang="en-US" sz="2000" b="1" dirty="0">
                <a:solidFill>
                  <a:srgbClr val="D6370C"/>
                </a:solidFill>
                <a:latin typeface="Nyala" pitchFamily="2" charset="0"/>
              </a:rPr>
              <a:t>(Parent(m, x))</a:t>
            </a:r>
            <a:r>
              <a:rPr lang="en-US" altLang="en-US" sz="2000" dirty="0">
                <a:latin typeface="Nyala" pitchFamily="2" charset="0"/>
              </a:rPr>
              <a:t>.</a:t>
            </a:r>
          </a:p>
          <a:p>
            <a:pPr marL="279400" lvl="1" indent="0" algn="l">
              <a:lnSpc>
                <a:spcPct val="80000"/>
              </a:lnSpc>
              <a:buNone/>
            </a:pPr>
            <a:r>
              <a:rPr lang="en-US" altLang="en-US" sz="2000" dirty="0" smtClean="0">
                <a:latin typeface="Nyala" pitchFamily="2" charset="0"/>
              </a:rPr>
              <a:t>         b</a:t>
            </a:r>
            <a:r>
              <a:rPr lang="en-US" altLang="en-US" sz="2000" dirty="0">
                <a:latin typeface="Nyala" pitchFamily="2" charset="0"/>
              </a:rPr>
              <a:t>. </a:t>
            </a:r>
            <a:r>
              <a:rPr lang="en-US" altLang="en-US" sz="2000" b="1" dirty="0">
                <a:solidFill>
                  <a:srgbClr val="D6370C"/>
                </a:solidFill>
                <a:latin typeface="Nyala" pitchFamily="2" charset="0"/>
              </a:rPr>
              <a:t>f</a:t>
            </a:r>
            <a:r>
              <a:rPr lang="en-US" altLang="en-US" sz="2000" dirty="0">
                <a:latin typeface="Nyala" pitchFamily="2" charset="0"/>
              </a:rPr>
              <a:t> is a parent of </a:t>
            </a:r>
            <a:r>
              <a:rPr lang="en-US" altLang="en-US" sz="2000" b="1" dirty="0">
                <a:solidFill>
                  <a:srgbClr val="D6370C"/>
                </a:solidFill>
                <a:latin typeface="Nyala" pitchFamily="2" charset="0"/>
              </a:rPr>
              <a:t>x (Parent(f, x))</a:t>
            </a:r>
            <a:r>
              <a:rPr lang="en-US" altLang="en-US" sz="2000" dirty="0">
                <a:latin typeface="Nyala" pitchFamily="2" charset="0"/>
              </a:rPr>
              <a:t>.</a:t>
            </a:r>
          </a:p>
          <a:p>
            <a:pPr marL="279400" lvl="1" indent="0" algn="l">
              <a:lnSpc>
                <a:spcPct val="80000"/>
              </a:lnSpc>
              <a:buNone/>
            </a:pPr>
            <a:r>
              <a:rPr lang="en-US" altLang="en-US" sz="2000" dirty="0" smtClean="0">
                <a:latin typeface="Nyala" pitchFamily="2" charset="0"/>
              </a:rPr>
              <a:t>         c</a:t>
            </a:r>
            <a:r>
              <a:rPr lang="en-US" altLang="en-US" sz="2000" dirty="0">
                <a:latin typeface="Nyala" pitchFamily="2" charset="0"/>
              </a:rPr>
              <a:t>. </a:t>
            </a:r>
            <a:r>
              <a:rPr lang="en-US" altLang="en-US" sz="2000" b="1" dirty="0">
                <a:solidFill>
                  <a:srgbClr val="D6370C"/>
                </a:solidFill>
                <a:latin typeface="Nyala" pitchFamily="2" charset="0"/>
              </a:rPr>
              <a:t>m</a:t>
            </a:r>
            <a:r>
              <a:rPr lang="en-US" altLang="en-US" sz="2000" dirty="0">
                <a:latin typeface="Nyala" pitchFamily="2" charset="0"/>
              </a:rPr>
              <a:t> is a parent of </a:t>
            </a:r>
            <a:r>
              <a:rPr lang="en-US" altLang="en-US" sz="2000" b="1" dirty="0">
                <a:solidFill>
                  <a:srgbClr val="D6370C"/>
                </a:solidFill>
                <a:latin typeface="Nyala" pitchFamily="2" charset="0"/>
              </a:rPr>
              <a:t>y</a:t>
            </a:r>
            <a:r>
              <a:rPr lang="en-US" altLang="en-US" sz="2000" dirty="0">
                <a:latin typeface="Nyala" pitchFamily="2" charset="0"/>
              </a:rPr>
              <a:t> </a:t>
            </a:r>
            <a:r>
              <a:rPr lang="en-US" altLang="en-US" sz="2000" b="1" dirty="0">
                <a:solidFill>
                  <a:srgbClr val="D6370C"/>
                </a:solidFill>
                <a:latin typeface="Nyala" pitchFamily="2" charset="0"/>
              </a:rPr>
              <a:t>(Parent(m, y))</a:t>
            </a:r>
            <a:r>
              <a:rPr lang="en-US" altLang="en-US" sz="2000" dirty="0">
                <a:latin typeface="Nyala" pitchFamily="2" charset="0"/>
              </a:rPr>
              <a:t>.</a:t>
            </a:r>
          </a:p>
          <a:p>
            <a:pPr marL="279400" lvl="1" indent="0" algn="l">
              <a:lnSpc>
                <a:spcPct val="80000"/>
              </a:lnSpc>
              <a:buNone/>
            </a:pPr>
            <a:r>
              <a:rPr lang="en-US" altLang="en-US" sz="2000" dirty="0" smtClean="0">
                <a:latin typeface="Nyala" pitchFamily="2" charset="0"/>
              </a:rPr>
              <a:t>         </a:t>
            </a:r>
            <a:r>
              <a:rPr lang="en-US" altLang="en-US" sz="2000" dirty="0">
                <a:latin typeface="Nyala" pitchFamily="2" charset="0"/>
              </a:rPr>
              <a:t>d. </a:t>
            </a:r>
            <a:r>
              <a:rPr lang="en-US" altLang="en-US" sz="2000" b="1" dirty="0">
                <a:solidFill>
                  <a:srgbClr val="D6370C"/>
                </a:solidFill>
                <a:latin typeface="Nyala" pitchFamily="2" charset="0"/>
              </a:rPr>
              <a:t>f</a:t>
            </a:r>
            <a:r>
              <a:rPr lang="en-US" altLang="en-US" sz="2000" dirty="0">
                <a:latin typeface="Nyala" pitchFamily="2" charset="0"/>
              </a:rPr>
              <a:t> is a parent of </a:t>
            </a:r>
            <a:r>
              <a:rPr lang="en-US" altLang="en-US" sz="2000" b="1" dirty="0">
                <a:solidFill>
                  <a:srgbClr val="D6370C"/>
                </a:solidFill>
                <a:latin typeface="Nyala" pitchFamily="2" charset="0"/>
              </a:rPr>
              <a:t>y (Parent(f, y</a:t>
            </a:r>
            <a:r>
              <a:rPr lang="en-US" altLang="en-US" sz="2000" b="1" dirty="0" smtClean="0">
                <a:solidFill>
                  <a:srgbClr val="D6370C"/>
                </a:solidFill>
                <a:latin typeface="Nyala" pitchFamily="2" charset="0"/>
              </a:rPr>
              <a:t>))</a:t>
            </a:r>
            <a:r>
              <a:rPr lang="en-US" altLang="en-US" sz="2000" dirty="0" smtClean="0">
                <a:latin typeface="Nyala" pitchFamily="2" charset="0"/>
              </a:rPr>
              <a:t>.</a:t>
            </a:r>
            <a:endParaRPr lang="en-US" altLang="en-US" sz="2000" dirty="0">
              <a:latin typeface="Nyala" pitchFamily="2" charset="0"/>
            </a:endParaRPr>
          </a:p>
          <a:p>
            <a:pPr marL="622300" lvl="1" indent="-342900" algn="l">
              <a:lnSpc>
                <a:spcPct val="80000"/>
              </a:lnSpc>
              <a:buFont typeface="Wingdings" pitchFamily="2" charset="2"/>
              <a:buChar char="ü"/>
            </a:pPr>
            <a:r>
              <a:rPr lang="en-US" altLang="en-US" sz="2000" dirty="0">
                <a:latin typeface="Nyala" pitchFamily="2" charset="0"/>
              </a:rPr>
              <a:t>In other words, two individuals are </a:t>
            </a:r>
            <a:r>
              <a:rPr lang="en-US" altLang="en-US" sz="2000" dirty="0" smtClean="0">
                <a:latin typeface="Nyala" pitchFamily="2" charset="0"/>
              </a:rPr>
              <a:t>sibling if </a:t>
            </a:r>
            <a:r>
              <a:rPr lang="en-US" altLang="en-US" sz="2000" dirty="0">
                <a:latin typeface="Nyala" pitchFamily="2" charset="0"/>
              </a:rPr>
              <a:t>and only if they have at least one pair of parents in common, and they are not the same </a:t>
            </a:r>
            <a:r>
              <a:rPr lang="en-US" altLang="en-US" sz="2000" dirty="0" smtClean="0">
                <a:latin typeface="Nyala" pitchFamily="2" charset="0"/>
              </a:rPr>
              <a:t>individual.</a:t>
            </a:r>
          </a:p>
        </p:txBody>
      </p:sp>
      <p:sp>
        <p:nvSpPr>
          <p:cNvPr id="2" name="Slide Number Placeholder 1"/>
          <p:cNvSpPr>
            <a:spLocks noGrp="1"/>
          </p:cNvSpPr>
          <p:nvPr>
            <p:ph type="sldNum" sz="quarter" idx="12"/>
          </p:nvPr>
        </p:nvSpPr>
        <p:spPr/>
        <p:txBody>
          <a:bodyPr/>
          <a:lstStyle/>
          <a:p>
            <a:fld id="{B82CCC60-E8CD-4174-8B1A-7DF615B22EEF}" type="slidenum">
              <a:rPr lang="en-US" smtClean="0"/>
              <a:pPr/>
              <a:t>72</a:t>
            </a:fld>
            <a:endParaRPr lang="en-US"/>
          </a:p>
        </p:txBody>
      </p:sp>
    </p:spTree>
    <p:extLst>
      <p:ext uri="{BB962C8B-B14F-4D97-AF65-F5344CB8AC3E}">
        <p14:creationId xmlns:p14="http://schemas.microsoft.com/office/powerpoint/2010/main" val="1413314931"/>
      </p:ext>
    </p:extLst>
  </p:cSld>
  <p:clrMapOvr>
    <a:masterClrMapping/>
  </p:clrMapOvr>
  <mc:AlternateContent xmlns:mc="http://schemas.openxmlformats.org/markup-compatibility/2006">
    <mc:Choice xmlns:p14="http://schemas.microsoft.com/office/powerpoint/2010/main" Requires="p14">
      <p:transition spd="slow" p14:dur="1600">
        <p14:prism dir="d" isContent="1"/>
      </p:transition>
    </mc:Choice>
    <mc:Fallback>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00129"/>
            <a:ext cx="7940659" cy="916230"/>
          </a:xfrm>
        </p:spPr>
        <p:txBody>
          <a:bodyPr/>
          <a:lstStyle/>
          <a:p>
            <a:r>
              <a:rPr lang="en-US" altLang="en-US" sz="3200" dirty="0" smtClean="0">
                <a:latin typeface="Nyala" pitchFamily="2" charset="0"/>
              </a:rPr>
              <a:t>Translating English to FOL</a:t>
            </a:r>
          </a:p>
        </p:txBody>
      </p:sp>
      <p:sp>
        <p:nvSpPr>
          <p:cNvPr id="10243" name="Rectangle 3"/>
          <p:cNvSpPr>
            <a:spLocks noGrp="1" noChangeArrowheads="1"/>
          </p:cNvSpPr>
          <p:nvPr>
            <p:ph idx="1"/>
          </p:nvPr>
        </p:nvSpPr>
        <p:spPr>
          <a:xfrm>
            <a:off x="0" y="1241822"/>
            <a:ext cx="4434509" cy="3901678"/>
          </a:xfrm>
        </p:spPr>
        <p:txBody>
          <a:bodyPr>
            <a:normAutofit fontScale="77500" lnSpcReduction="20000"/>
          </a:bodyPr>
          <a:lstStyle/>
          <a:p>
            <a:pPr>
              <a:lnSpc>
                <a:spcPct val="80000"/>
              </a:lnSpc>
            </a:pPr>
            <a:r>
              <a:rPr lang="en-US" altLang="en-US" sz="2400" b="1" dirty="0" smtClean="0">
                <a:latin typeface="Nyala" pitchFamily="2" charset="0"/>
              </a:rPr>
              <a:t>Every gardener likes the sun.</a:t>
            </a:r>
          </a:p>
          <a:p>
            <a:pPr lvl="1">
              <a:lnSpc>
                <a:spcPct val="8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gardener(x) </a:t>
            </a:r>
            <a:r>
              <a:rPr lang="en-US" altLang="en-US" sz="1800" b="1" dirty="0">
                <a:solidFill>
                  <a:srgbClr val="D6370C"/>
                </a:solidFill>
                <a:latin typeface="Nyala" pitchFamily="2" charset="0"/>
                <a:sym typeface="Symbol" pitchFamily="18" charset="2"/>
              </a:rPr>
              <a:t></a:t>
            </a:r>
            <a:r>
              <a:rPr lang="en-US" altLang="en-US" sz="1800" b="1" dirty="0">
                <a:latin typeface="Nyala" pitchFamily="2" charset="0"/>
                <a:sym typeface="Symbol" pitchFamily="18" charset="2"/>
              </a:rPr>
              <a:t> </a:t>
            </a:r>
            <a:r>
              <a:rPr lang="en-US" altLang="en-US" sz="1800" b="1" dirty="0" smtClean="0">
                <a:solidFill>
                  <a:srgbClr val="D6370C"/>
                </a:solidFill>
                <a:latin typeface="Nyala" pitchFamily="2" charset="0"/>
              </a:rPr>
              <a:t>likes(x, Sun) </a:t>
            </a:r>
          </a:p>
          <a:p>
            <a:pPr>
              <a:lnSpc>
                <a:spcPct val="80000"/>
              </a:lnSpc>
            </a:pPr>
            <a:r>
              <a:rPr lang="en-US" altLang="en-US" sz="2400" b="1" dirty="0" smtClean="0">
                <a:latin typeface="Nyala" pitchFamily="2" charset="0"/>
              </a:rPr>
              <a:t>Not Every gardener likes the sun.</a:t>
            </a:r>
          </a:p>
          <a:p>
            <a:pPr lvl="1">
              <a:lnSpc>
                <a:spcPct val="80000"/>
              </a:lnSpc>
              <a:buFontTx/>
              <a:buNone/>
            </a:pPr>
            <a:r>
              <a:rPr lang="en-US" sz="1800" b="1" dirty="0">
                <a:solidFill>
                  <a:srgbClr val="D6370C"/>
                </a:solidFill>
                <a:latin typeface="Nyala" pitchFamily="2" charset="0"/>
              </a:rPr>
              <a:t>¬</a:t>
            </a: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gardener(x) </a:t>
            </a:r>
            <a:r>
              <a:rPr lang="en-US" altLang="en-US" sz="1800" b="1" dirty="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 likes(x, Sun))</a:t>
            </a:r>
          </a:p>
          <a:p>
            <a:pPr>
              <a:lnSpc>
                <a:spcPct val="80000"/>
              </a:lnSpc>
            </a:pPr>
            <a:r>
              <a:rPr lang="en-US" altLang="en-US" sz="2400" b="1" dirty="0" smtClean="0">
                <a:latin typeface="Nyala" pitchFamily="2" charset="0"/>
              </a:rPr>
              <a:t>You can fool some of the people all of the time.</a:t>
            </a:r>
            <a:endParaRPr lang="en-US" altLang="en-US" sz="2400" dirty="0" smtClean="0">
              <a:latin typeface="Nyala" pitchFamily="2" charset="0"/>
            </a:endParaRPr>
          </a:p>
          <a:p>
            <a:pPr lvl="1">
              <a:lnSpc>
                <a:spcPct val="8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t) person(x) ^ time(t) </a:t>
            </a:r>
            <a:r>
              <a:rPr lang="en-US" altLang="en-US" sz="1800" b="1" dirty="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 can-be-fooled(x, t) </a:t>
            </a:r>
          </a:p>
          <a:p>
            <a:pPr>
              <a:lnSpc>
                <a:spcPct val="80000"/>
              </a:lnSpc>
            </a:pPr>
            <a:r>
              <a:rPr lang="en-US" altLang="en-US" sz="2400" b="1" dirty="0" smtClean="0">
                <a:latin typeface="Nyala" pitchFamily="2" charset="0"/>
              </a:rPr>
              <a:t>You can fool all of the people some of the time. </a:t>
            </a:r>
          </a:p>
          <a:p>
            <a:pPr lvl="1">
              <a:lnSpc>
                <a:spcPct val="8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t) person(x) ^ time(t) </a:t>
            </a:r>
            <a:r>
              <a:rPr lang="en-US" altLang="en-US" sz="1800" b="1" dirty="0">
                <a:solidFill>
                  <a:srgbClr val="D6370C"/>
                </a:solidFill>
                <a:latin typeface="Nyala" pitchFamily="2" charset="0"/>
                <a:sym typeface="Symbol" pitchFamily="18" charset="2"/>
              </a:rPr>
              <a:t> </a:t>
            </a:r>
            <a:r>
              <a:rPr lang="en-US" altLang="en-US" sz="1800" b="1" dirty="0" smtClean="0">
                <a:solidFill>
                  <a:srgbClr val="D6370C"/>
                </a:solidFill>
                <a:latin typeface="Nyala" pitchFamily="2" charset="0"/>
              </a:rPr>
              <a:t>can-be-fooled(x, t) </a:t>
            </a:r>
          </a:p>
          <a:p>
            <a:pPr lvl="1">
              <a:lnSpc>
                <a:spcPct val="80000"/>
              </a:lnSpc>
              <a:buFontTx/>
              <a:buNone/>
            </a:pPr>
            <a:r>
              <a:rPr lang="en-US" altLang="en-US" sz="1800" b="1" dirty="0" smtClean="0">
                <a:solidFill>
                  <a:srgbClr val="D6370C"/>
                </a:solidFill>
                <a:latin typeface="Nyala" pitchFamily="2" charset="0"/>
              </a:rPr>
              <a:t>(the time people are fooled may be different)</a:t>
            </a:r>
          </a:p>
          <a:p>
            <a:pPr>
              <a:lnSpc>
                <a:spcPct val="80000"/>
              </a:lnSpc>
            </a:pPr>
            <a:r>
              <a:rPr lang="en-US" altLang="en-US" sz="2400" b="1" dirty="0" smtClean="0">
                <a:latin typeface="Nyala" pitchFamily="2" charset="0"/>
              </a:rPr>
              <a:t>You can fool all of the people at some time.</a:t>
            </a:r>
          </a:p>
          <a:p>
            <a:pPr lvl="1">
              <a:lnSpc>
                <a:spcPct val="8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person(x) ^ time(t)</a:t>
            </a:r>
            <a:r>
              <a:rPr lang="en-US" altLang="en-US" sz="1800" b="1" dirty="0">
                <a:solidFill>
                  <a:srgbClr val="D6370C"/>
                </a:solidFill>
                <a:latin typeface="Nyala" pitchFamily="2" charset="0"/>
                <a:sym typeface="Symbol" pitchFamily="18" charset="2"/>
              </a:rPr>
              <a:t>  </a:t>
            </a:r>
            <a:r>
              <a:rPr lang="en-US" altLang="en-US" sz="1800" b="1" dirty="0" smtClean="0">
                <a:solidFill>
                  <a:srgbClr val="D6370C"/>
                </a:solidFill>
                <a:latin typeface="Nyala" pitchFamily="2" charset="0"/>
              </a:rPr>
              <a:t>can-be-fooled(x, t)</a:t>
            </a:r>
          </a:p>
          <a:p>
            <a:pPr lvl="1">
              <a:lnSpc>
                <a:spcPct val="80000"/>
              </a:lnSpc>
              <a:buFontTx/>
              <a:buNone/>
            </a:pPr>
            <a:r>
              <a:rPr lang="en-US" altLang="en-US" sz="1800" b="1" dirty="0" smtClean="0">
                <a:solidFill>
                  <a:srgbClr val="D6370C"/>
                </a:solidFill>
                <a:latin typeface="Nyala" pitchFamily="2" charset="0"/>
              </a:rPr>
              <a:t>(all people are fooled at the same time) </a:t>
            </a:r>
          </a:p>
          <a:p>
            <a:pPr>
              <a:lnSpc>
                <a:spcPct val="80000"/>
              </a:lnSpc>
            </a:pPr>
            <a:r>
              <a:rPr lang="en-US" altLang="en-US" sz="2400" b="1" dirty="0" smtClean="0">
                <a:latin typeface="Nyala" pitchFamily="2" charset="0"/>
              </a:rPr>
              <a:t>You can not fool all of the people all of the time.</a:t>
            </a:r>
          </a:p>
          <a:p>
            <a:pPr lvl="1">
              <a:lnSpc>
                <a:spcPct val="80000"/>
              </a:lnSpc>
              <a:buFontTx/>
              <a:buNone/>
            </a:pPr>
            <a:r>
              <a:rPr lang="en-US" sz="1800" b="1" dirty="0" smtClean="0">
                <a:solidFill>
                  <a:srgbClr val="D6370C"/>
                </a:solidFill>
                <a:latin typeface="Nyala" pitchFamily="2" charset="0"/>
              </a:rPr>
              <a:t>¬</a:t>
            </a: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t) person(x) ^ time(t) </a:t>
            </a:r>
            <a:r>
              <a:rPr lang="en-US" altLang="en-US" sz="1800" b="1" dirty="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 can-be-fooled(x, t))</a:t>
            </a:r>
          </a:p>
          <a:p>
            <a:pPr>
              <a:lnSpc>
                <a:spcPct val="80000"/>
              </a:lnSpc>
            </a:pPr>
            <a:r>
              <a:rPr lang="en-US" altLang="en-US" sz="2400" b="1" dirty="0" smtClean="0">
                <a:latin typeface="Nyala" pitchFamily="2" charset="0"/>
              </a:rPr>
              <a:t>Everyone is younger than his father</a:t>
            </a:r>
          </a:p>
          <a:p>
            <a:pPr>
              <a:lnSpc>
                <a:spcPct val="80000"/>
              </a:lnSpc>
              <a:buFontTx/>
              <a:buNone/>
            </a:pPr>
            <a:r>
              <a:rPr lang="en-US" altLang="en-US" sz="1800" dirty="0" smtClean="0">
                <a:latin typeface="Nyala" pitchFamily="2" charset="0"/>
              </a:rPr>
              <a:t>	</a:t>
            </a:r>
            <a:r>
              <a:rPr lang="en-US" altLang="en-US" sz="1800" b="1" dirty="0" smtClean="0">
                <a:solidFill>
                  <a:srgbClr val="D6370C"/>
                </a:solidFill>
                <a:latin typeface="Nyala" pitchFamily="2" charset="0"/>
              </a:rPr>
              <a:t> (</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person(x) </a:t>
            </a:r>
            <a:r>
              <a:rPr lang="en-US" altLang="en-US" sz="1800" b="1" dirty="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 younger(x, father(x))</a:t>
            </a:r>
          </a:p>
          <a:p>
            <a:pPr>
              <a:lnSpc>
                <a:spcPct val="80000"/>
              </a:lnSpc>
              <a:buFontTx/>
              <a:buNone/>
            </a:pPr>
            <a:endParaRPr lang="en-US" altLang="en-US" sz="1800" dirty="0" smtClean="0"/>
          </a:p>
        </p:txBody>
      </p:sp>
      <p:sp>
        <p:nvSpPr>
          <p:cNvPr id="2" name="Slide Number Placeholder 1"/>
          <p:cNvSpPr>
            <a:spLocks noGrp="1"/>
          </p:cNvSpPr>
          <p:nvPr>
            <p:ph type="sldNum" sz="quarter" idx="12"/>
          </p:nvPr>
        </p:nvSpPr>
        <p:spPr/>
        <p:txBody>
          <a:bodyPr/>
          <a:lstStyle/>
          <a:p>
            <a:fld id="{B82CCC60-E8CD-4174-8B1A-7DF615B22EEF}" type="slidenum">
              <a:rPr lang="en-US" smtClean="0"/>
              <a:pPr/>
              <a:t>73</a:t>
            </a:fld>
            <a:endParaRPr lang="en-US"/>
          </a:p>
        </p:txBody>
      </p:sp>
      <p:sp>
        <p:nvSpPr>
          <p:cNvPr id="6" name="Rectangle 3"/>
          <p:cNvSpPr txBox="1">
            <a:spLocks noChangeArrowheads="1"/>
          </p:cNvSpPr>
          <p:nvPr/>
        </p:nvSpPr>
        <p:spPr>
          <a:xfrm>
            <a:off x="4314825" y="1238250"/>
            <a:ext cx="4752975" cy="3819525"/>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pPr>
            <a:r>
              <a:rPr lang="en-US" altLang="en-US" sz="2400" b="1" dirty="0" smtClean="0">
                <a:latin typeface="Nyala" pitchFamily="2" charset="0"/>
              </a:rPr>
              <a:t>All purple mushrooms are poisonous</a:t>
            </a:r>
            <a:r>
              <a:rPr lang="en-US" altLang="en-US" sz="2400" dirty="0" smtClean="0">
                <a:latin typeface="Nyala" pitchFamily="2" charset="0"/>
              </a:rPr>
              <a:t>.</a:t>
            </a:r>
          </a:p>
          <a:p>
            <a:pPr lvl="1">
              <a:lnSpc>
                <a:spcPct val="8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(mushroom(x) ^ purple(x)) </a:t>
            </a:r>
            <a:r>
              <a:rPr lang="en-US" altLang="en-US" sz="1800" b="1" dirty="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 poisonous(x) </a:t>
            </a:r>
          </a:p>
          <a:p>
            <a:pPr>
              <a:lnSpc>
                <a:spcPct val="80000"/>
              </a:lnSpc>
            </a:pPr>
            <a:r>
              <a:rPr lang="en-US" altLang="en-US" sz="2400" b="1" dirty="0" smtClean="0">
                <a:latin typeface="Nyala" pitchFamily="2" charset="0"/>
              </a:rPr>
              <a:t>No purple mushroom is poisonous.</a:t>
            </a:r>
          </a:p>
          <a:p>
            <a:pPr lvl="1">
              <a:lnSpc>
                <a:spcPct val="120000"/>
              </a:lnSpc>
              <a:buFontTx/>
              <a:buNone/>
            </a:pPr>
            <a:r>
              <a:rPr lang="en-US" sz="1800" b="1" dirty="0">
                <a:solidFill>
                  <a:srgbClr val="D6370C"/>
                </a:solidFill>
                <a:latin typeface="Nyala" pitchFamily="2" charset="0"/>
              </a:rPr>
              <a:t>¬</a:t>
            </a: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purple(x) ^ mushroom(x) ^ poisonous(x) </a:t>
            </a:r>
          </a:p>
          <a:p>
            <a:pPr lvl="1">
              <a:lnSpc>
                <a:spcPct val="120000"/>
              </a:lnSpc>
              <a:buFontTx/>
              <a:buNone/>
            </a:pPr>
            <a:r>
              <a:rPr lang="en-US" altLang="en-US" sz="1800" b="1" dirty="0" smtClean="0">
                <a:solidFill>
                  <a:srgbClr val="D6370C"/>
                </a:solidFill>
                <a:latin typeface="Nyala" pitchFamily="2" charset="0"/>
              </a:rPr>
              <a:t>(</a:t>
            </a:r>
            <a:r>
              <a:rPr lang="en-US" altLang="en-US" sz="1800" b="1" dirty="0" smtClean="0">
                <a:solidFill>
                  <a:srgbClr val="D6370C"/>
                </a:solidFill>
                <a:latin typeface="Nyala" pitchFamily="2" charset="0"/>
                <a:sym typeface="Symbol" pitchFamily="18" charset="2"/>
              </a:rPr>
              <a:t></a:t>
            </a:r>
            <a:r>
              <a:rPr lang="en-US" altLang="en-US" sz="1800" b="1" dirty="0" smtClean="0">
                <a:solidFill>
                  <a:srgbClr val="D6370C"/>
                </a:solidFill>
                <a:latin typeface="Nyala" pitchFamily="2" charset="0"/>
              </a:rPr>
              <a:t>x) (mushroom(x) ^ purple(x)) </a:t>
            </a:r>
            <a:r>
              <a:rPr lang="en-US" altLang="en-US" sz="1800" b="1" dirty="0" smtClean="0">
                <a:solidFill>
                  <a:srgbClr val="D6370C"/>
                </a:solidFill>
                <a:latin typeface="Nyala" pitchFamily="2" charset="0"/>
                <a:sym typeface="Symbol" pitchFamily="18" charset="2"/>
              </a:rPr>
              <a:t></a:t>
            </a:r>
            <a:r>
              <a:rPr lang="en-US" sz="1800" b="1" dirty="0">
                <a:solidFill>
                  <a:srgbClr val="D6370C"/>
                </a:solidFill>
                <a:latin typeface="Nyala" pitchFamily="2" charset="0"/>
              </a:rPr>
              <a:t>¬</a:t>
            </a:r>
            <a:r>
              <a:rPr lang="en-US" altLang="en-US" sz="1800" b="1" dirty="0" smtClean="0">
                <a:solidFill>
                  <a:srgbClr val="D6370C"/>
                </a:solidFill>
                <a:latin typeface="Nyala" pitchFamily="2" charset="0"/>
              </a:rPr>
              <a:t>poisonous(x) </a:t>
            </a:r>
          </a:p>
          <a:p>
            <a:pPr>
              <a:lnSpc>
                <a:spcPct val="80000"/>
              </a:lnSpc>
            </a:pPr>
            <a:r>
              <a:rPr lang="en-US" altLang="en-US" sz="2400" b="1" dirty="0" smtClean="0">
                <a:latin typeface="Nyala" pitchFamily="2" charset="0"/>
              </a:rPr>
              <a:t>There are exactly two purple mushrooms</a:t>
            </a:r>
            <a:r>
              <a:rPr lang="en-US" altLang="en-US" sz="2400" dirty="0" smtClean="0">
                <a:latin typeface="Nyala" pitchFamily="2" charset="0"/>
              </a:rPr>
              <a:t>.</a:t>
            </a:r>
          </a:p>
          <a:p>
            <a:pPr lvl="1">
              <a:lnSpc>
                <a:spcPct val="120000"/>
              </a:lnSpc>
              <a:buFontTx/>
              <a:buNone/>
            </a:pPr>
            <a:r>
              <a:rPr lang="en-US" altLang="en-US" sz="1200" b="1" dirty="0" smtClean="0">
                <a:solidFill>
                  <a:srgbClr val="D6370C"/>
                </a:solidFill>
                <a:latin typeface="Nyala" pitchFamily="2" charset="0"/>
              </a:rPr>
              <a:t>(</a:t>
            </a:r>
            <a:r>
              <a:rPr lang="en-US" altLang="en-US" sz="1200" b="1" dirty="0" smtClean="0">
                <a:solidFill>
                  <a:srgbClr val="D6370C"/>
                </a:solidFill>
                <a:latin typeface="Nyala" pitchFamily="2" charset="0"/>
                <a:sym typeface="Symbol" pitchFamily="18" charset="2"/>
              </a:rPr>
              <a:t></a:t>
            </a:r>
            <a:r>
              <a:rPr lang="en-US" altLang="en-US" sz="1200" b="1" dirty="0" smtClean="0">
                <a:solidFill>
                  <a:srgbClr val="D6370C"/>
                </a:solidFill>
                <a:latin typeface="Nyala" pitchFamily="2" charset="0"/>
              </a:rPr>
              <a:t>x)(</a:t>
            </a:r>
            <a:r>
              <a:rPr lang="en-US" altLang="en-US" sz="1200" b="1" dirty="0" err="1" smtClean="0">
                <a:solidFill>
                  <a:srgbClr val="D6370C"/>
                </a:solidFill>
                <a:latin typeface="Nyala" pitchFamily="2" charset="0"/>
              </a:rPr>
              <a:t>Ey</a:t>
            </a:r>
            <a:r>
              <a:rPr lang="en-US" altLang="en-US" sz="1200" b="1" dirty="0" smtClean="0">
                <a:solidFill>
                  <a:srgbClr val="D6370C"/>
                </a:solidFill>
                <a:latin typeface="Nyala" pitchFamily="2" charset="0"/>
              </a:rPr>
              <a:t>) mushroom(x) ^ purple(x) ^ mushroom(y) ^ purple(y) ^ </a:t>
            </a:r>
            <a:r>
              <a:rPr lang="en-US" sz="1200" b="1" dirty="0">
                <a:solidFill>
                  <a:srgbClr val="D6370C"/>
                </a:solidFill>
                <a:latin typeface="Nyala" pitchFamily="2" charset="0"/>
              </a:rPr>
              <a:t>¬ </a:t>
            </a:r>
            <a:r>
              <a:rPr lang="en-US" altLang="en-US" sz="1200" b="1" dirty="0" smtClean="0">
                <a:solidFill>
                  <a:srgbClr val="D6370C"/>
                </a:solidFill>
                <a:latin typeface="Nyala" pitchFamily="2" charset="0"/>
              </a:rPr>
              <a:t>(x=y) ^ </a:t>
            </a:r>
          </a:p>
          <a:p>
            <a:pPr lvl="1">
              <a:lnSpc>
                <a:spcPct val="120000"/>
              </a:lnSpc>
              <a:buFontTx/>
              <a:buNone/>
            </a:pPr>
            <a:r>
              <a:rPr lang="en-US" altLang="en-US" sz="1200" b="1" dirty="0" smtClean="0">
                <a:solidFill>
                  <a:srgbClr val="D6370C"/>
                </a:solidFill>
                <a:latin typeface="Nyala" pitchFamily="2" charset="0"/>
              </a:rPr>
              <a:t>(</a:t>
            </a:r>
            <a:r>
              <a:rPr lang="en-US" altLang="en-US" sz="1200" b="1" dirty="0" smtClean="0">
                <a:solidFill>
                  <a:srgbClr val="D6370C"/>
                </a:solidFill>
                <a:latin typeface="Nyala" pitchFamily="2" charset="0"/>
                <a:sym typeface="Symbol" pitchFamily="18" charset="2"/>
              </a:rPr>
              <a:t></a:t>
            </a:r>
            <a:r>
              <a:rPr lang="en-US" altLang="en-US" sz="1200" b="1" dirty="0" smtClean="0">
                <a:solidFill>
                  <a:srgbClr val="D6370C"/>
                </a:solidFill>
                <a:latin typeface="Nyala" pitchFamily="2" charset="0"/>
              </a:rPr>
              <a:t>z) (mushroom(z) ^ purple(z))</a:t>
            </a:r>
            <a:r>
              <a:rPr lang="en-US" altLang="en-US" sz="1200" b="1" dirty="0">
                <a:solidFill>
                  <a:srgbClr val="D6370C"/>
                </a:solidFill>
                <a:latin typeface="Nyala" pitchFamily="2" charset="0"/>
                <a:sym typeface="Symbol" pitchFamily="18" charset="2"/>
              </a:rPr>
              <a:t> </a:t>
            </a:r>
            <a:r>
              <a:rPr lang="en-US" altLang="en-US" sz="1200" b="1" dirty="0" smtClean="0">
                <a:solidFill>
                  <a:srgbClr val="D6370C"/>
                </a:solidFill>
                <a:latin typeface="Nyala" pitchFamily="2" charset="0"/>
              </a:rPr>
              <a:t>((x=z) v (y=z)) </a:t>
            </a:r>
          </a:p>
          <a:p>
            <a:pPr>
              <a:lnSpc>
                <a:spcPct val="80000"/>
              </a:lnSpc>
            </a:pPr>
            <a:r>
              <a:rPr lang="en-US" altLang="en-US" sz="2400" b="1" dirty="0" smtClean="0">
                <a:latin typeface="Nyala" pitchFamily="2" charset="0"/>
              </a:rPr>
              <a:t>Clinton is not tall.</a:t>
            </a:r>
          </a:p>
          <a:p>
            <a:pPr lvl="1">
              <a:lnSpc>
                <a:spcPct val="80000"/>
              </a:lnSpc>
              <a:buFontTx/>
              <a:buNone/>
            </a:pPr>
            <a:r>
              <a:rPr lang="en-US" altLang="en-US" sz="1800" b="1" dirty="0">
                <a:solidFill>
                  <a:srgbClr val="D6370C"/>
                </a:solidFill>
                <a:latin typeface="Nyala" pitchFamily="2" charset="0"/>
              </a:rPr>
              <a:t>¬tall(Clinton</a:t>
            </a:r>
            <a:r>
              <a:rPr lang="en-US" altLang="en-US" sz="1800" b="1" dirty="0" smtClean="0">
                <a:solidFill>
                  <a:srgbClr val="D6370C"/>
                </a:solidFill>
                <a:latin typeface="Nyala" pitchFamily="2" charset="0"/>
              </a:rPr>
              <a:t>) </a:t>
            </a:r>
          </a:p>
          <a:p>
            <a:pPr>
              <a:lnSpc>
                <a:spcPct val="80000"/>
              </a:lnSpc>
            </a:pPr>
            <a:r>
              <a:rPr lang="en-US" altLang="en-US" sz="2400" b="1" dirty="0" smtClean="0">
                <a:latin typeface="Nyala" pitchFamily="2" charset="0"/>
              </a:rPr>
              <a:t>X is above Y if X is directly on top of Y or there is a pile of one or more other objects directly on top of one another starting with X and ending with Y.</a:t>
            </a:r>
            <a:endParaRPr lang="en-US" altLang="en-US" sz="2400" dirty="0" smtClean="0">
              <a:latin typeface="Nyala" pitchFamily="2" charset="0"/>
            </a:endParaRPr>
          </a:p>
          <a:p>
            <a:pPr lvl="1">
              <a:lnSpc>
                <a:spcPct val="170000"/>
              </a:lnSpc>
              <a:buFontTx/>
              <a:buNone/>
            </a:pPr>
            <a:r>
              <a:rPr lang="en-US" altLang="en-US" sz="1300" b="1" dirty="0" smtClean="0">
                <a:solidFill>
                  <a:srgbClr val="D6370C"/>
                </a:solidFill>
                <a:latin typeface="Nyala" pitchFamily="2" charset="0"/>
              </a:rPr>
              <a:t>(</a:t>
            </a:r>
            <a:r>
              <a:rPr lang="en-US" altLang="en-US" sz="1300" b="1" dirty="0" smtClean="0">
                <a:solidFill>
                  <a:srgbClr val="D6370C"/>
                </a:solidFill>
                <a:latin typeface="Nyala" pitchFamily="2" charset="0"/>
                <a:sym typeface="Symbol" pitchFamily="18" charset="2"/>
              </a:rPr>
              <a:t></a:t>
            </a:r>
            <a:r>
              <a:rPr lang="en-US" altLang="en-US" sz="1300" b="1" dirty="0" smtClean="0">
                <a:solidFill>
                  <a:srgbClr val="D6370C"/>
                </a:solidFill>
                <a:latin typeface="Nyala" pitchFamily="2" charset="0"/>
              </a:rPr>
              <a:t>x)(</a:t>
            </a:r>
            <a:r>
              <a:rPr lang="en-US" altLang="en-US" sz="1300" b="1" dirty="0" smtClean="0">
                <a:solidFill>
                  <a:srgbClr val="D6370C"/>
                </a:solidFill>
                <a:latin typeface="Nyala" pitchFamily="2" charset="0"/>
                <a:sym typeface="Symbol" pitchFamily="18" charset="2"/>
              </a:rPr>
              <a:t></a:t>
            </a:r>
            <a:r>
              <a:rPr lang="en-US" altLang="en-US" sz="1300" b="1" dirty="0" smtClean="0">
                <a:solidFill>
                  <a:srgbClr val="D6370C"/>
                </a:solidFill>
                <a:latin typeface="Nyala" pitchFamily="2" charset="0"/>
              </a:rPr>
              <a:t>y) above(x, y) </a:t>
            </a:r>
            <a:r>
              <a:rPr lang="en-US" sz="1300" b="1" dirty="0">
                <a:solidFill>
                  <a:srgbClr val="D6370C"/>
                </a:solidFill>
                <a:latin typeface="Nyala" pitchFamily="2" charset="0"/>
              </a:rPr>
              <a:t>⇔</a:t>
            </a:r>
            <a:r>
              <a:rPr lang="en-US" altLang="en-US" sz="1300" b="1" dirty="0" smtClean="0">
                <a:solidFill>
                  <a:srgbClr val="D6370C"/>
                </a:solidFill>
                <a:latin typeface="Nyala" pitchFamily="2" charset="0"/>
              </a:rPr>
              <a:t> (on(</a:t>
            </a:r>
            <a:r>
              <a:rPr lang="en-US" altLang="en-US" sz="1300" b="1" dirty="0" err="1" smtClean="0">
                <a:solidFill>
                  <a:srgbClr val="D6370C"/>
                </a:solidFill>
                <a:latin typeface="Nyala" pitchFamily="2" charset="0"/>
              </a:rPr>
              <a:t>x,y</a:t>
            </a:r>
            <a:r>
              <a:rPr lang="en-US" altLang="en-US" sz="1300" b="1" dirty="0" smtClean="0">
                <a:solidFill>
                  <a:srgbClr val="D6370C"/>
                </a:solidFill>
                <a:latin typeface="Nyala" pitchFamily="2" charset="0"/>
              </a:rPr>
              <a:t>) v (</a:t>
            </a:r>
            <a:r>
              <a:rPr lang="en-US" altLang="en-US" sz="1300" b="1" dirty="0" smtClean="0">
                <a:solidFill>
                  <a:srgbClr val="D6370C"/>
                </a:solidFill>
                <a:latin typeface="Nyala" pitchFamily="2" charset="0"/>
                <a:sym typeface="Symbol" pitchFamily="18" charset="2"/>
              </a:rPr>
              <a:t></a:t>
            </a:r>
            <a:r>
              <a:rPr lang="en-US" altLang="en-US" sz="1300" b="1" dirty="0" smtClean="0">
                <a:solidFill>
                  <a:srgbClr val="D6370C"/>
                </a:solidFill>
                <a:latin typeface="Nyala" pitchFamily="2" charset="0"/>
              </a:rPr>
              <a:t>z) (on(x, z) ^ above(z, y))) </a:t>
            </a:r>
          </a:p>
        </p:txBody>
      </p:sp>
      <p:sp>
        <p:nvSpPr>
          <p:cNvPr id="4" name="TextBox 3"/>
          <p:cNvSpPr txBox="1"/>
          <p:nvPr/>
        </p:nvSpPr>
        <p:spPr>
          <a:xfrm>
            <a:off x="533400" y="624959"/>
            <a:ext cx="2400300" cy="461665"/>
          </a:xfrm>
          <a:prstGeom prst="rect">
            <a:avLst/>
          </a:prstGeom>
          <a:noFill/>
        </p:spPr>
        <p:txBody>
          <a:bodyPr wrap="square" rtlCol="0">
            <a:spAutoFit/>
          </a:bodyPr>
          <a:lstStyle/>
          <a:p>
            <a:r>
              <a:rPr lang="en-US" sz="2400" b="1" dirty="0" smtClean="0">
                <a:solidFill>
                  <a:srgbClr val="D6370C"/>
                </a:solidFill>
                <a:latin typeface="Nyala" pitchFamily="2" charset="0"/>
              </a:rPr>
              <a:t>Activity!</a:t>
            </a:r>
            <a:endParaRPr lang="en-US" b="1" dirty="0">
              <a:solidFill>
                <a:srgbClr val="D6370C"/>
              </a:solidFill>
              <a:latin typeface="Nyala" pitchFamily="2" charset="0"/>
            </a:endParaRPr>
          </a:p>
        </p:txBody>
      </p:sp>
    </p:spTree>
    <p:extLst>
      <p:ext uri="{BB962C8B-B14F-4D97-AF65-F5344CB8AC3E}">
        <p14:creationId xmlns:p14="http://schemas.microsoft.com/office/powerpoint/2010/main" val="2842683292"/>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Effect transition="in" filter="randombar(horizontal)">
                                      <p:cBhvr>
                                        <p:cTn id="7" dur="500"/>
                                        <p:tgtEl>
                                          <p:spTgt spid="102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3">
                                            <p:txEl>
                                              <p:pRg st="3" end="3"/>
                                            </p:txEl>
                                          </p:spTgt>
                                        </p:tgtEl>
                                        <p:attrNameLst>
                                          <p:attrName>style.visibility</p:attrName>
                                        </p:attrNameLst>
                                      </p:cBhvr>
                                      <p:to>
                                        <p:strVal val="visible"/>
                                      </p:to>
                                    </p:set>
                                    <p:animEffect transition="in" filter="randombar(horizontal)">
                                      <p:cBhvr>
                                        <p:cTn id="12" dur="500"/>
                                        <p:tgtEl>
                                          <p:spTgt spid="1024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243">
                                            <p:txEl>
                                              <p:pRg st="5" end="5"/>
                                            </p:txEl>
                                          </p:spTgt>
                                        </p:tgtEl>
                                        <p:attrNameLst>
                                          <p:attrName>style.visibility</p:attrName>
                                        </p:attrNameLst>
                                      </p:cBhvr>
                                      <p:to>
                                        <p:strVal val="visible"/>
                                      </p:to>
                                    </p:set>
                                    <p:animEffect transition="in" filter="randombar(horizontal)">
                                      <p:cBhvr>
                                        <p:cTn id="17" dur="500"/>
                                        <p:tgtEl>
                                          <p:spTgt spid="1024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43">
                                            <p:txEl>
                                              <p:pRg st="7" end="7"/>
                                            </p:txEl>
                                          </p:spTgt>
                                        </p:tgtEl>
                                        <p:attrNameLst>
                                          <p:attrName>style.visibility</p:attrName>
                                        </p:attrNameLst>
                                      </p:cBhvr>
                                      <p:to>
                                        <p:strVal val="visible"/>
                                      </p:to>
                                    </p:set>
                                    <p:animEffect transition="in" filter="randombar(horizontal)">
                                      <p:cBhvr>
                                        <p:cTn id="22" dur="500"/>
                                        <p:tgtEl>
                                          <p:spTgt spid="10243">
                                            <p:txEl>
                                              <p:pRg st="7" end="7"/>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10243">
                                            <p:txEl>
                                              <p:pRg st="8" end="8"/>
                                            </p:txEl>
                                          </p:spTgt>
                                        </p:tgtEl>
                                        <p:attrNameLst>
                                          <p:attrName>style.visibility</p:attrName>
                                        </p:attrNameLst>
                                      </p:cBhvr>
                                      <p:to>
                                        <p:strVal val="visible"/>
                                      </p:to>
                                    </p:set>
                                    <p:animEffect transition="in" filter="randombar(horizontal)">
                                      <p:cBhvr>
                                        <p:cTn id="25" dur="500"/>
                                        <p:tgtEl>
                                          <p:spTgt spid="10243">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0243">
                                            <p:txEl>
                                              <p:pRg st="10" end="10"/>
                                            </p:txEl>
                                          </p:spTgt>
                                        </p:tgtEl>
                                        <p:attrNameLst>
                                          <p:attrName>style.visibility</p:attrName>
                                        </p:attrNameLst>
                                      </p:cBhvr>
                                      <p:to>
                                        <p:strVal val="visible"/>
                                      </p:to>
                                    </p:set>
                                    <p:animEffect transition="in" filter="randombar(horizontal)">
                                      <p:cBhvr>
                                        <p:cTn id="30" dur="500"/>
                                        <p:tgtEl>
                                          <p:spTgt spid="10243">
                                            <p:txEl>
                                              <p:pRg st="10" end="1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10243">
                                            <p:txEl>
                                              <p:pRg st="11" end="11"/>
                                            </p:txEl>
                                          </p:spTgt>
                                        </p:tgtEl>
                                        <p:attrNameLst>
                                          <p:attrName>style.visibility</p:attrName>
                                        </p:attrNameLst>
                                      </p:cBhvr>
                                      <p:to>
                                        <p:strVal val="visible"/>
                                      </p:to>
                                    </p:set>
                                    <p:animEffect transition="in" filter="randombar(horizontal)">
                                      <p:cBhvr>
                                        <p:cTn id="33" dur="500"/>
                                        <p:tgtEl>
                                          <p:spTgt spid="10243">
                                            <p:txEl>
                                              <p:pRg st="11" end="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0243">
                                            <p:txEl>
                                              <p:pRg st="13" end="13"/>
                                            </p:txEl>
                                          </p:spTgt>
                                        </p:tgtEl>
                                        <p:attrNameLst>
                                          <p:attrName>style.visibility</p:attrName>
                                        </p:attrNameLst>
                                      </p:cBhvr>
                                      <p:to>
                                        <p:strVal val="visible"/>
                                      </p:to>
                                    </p:set>
                                    <p:animEffect transition="in" filter="randombar(horizontal)">
                                      <p:cBhvr>
                                        <p:cTn id="38" dur="500"/>
                                        <p:tgtEl>
                                          <p:spTgt spid="10243">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0243">
                                            <p:txEl>
                                              <p:pRg st="15" end="15"/>
                                            </p:txEl>
                                          </p:spTgt>
                                        </p:tgtEl>
                                        <p:attrNameLst>
                                          <p:attrName>style.visibility</p:attrName>
                                        </p:attrNameLst>
                                      </p:cBhvr>
                                      <p:to>
                                        <p:strVal val="visible"/>
                                      </p:to>
                                    </p:set>
                                    <p:animEffect transition="in" filter="randombar(horizontal)">
                                      <p:cBhvr>
                                        <p:cTn id="43" dur="500"/>
                                        <p:tgtEl>
                                          <p:spTgt spid="10243">
                                            <p:txEl>
                                              <p:pRg st="15" end="1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randombar(horizontal)">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randombar(horizontal)">
                                      <p:cBhvr>
                                        <p:cTn id="53" dur="500"/>
                                        <p:tgtEl>
                                          <p:spTgt spid="6">
                                            <p:txEl>
                                              <p:pRg st="3" end="3"/>
                                            </p:txEl>
                                          </p:spTgt>
                                        </p:tgtEl>
                                      </p:cBhvr>
                                    </p:animEffect>
                                  </p:childTnLst>
                                </p:cTn>
                              </p:par>
                              <p:par>
                                <p:cTn id="54" presetID="14" presetClass="entr" presetSubtype="10" fill="hold" nodeType="withEffect">
                                  <p:stCondLst>
                                    <p:cond delay="0"/>
                                  </p:stCondLst>
                                  <p:childTnLst>
                                    <p:set>
                                      <p:cBhvr>
                                        <p:cTn id="55" dur="1" fill="hold">
                                          <p:stCondLst>
                                            <p:cond delay="0"/>
                                          </p:stCondLst>
                                        </p:cTn>
                                        <p:tgtEl>
                                          <p:spTgt spid="6">
                                            <p:txEl>
                                              <p:pRg st="4" end="4"/>
                                            </p:txEl>
                                          </p:spTgt>
                                        </p:tgtEl>
                                        <p:attrNameLst>
                                          <p:attrName>style.visibility</p:attrName>
                                        </p:attrNameLst>
                                      </p:cBhvr>
                                      <p:to>
                                        <p:strVal val="visible"/>
                                      </p:to>
                                    </p:set>
                                    <p:animEffect transition="in" filter="randombar(horizontal)">
                                      <p:cBhvr>
                                        <p:cTn id="56" dur="500"/>
                                        <p:tgtEl>
                                          <p:spTgt spid="6">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randombar(horizontal)">
                                      <p:cBhvr>
                                        <p:cTn id="61" dur="500"/>
                                        <p:tgtEl>
                                          <p:spTgt spid="6">
                                            <p:txEl>
                                              <p:pRg st="6" end="6"/>
                                            </p:txEl>
                                          </p:spTgt>
                                        </p:tgtEl>
                                      </p:cBhvr>
                                    </p:animEffect>
                                  </p:childTnLst>
                                </p:cTn>
                              </p:par>
                              <p:par>
                                <p:cTn id="62" presetID="14" presetClass="entr" presetSubtype="10" fill="hold" nodeType="withEffect">
                                  <p:stCondLst>
                                    <p:cond delay="0"/>
                                  </p:stCondLst>
                                  <p:childTnLst>
                                    <p:set>
                                      <p:cBhvr>
                                        <p:cTn id="63" dur="1" fill="hold">
                                          <p:stCondLst>
                                            <p:cond delay="0"/>
                                          </p:stCondLst>
                                        </p:cTn>
                                        <p:tgtEl>
                                          <p:spTgt spid="6">
                                            <p:txEl>
                                              <p:pRg st="7" end="7"/>
                                            </p:txEl>
                                          </p:spTgt>
                                        </p:tgtEl>
                                        <p:attrNameLst>
                                          <p:attrName>style.visibility</p:attrName>
                                        </p:attrNameLst>
                                      </p:cBhvr>
                                      <p:to>
                                        <p:strVal val="visible"/>
                                      </p:to>
                                    </p:set>
                                    <p:animEffect transition="in" filter="randombar(horizontal)">
                                      <p:cBhvr>
                                        <p:cTn id="64" dur="500"/>
                                        <p:tgtEl>
                                          <p:spTgt spid="6">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nodeType="clickEffect">
                                  <p:stCondLst>
                                    <p:cond delay="0"/>
                                  </p:stCondLst>
                                  <p:childTnLst>
                                    <p:set>
                                      <p:cBhvr>
                                        <p:cTn id="68" dur="1" fill="hold">
                                          <p:stCondLst>
                                            <p:cond delay="0"/>
                                          </p:stCondLst>
                                        </p:cTn>
                                        <p:tgtEl>
                                          <p:spTgt spid="6">
                                            <p:txEl>
                                              <p:pRg st="9" end="9"/>
                                            </p:txEl>
                                          </p:spTgt>
                                        </p:tgtEl>
                                        <p:attrNameLst>
                                          <p:attrName>style.visibility</p:attrName>
                                        </p:attrNameLst>
                                      </p:cBhvr>
                                      <p:to>
                                        <p:strVal val="visible"/>
                                      </p:to>
                                    </p:set>
                                    <p:animEffect transition="in" filter="randombar(horizontal)">
                                      <p:cBhvr>
                                        <p:cTn id="69" dur="500"/>
                                        <p:tgtEl>
                                          <p:spTgt spid="6">
                                            <p:txEl>
                                              <p:pRg st="9" end="9"/>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nodeType="clickEffect">
                                  <p:stCondLst>
                                    <p:cond delay="0"/>
                                  </p:stCondLst>
                                  <p:childTnLst>
                                    <p:set>
                                      <p:cBhvr>
                                        <p:cTn id="73" dur="1" fill="hold">
                                          <p:stCondLst>
                                            <p:cond delay="0"/>
                                          </p:stCondLst>
                                        </p:cTn>
                                        <p:tgtEl>
                                          <p:spTgt spid="6">
                                            <p:txEl>
                                              <p:pRg st="11" end="11"/>
                                            </p:txEl>
                                          </p:spTgt>
                                        </p:tgtEl>
                                        <p:attrNameLst>
                                          <p:attrName>style.visibility</p:attrName>
                                        </p:attrNameLst>
                                      </p:cBhvr>
                                      <p:to>
                                        <p:strVal val="visible"/>
                                      </p:to>
                                    </p:set>
                                    <p:animEffect transition="in" filter="randombar(horizontal)">
                                      <p:cBhvr>
                                        <p:cTn id="7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6370" y="90371"/>
            <a:ext cx="7940659" cy="916230"/>
          </a:xfrm>
        </p:spPr>
        <p:txBody>
          <a:bodyPr>
            <a:normAutofit/>
          </a:bodyPr>
          <a:lstStyle/>
          <a:p>
            <a:pPr eaLnBrk="1" hangingPunct="1"/>
            <a:r>
              <a:rPr lang="en-US" altLang="en-US" sz="3600" dirty="0" smtClean="0">
                <a:latin typeface="Nyala" pitchFamily="2" charset="0"/>
              </a:rPr>
              <a:t>Sentence Structure</a:t>
            </a:r>
          </a:p>
        </p:txBody>
      </p:sp>
      <p:sp>
        <p:nvSpPr>
          <p:cNvPr id="12291" name="Rectangle 3"/>
          <p:cNvSpPr>
            <a:spLocks noGrp="1" noChangeArrowheads="1"/>
          </p:cNvSpPr>
          <p:nvPr>
            <p:ph idx="1"/>
          </p:nvPr>
        </p:nvSpPr>
        <p:spPr>
          <a:xfrm>
            <a:off x="0" y="1270596"/>
            <a:ext cx="9144000" cy="3872904"/>
          </a:xfrm>
        </p:spPr>
        <p:txBody>
          <a:bodyPr>
            <a:normAutofit fontScale="77500" lnSpcReduction="20000"/>
          </a:bodyPr>
          <a:lstStyle/>
          <a:p>
            <a:pPr eaLnBrk="1" hangingPunct="1">
              <a:lnSpc>
                <a:spcPct val="90000"/>
              </a:lnSpc>
              <a:buFont typeface="Wingdings" pitchFamily="2" charset="2"/>
              <a:buChar char="§"/>
            </a:pPr>
            <a:r>
              <a:rPr lang="en-US" altLang="en-US" sz="2400" dirty="0" smtClean="0">
                <a:latin typeface="Nyala" pitchFamily="2" charset="0"/>
              </a:rPr>
              <a:t>In FOL the basic unit is a Predicate (Argument/Terms)  structure  which is  called sentence to represent facts.</a:t>
            </a:r>
            <a:r>
              <a:rPr lang="en-US" altLang="en-US" sz="2800" dirty="0" smtClean="0">
                <a:latin typeface="Nyala" pitchFamily="2" charset="0"/>
              </a:rPr>
              <a:t> </a:t>
            </a:r>
          </a:p>
          <a:p>
            <a:pPr marL="165100" indent="-165100" eaLnBrk="1" hangingPunct="1">
              <a:lnSpc>
                <a:spcPct val="90000"/>
              </a:lnSpc>
            </a:pPr>
            <a:r>
              <a:rPr lang="en-US" altLang="en-US" sz="2800" b="1" dirty="0" smtClean="0">
                <a:latin typeface="Nyala" pitchFamily="2" charset="0"/>
              </a:rPr>
              <a:t>Terms</a:t>
            </a:r>
            <a:r>
              <a:rPr lang="en-US" altLang="en-US" sz="2800" dirty="0" smtClean="0">
                <a:latin typeface="Nyala" pitchFamily="2" charset="0"/>
              </a:rPr>
              <a:t> refers to </a:t>
            </a:r>
            <a:r>
              <a:rPr lang="en-US" altLang="en-US" sz="2800" b="1" dirty="0" smtClean="0">
                <a:latin typeface="Nyala" pitchFamily="2" charset="0"/>
              </a:rPr>
              <a:t>objects</a:t>
            </a:r>
          </a:p>
          <a:p>
            <a:pPr marL="622300" lvl="1" indent="-342900" eaLnBrk="1" hangingPunct="1">
              <a:lnSpc>
                <a:spcPct val="90000"/>
              </a:lnSpc>
              <a:buFont typeface="Wingdings" pitchFamily="2" charset="2"/>
              <a:buChar char="§"/>
            </a:pPr>
            <a:r>
              <a:rPr lang="en-US" altLang="en-US" sz="2400" dirty="0" smtClean="0">
                <a:latin typeface="Nyala" pitchFamily="2" charset="0"/>
              </a:rPr>
              <a:t>Example: likes(</a:t>
            </a:r>
            <a:r>
              <a:rPr lang="en-US" altLang="en-US" sz="2400" dirty="0" err="1" smtClean="0">
                <a:latin typeface="Nyala" pitchFamily="2" charset="0"/>
              </a:rPr>
              <a:t>Muna</a:t>
            </a:r>
            <a:r>
              <a:rPr lang="en-US" altLang="en-US" sz="2400" dirty="0" smtClean="0">
                <a:latin typeface="Nyala" pitchFamily="2" charset="0"/>
              </a:rPr>
              <a:t>, Chocolate); tall(</a:t>
            </a:r>
            <a:r>
              <a:rPr lang="en-US" altLang="en-US" sz="2400" dirty="0" err="1" smtClean="0">
                <a:latin typeface="Nyala" pitchFamily="2" charset="0"/>
              </a:rPr>
              <a:t>Abdi</a:t>
            </a:r>
            <a:r>
              <a:rPr lang="en-US" altLang="en-US" sz="2400" dirty="0" smtClean="0">
                <a:latin typeface="Nyala" pitchFamily="2" charset="0"/>
              </a:rPr>
              <a:t>);</a:t>
            </a:r>
          </a:p>
          <a:p>
            <a:pPr marL="977900" lvl="4" indent="0" eaLnBrk="1" hangingPunct="1">
              <a:lnSpc>
                <a:spcPct val="90000"/>
              </a:lnSpc>
            </a:pPr>
            <a:endParaRPr lang="en-US" altLang="en-US" sz="400" dirty="0" smtClean="0">
              <a:latin typeface="Nyala" pitchFamily="2" charset="0"/>
            </a:endParaRPr>
          </a:p>
          <a:p>
            <a:pPr marL="622300" lvl="1" indent="-342900" eaLnBrk="1" hangingPunct="1">
              <a:lnSpc>
                <a:spcPct val="90000"/>
              </a:lnSpc>
              <a:buFont typeface="Wingdings 2" pitchFamily="18" charset="2"/>
              <a:buChar char="?"/>
            </a:pPr>
            <a:r>
              <a:rPr lang="en-US" altLang="en-US" sz="2400" b="1" dirty="0" smtClean="0">
                <a:latin typeface="Nyala" pitchFamily="2" charset="0"/>
              </a:rPr>
              <a:t>Terms</a:t>
            </a:r>
            <a:r>
              <a:rPr lang="en-US" altLang="en-US" sz="2400" dirty="0" smtClean="0">
                <a:latin typeface="Nyala" pitchFamily="2" charset="0"/>
              </a:rPr>
              <a:t> or </a:t>
            </a:r>
            <a:r>
              <a:rPr lang="en-US" altLang="en-US" sz="2400" b="1" dirty="0" smtClean="0">
                <a:latin typeface="Nyala" pitchFamily="2" charset="0"/>
              </a:rPr>
              <a:t>arguments</a:t>
            </a:r>
            <a:r>
              <a:rPr lang="en-US" altLang="en-US" sz="2400" dirty="0" smtClean="0">
                <a:latin typeface="Nyala" pitchFamily="2" charset="0"/>
              </a:rPr>
              <a:t> can be any of: </a:t>
            </a:r>
          </a:p>
          <a:p>
            <a:pPr marL="1022350" lvl="2" indent="-342900">
              <a:lnSpc>
                <a:spcPct val="90000"/>
              </a:lnSpc>
              <a:buFont typeface="Wingdings" pitchFamily="2" charset="2"/>
              <a:buChar char="ü"/>
            </a:pPr>
            <a:r>
              <a:rPr lang="en-US" altLang="en-US" sz="2000" b="1" dirty="0" smtClean="0">
                <a:latin typeface="Nyala" pitchFamily="2" charset="0"/>
              </a:rPr>
              <a:t>Constant symbol</a:t>
            </a:r>
            <a:r>
              <a:rPr lang="en-US" altLang="en-US" sz="2000" dirty="0" smtClean="0">
                <a:latin typeface="Nyala" pitchFamily="2" charset="0"/>
              </a:rPr>
              <a:t>, such as ‘</a:t>
            </a:r>
            <a:r>
              <a:rPr lang="en-US" altLang="en-US" sz="2000" dirty="0" err="1" smtClean="0">
                <a:latin typeface="Nyala" pitchFamily="2" charset="0"/>
              </a:rPr>
              <a:t>Sitra</a:t>
            </a:r>
            <a:r>
              <a:rPr lang="en-US" altLang="en-US" sz="2000" dirty="0" smtClean="0">
                <a:latin typeface="Nyala" pitchFamily="2" charset="0"/>
              </a:rPr>
              <a:t>’, </a:t>
            </a:r>
            <a:r>
              <a:rPr lang="en-US" altLang="en-US" sz="2000" b="1" dirty="0" smtClean="0">
                <a:latin typeface="Nyala" pitchFamily="2" charset="0"/>
              </a:rPr>
              <a:t>Variable symbol</a:t>
            </a:r>
            <a:r>
              <a:rPr lang="en-US" altLang="en-US" sz="2000" dirty="0" smtClean="0">
                <a:latin typeface="Nyala" pitchFamily="2" charset="0"/>
              </a:rPr>
              <a:t>, such as X , </a:t>
            </a:r>
            <a:r>
              <a:rPr lang="en-US" altLang="en-US" sz="2000" b="1" dirty="0" smtClean="0">
                <a:latin typeface="Nyala" pitchFamily="2" charset="0"/>
              </a:rPr>
              <a:t>Functions</a:t>
            </a:r>
            <a:r>
              <a:rPr lang="en-US" altLang="en-US" sz="2000" dirty="0" smtClean="0">
                <a:latin typeface="Nyala" pitchFamily="2" charset="0"/>
              </a:rPr>
              <a:t>, such as mother-of(</a:t>
            </a:r>
            <a:r>
              <a:rPr lang="en-US" altLang="en-US" sz="2000" dirty="0" err="1" smtClean="0">
                <a:latin typeface="Nyala" pitchFamily="2" charset="0"/>
              </a:rPr>
              <a:t>Ayub</a:t>
            </a:r>
            <a:r>
              <a:rPr lang="en-US" altLang="en-US" sz="2000" dirty="0" smtClean="0">
                <a:latin typeface="Nyala" pitchFamily="2" charset="0"/>
              </a:rPr>
              <a:t>), father-of(father-of(</a:t>
            </a:r>
            <a:r>
              <a:rPr lang="en-US" altLang="en-US" sz="2000" dirty="0" err="1" smtClean="0">
                <a:latin typeface="Nyala" pitchFamily="2" charset="0"/>
              </a:rPr>
              <a:t>Wendmayehu</a:t>
            </a:r>
            <a:r>
              <a:rPr lang="en-US" altLang="en-US" sz="2000" dirty="0" smtClean="0">
                <a:latin typeface="Nyala" pitchFamily="2" charset="0"/>
              </a:rPr>
              <a:t>)).</a:t>
            </a:r>
          </a:p>
          <a:p>
            <a:pPr marL="165100" indent="-165100" eaLnBrk="1" hangingPunct="1">
              <a:lnSpc>
                <a:spcPct val="90000"/>
              </a:lnSpc>
            </a:pPr>
            <a:r>
              <a:rPr lang="en-US" altLang="en-US" sz="2800" dirty="0" smtClean="0">
                <a:latin typeface="Nyala" pitchFamily="2" charset="0"/>
              </a:rPr>
              <a:t>A </a:t>
            </a:r>
            <a:r>
              <a:rPr lang="en-US" altLang="en-US" sz="2800" b="1" dirty="0" smtClean="0">
                <a:latin typeface="Nyala" pitchFamily="2" charset="0"/>
              </a:rPr>
              <a:t>predicate</a:t>
            </a:r>
            <a:r>
              <a:rPr lang="en-US" altLang="en-US" sz="2800" dirty="0" smtClean="0">
                <a:latin typeface="Nyala" pitchFamily="2" charset="0"/>
              </a:rPr>
              <a:t> is the one that says something about the </a:t>
            </a:r>
            <a:r>
              <a:rPr lang="en-US" altLang="en-US" sz="2800" b="1" dirty="0" smtClean="0">
                <a:latin typeface="Nyala" pitchFamily="2" charset="0"/>
              </a:rPr>
              <a:t>subject</a:t>
            </a:r>
            <a:r>
              <a:rPr lang="en-US" altLang="en-US" sz="2800" dirty="0" smtClean="0">
                <a:latin typeface="Nyala" pitchFamily="2" charset="0"/>
              </a:rPr>
              <a:t>. E.g., The book is red.</a:t>
            </a:r>
          </a:p>
          <a:p>
            <a:pPr marL="749300" lvl="2" indent="-169863" eaLnBrk="1" hangingPunct="1">
              <a:lnSpc>
                <a:spcPct val="90000"/>
              </a:lnSpc>
            </a:pPr>
            <a:r>
              <a:rPr lang="en-US" altLang="en-US" dirty="0" smtClean="0">
                <a:latin typeface="Nyala" pitchFamily="2" charset="0"/>
              </a:rPr>
              <a:t>Subject: Color of the book, Represented as: is-red(book).</a:t>
            </a:r>
          </a:p>
          <a:p>
            <a:pPr marL="749300" lvl="2" indent="-169863" eaLnBrk="1" hangingPunct="1">
              <a:lnSpc>
                <a:spcPct val="90000"/>
              </a:lnSpc>
            </a:pPr>
            <a:r>
              <a:rPr lang="en-US" altLang="en-US" dirty="0" smtClean="0">
                <a:latin typeface="Nyala" pitchFamily="2" charset="0"/>
              </a:rPr>
              <a:t>is-red: Predicate, and book: </a:t>
            </a:r>
            <a:r>
              <a:rPr lang="en-US" altLang="en-US" dirty="0">
                <a:latin typeface="Nyala" pitchFamily="2" charset="0"/>
              </a:rPr>
              <a:t>A</a:t>
            </a:r>
            <a:r>
              <a:rPr lang="en-US" altLang="en-US" dirty="0" smtClean="0">
                <a:latin typeface="Nyala" pitchFamily="2" charset="0"/>
              </a:rPr>
              <a:t>rgument.</a:t>
            </a:r>
          </a:p>
          <a:p>
            <a:pPr marL="622300" lvl="1" indent="-342900" eaLnBrk="1" hangingPunct="1">
              <a:lnSpc>
                <a:spcPct val="90000"/>
              </a:lnSpc>
              <a:buFont typeface="Wingdings 2" pitchFamily="18" charset="2"/>
              <a:buChar char="?"/>
            </a:pPr>
            <a:r>
              <a:rPr lang="en-US" altLang="en-US" sz="2400" dirty="0" smtClean="0">
                <a:latin typeface="Nyala" pitchFamily="2" charset="0"/>
              </a:rPr>
              <a:t>Predicate also refers to a particular relation between objects.</a:t>
            </a:r>
          </a:p>
          <a:p>
            <a:pPr marL="749300" lvl="2" indent="-169863" eaLnBrk="1" hangingPunct="1">
              <a:lnSpc>
                <a:spcPct val="90000"/>
              </a:lnSpc>
            </a:pPr>
            <a:r>
              <a:rPr lang="en-US" altLang="en-US" sz="2000" dirty="0" smtClean="0">
                <a:latin typeface="Nyala" pitchFamily="2" charset="0"/>
              </a:rPr>
              <a:t>Example: likes(X, </a:t>
            </a:r>
            <a:r>
              <a:rPr lang="en-US" altLang="en-US" sz="2000" dirty="0" err="1" smtClean="0">
                <a:latin typeface="Nyala" pitchFamily="2" charset="0"/>
              </a:rPr>
              <a:t>Tamiru</a:t>
            </a:r>
            <a:r>
              <a:rPr lang="en-US" altLang="en-US" sz="2000" dirty="0" smtClean="0">
                <a:latin typeface="Nyala" pitchFamily="2" charset="0"/>
              </a:rPr>
              <a:t>)</a:t>
            </a:r>
          </a:p>
          <a:p>
            <a:pPr marL="749300" lvl="2" indent="-169863" eaLnBrk="1" hangingPunct="1">
              <a:lnSpc>
                <a:spcPct val="90000"/>
              </a:lnSpc>
              <a:buFontTx/>
              <a:buNone/>
            </a:pPr>
            <a:r>
              <a:rPr lang="en-US" altLang="en-US" sz="2000" dirty="0" smtClean="0">
                <a:latin typeface="Nyala" pitchFamily="2" charset="0"/>
              </a:rPr>
              <a:t>		</a:t>
            </a:r>
            <a:r>
              <a:rPr lang="en-US" altLang="en-US" sz="2000" dirty="0">
                <a:latin typeface="Nyala" pitchFamily="2" charset="0"/>
              </a:rPr>
              <a:t> </a:t>
            </a:r>
            <a:r>
              <a:rPr lang="en-US" altLang="en-US" sz="2000" dirty="0" smtClean="0">
                <a:latin typeface="Nyala" pitchFamily="2" charset="0"/>
              </a:rPr>
              <a:t>        friends(mother-of(</a:t>
            </a:r>
            <a:r>
              <a:rPr lang="en-US" altLang="en-US" sz="2000" dirty="0" err="1" smtClean="0">
                <a:latin typeface="Nyala" pitchFamily="2" charset="0"/>
              </a:rPr>
              <a:t>Tigistu</a:t>
            </a:r>
            <a:r>
              <a:rPr lang="en-US" altLang="en-US" sz="2000" dirty="0" smtClean="0">
                <a:latin typeface="Nyala" pitchFamily="2" charset="0"/>
              </a:rPr>
              <a:t>), mother-of(</a:t>
            </a:r>
            <a:r>
              <a:rPr lang="en-US" altLang="en-US" sz="2000" dirty="0" err="1" smtClean="0">
                <a:latin typeface="Nyala" pitchFamily="2" charset="0"/>
              </a:rPr>
              <a:t>Behailu</a:t>
            </a:r>
            <a:r>
              <a:rPr lang="en-US" altLang="en-US" sz="2000" dirty="0" smtClean="0">
                <a:latin typeface="Nyala" pitchFamily="2" charset="0"/>
              </a:rPr>
              <a:t>))</a:t>
            </a:r>
          </a:p>
          <a:p>
            <a:pPr marL="622300" lvl="1" indent="-342900" eaLnBrk="1" hangingPunct="1">
              <a:lnSpc>
                <a:spcPct val="90000"/>
              </a:lnSpc>
              <a:buFont typeface="Wingdings 2" pitchFamily="18" charset="2"/>
              <a:buChar char="?"/>
            </a:pPr>
            <a:r>
              <a:rPr lang="en-US" altLang="en-US" sz="2400" dirty="0" smtClean="0">
                <a:latin typeface="Nyala" pitchFamily="2" charset="0"/>
              </a:rPr>
              <a:t>A predicate statement takes the value </a:t>
            </a:r>
            <a:r>
              <a:rPr lang="en-US" altLang="en-US" sz="2400" b="1" dirty="0" smtClean="0">
                <a:latin typeface="Nyala" pitchFamily="2" charset="0"/>
              </a:rPr>
              <a:t>true </a:t>
            </a:r>
            <a:r>
              <a:rPr lang="en-US" altLang="en-US" sz="2400" dirty="0" smtClean="0">
                <a:latin typeface="Nyala" pitchFamily="2" charset="0"/>
              </a:rPr>
              <a:t>or </a:t>
            </a:r>
            <a:r>
              <a:rPr lang="en-US" altLang="en-US" sz="2400" b="1" dirty="0" smtClean="0">
                <a:latin typeface="Nyala" pitchFamily="2" charset="0"/>
              </a:rPr>
              <a:t>false.</a:t>
            </a:r>
          </a:p>
        </p:txBody>
      </p:sp>
      <p:sp>
        <p:nvSpPr>
          <p:cNvPr id="2" name="Slide Number Placeholder 1"/>
          <p:cNvSpPr>
            <a:spLocks noGrp="1"/>
          </p:cNvSpPr>
          <p:nvPr>
            <p:ph type="sldNum" sz="quarter" idx="12"/>
          </p:nvPr>
        </p:nvSpPr>
        <p:spPr/>
        <p:txBody>
          <a:bodyPr/>
          <a:lstStyle/>
          <a:p>
            <a:fld id="{B82CCC60-E8CD-4174-8B1A-7DF615B22EEF}" type="slidenum">
              <a:rPr lang="en-US" smtClean="0"/>
              <a:pPr/>
              <a:t>74</a:t>
            </a:fld>
            <a:endParaRPr lang="en-US"/>
          </a:p>
        </p:txBody>
      </p:sp>
    </p:spTree>
    <p:extLst>
      <p:ext uri="{BB962C8B-B14F-4D97-AF65-F5344CB8AC3E}">
        <p14:creationId xmlns:p14="http://schemas.microsoft.com/office/powerpoint/2010/main" val="197207198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en-US" sz="4000" dirty="0" smtClean="0">
                <a:latin typeface="Nyala" pitchFamily="2" charset="0"/>
              </a:rPr>
              <a:t>Sentences</a:t>
            </a:r>
          </a:p>
        </p:txBody>
      </p:sp>
      <p:sp>
        <p:nvSpPr>
          <p:cNvPr id="13315" name="Rectangle 3"/>
          <p:cNvSpPr>
            <a:spLocks noGrp="1" noChangeArrowheads="1"/>
          </p:cNvSpPr>
          <p:nvPr>
            <p:ph idx="1"/>
          </p:nvPr>
        </p:nvSpPr>
        <p:spPr>
          <a:xfrm>
            <a:off x="0" y="1330231"/>
            <a:ext cx="4962525" cy="3813269"/>
          </a:xfrm>
        </p:spPr>
        <p:txBody>
          <a:bodyPr>
            <a:noAutofit/>
          </a:bodyPr>
          <a:lstStyle/>
          <a:p>
            <a:pPr eaLnBrk="1" hangingPunct="1">
              <a:lnSpc>
                <a:spcPct val="90000"/>
              </a:lnSpc>
              <a:tabLst>
                <a:tab pos="1035050" algn="l"/>
              </a:tabLst>
            </a:pPr>
            <a:r>
              <a:rPr lang="en-US" altLang="en-US" sz="1400" b="1" dirty="0" smtClean="0">
                <a:latin typeface="Nyala" pitchFamily="2" charset="0"/>
              </a:rPr>
              <a:t>Atomic sentences: </a:t>
            </a:r>
            <a:r>
              <a:rPr lang="en-US" altLang="en-US" sz="1400" dirty="0" smtClean="0">
                <a:latin typeface="Nyala" pitchFamily="2" charset="0"/>
              </a:rPr>
              <a:t>formed from a predicate symbol followed by a parenthesized list of terms.</a:t>
            </a:r>
          </a:p>
          <a:p>
            <a:pPr lvl="2">
              <a:lnSpc>
                <a:spcPct val="90000"/>
              </a:lnSpc>
              <a:buFont typeface="Wingdings" pitchFamily="2" charset="2"/>
              <a:buChar char="§"/>
              <a:tabLst>
                <a:tab pos="1035050" algn="l"/>
              </a:tabLst>
            </a:pPr>
            <a:r>
              <a:rPr lang="en-US" altLang="en-US" sz="1400" b="1" dirty="0" smtClean="0">
                <a:latin typeface="Nyala" pitchFamily="2" charset="0"/>
              </a:rPr>
              <a:t>Atomic sentence = predicate (term</a:t>
            </a:r>
            <a:r>
              <a:rPr lang="en-US" altLang="en-US" sz="1400" b="1" baseline="-25000" dirty="0" smtClean="0">
                <a:latin typeface="Nyala" pitchFamily="2" charset="0"/>
              </a:rPr>
              <a:t>1</a:t>
            </a:r>
            <a:r>
              <a:rPr lang="en-US" altLang="en-US" sz="1400" b="1" dirty="0" smtClean="0">
                <a:latin typeface="Nyala" pitchFamily="2" charset="0"/>
              </a:rPr>
              <a:t>,..., </a:t>
            </a:r>
            <a:r>
              <a:rPr lang="en-US" altLang="en-US" sz="1400" b="1" dirty="0" err="1" smtClean="0">
                <a:latin typeface="Nyala" pitchFamily="2" charset="0"/>
              </a:rPr>
              <a:t>term</a:t>
            </a:r>
            <a:r>
              <a:rPr lang="en-US" altLang="en-US" sz="1400" b="1" baseline="-25000" dirty="0" err="1" smtClean="0">
                <a:latin typeface="Nyala" pitchFamily="2" charset="0"/>
              </a:rPr>
              <a:t>n</a:t>
            </a:r>
            <a:r>
              <a:rPr lang="en-US" altLang="en-US" sz="1400" b="1" dirty="0" smtClean="0">
                <a:latin typeface="Nyala" pitchFamily="2" charset="0"/>
              </a:rPr>
              <a:t>) </a:t>
            </a:r>
          </a:p>
          <a:p>
            <a:pPr lvl="2">
              <a:lnSpc>
                <a:spcPct val="90000"/>
              </a:lnSpc>
              <a:buFont typeface="Wingdings" pitchFamily="2" charset="2"/>
              <a:buChar char="§"/>
              <a:tabLst>
                <a:tab pos="1035050" algn="l"/>
              </a:tabLst>
            </a:pPr>
            <a:r>
              <a:rPr lang="en-US" altLang="en-US" sz="1400" b="1" dirty="0" smtClean="0">
                <a:latin typeface="Nyala" pitchFamily="2" charset="0"/>
              </a:rPr>
              <a:t>Example:</a:t>
            </a:r>
            <a:r>
              <a:rPr lang="en-US" altLang="en-US" sz="1400" dirty="0" smtClean="0">
                <a:latin typeface="Nyala" pitchFamily="2" charset="0"/>
              </a:rPr>
              <a:t> </a:t>
            </a:r>
            <a:r>
              <a:rPr lang="en-US" altLang="en-US" sz="1400" b="1" dirty="0" smtClean="0">
                <a:latin typeface="Nyala" pitchFamily="2" charset="0"/>
              </a:rPr>
              <a:t>Brother(</a:t>
            </a:r>
            <a:r>
              <a:rPr lang="en-US" altLang="en-US" sz="1400" b="1" dirty="0" err="1" smtClean="0">
                <a:latin typeface="Nyala" pitchFamily="2" charset="0"/>
              </a:rPr>
              <a:t>Natan</a:t>
            </a:r>
            <a:r>
              <a:rPr lang="en-US" altLang="en-US" sz="1400" b="1" dirty="0" smtClean="0">
                <a:latin typeface="Nyala" pitchFamily="2" charset="0"/>
              </a:rPr>
              <a:t>, </a:t>
            </a:r>
            <a:r>
              <a:rPr lang="en-US" altLang="en-US" sz="1400" b="1" dirty="0" err="1" smtClean="0">
                <a:latin typeface="Nyala" pitchFamily="2" charset="0"/>
              </a:rPr>
              <a:t>Yesuf</a:t>
            </a:r>
            <a:r>
              <a:rPr lang="en-US" altLang="en-US" sz="1400" b="1" dirty="0" smtClean="0">
                <a:latin typeface="Nyala" pitchFamily="2" charset="0"/>
              </a:rPr>
              <a:t>) </a:t>
            </a:r>
          </a:p>
          <a:p>
            <a:pPr marL="120650" indent="-120650" eaLnBrk="1" hangingPunct="1">
              <a:lnSpc>
                <a:spcPct val="90000"/>
              </a:lnSpc>
              <a:tabLst>
                <a:tab pos="1035050" algn="l"/>
              </a:tabLst>
            </a:pPr>
            <a:r>
              <a:rPr lang="en-US" altLang="en-US" sz="1400" dirty="0" smtClean="0">
                <a:latin typeface="Nyala" pitchFamily="2" charset="0"/>
              </a:rPr>
              <a:t>   </a:t>
            </a:r>
            <a:r>
              <a:rPr lang="en-US" altLang="en-US" sz="1400" b="1" dirty="0" smtClean="0">
                <a:latin typeface="Nyala" pitchFamily="2" charset="0"/>
              </a:rPr>
              <a:t>Atomic sentences </a:t>
            </a:r>
            <a:r>
              <a:rPr lang="en-US" altLang="en-US" sz="1400" dirty="0" smtClean="0">
                <a:latin typeface="Nyala" pitchFamily="2" charset="0"/>
              </a:rPr>
              <a:t>can have arguments that are complex terms.</a:t>
            </a:r>
          </a:p>
          <a:p>
            <a:pPr lvl="1">
              <a:lnSpc>
                <a:spcPct val="90000"/>
              </a:lnSpc>
              <a:buFont typeface="Wingdings" pitchFamily="2" charset="2"/>
              <a:buChar char="§"/>
              <a:tabLst>
                <a:tab pos="1035050" algn="l"/>
              </a:tabLst>
            </a:pPr>
            <a:r>
              <a:rPr lang="en-US" altLang="en-US" sz="1400" b="1" dirty="0">
                <a:latin typeface="Nyala" pitchFamily="2" charset="0"/>
              </a:rPr>
              <a:t>T</a:t>
            </a:r>
            <a:r>
              <a:rPr lang="en-US" altLang="en-US" sz="1400" b="1" dirty="0" smtClean="0">
                <a:latin typeface="Nyala" pitchFamily="2" charset="0"/>
              </a:rPr>
              <a:t>erm = function (term</a:t>
            </a:r>
            <a:r>
              <a:rPr lang="en-US" altLang="en-US" sz="1400" b="1" baseline="-25000" dirty="0" smtClean="0">
                <a:latin typeface="Nyala" pitchFamily="2" charset="0"/>
              </a:rPr>
              <a:t>1</a:t>
            </a:r>
            <a:r>
              <a:rPr lang="en-US" altLang="en-US" sz="1400" b="1" dirty="0" smtClean="0">
                <a:latin typeface="Nyala" pitchFamily="2" charset="0"/>
              </a:rPr>
              <a:t>,...,</a:t>
            </a:r>
            <a:r>
              <a:rPr lang="en-US" altLang="en-US" sz="1400" b="1" dirty="0" err="1" smtClean="0">
                <a:latin typeface="Nyala" pitchFamily="2" charset="0"/>
              </a:rPr>
              <a:t>term</a:t>
            </a:r>
            <a:r>
              <a:rPr lang="en-US" altLang="en-US" sz="1400" b="1" baseline="-25000" dirty="0" err="1" smtClean="0">
                <a:latin typeface="Nyala" pitchFamily="2" charset="0"/>
              </a:rPr>
              <a:t>n</a:t>
            </a:r>
            <a:r>
              <a:rPr lang="en-US" altLang="en-US" sz="1400" b="1" dirty="0" smtClean="0">
                <a:latin typeface="Nyala" pitchFamily="2" charset="0"/>
              </a:rPr>
              <a:t>) )</a:t>
            </a:r>
          </a:p>
          <a:p>
            <a:pPr lvl="1">
              <a:lnSpc>
                <a:spcPct val="90000"/>
              </a:lnSpc>
              <a:buFont typeface="Wingdings" pitchFamily="2" charset="2"/>
              <a:buChar char="§"/>
              <a:tabLst>
                <a:tab pos="1035050" algn="l"/>
              </a:tabLst>
            </a:pPr>
            <a:r>
              <a:rPr lang="en-US" altLang="en-US" sz="1400" b="1" dirty="0" smtClean="0">
                <a:latin typeface="Nyala" pitchFamily="2" charset="0"/>
              </a:rPr>
              <a:t>Example:</a:t>
            </a:r>
            <a:r>
              <a:rPr lang="en-US" altLang="en-US" sz="1400" dirty="0" smtClean="0">
                <a:latin typeface="Nyala" pitchFamily="2" charset="0"/>
              </a:rPr>
              <a:t> </a:t>
            </a:r>
            <a:r>
              <a:rPr lang="en-US" altLang="en-US" sz="1400" b="1" dirty="0" smtClean="0">
                <a:latin typeface="Nyala" pitchFamily="2" charset="0"/>
              </a:rPr>
              <a:t>married(</a:t>
            </a:r>
            <a:r>
              <a:rPr lang="en-US" altLang="en-US" sz="1400" b="1" dirty="0" err="1" smtClean="0">
                <a:latin typeface="Nyala" pitchFamily="2" charset="0"/>
              </a:rPr>
              <a:t>fatherof</a:t>
            </a:r>
            <a:r>
              <a:rPr lang="en-US" altLang="en-US" sz="1400" b="1" dirty="0" smtClean="0">
                <a:latin typeface="Nyala" pitchFamily="2" charset="0"/>
              </a:rPr>
              <a:t>(</a:t>
            </a:r>
            <a:r>
              <a:rPr lang="en-US" altLang="en-US" sz="1400" b="1" dirty="0" err="1" smtClean="0">
                <a:latin typeface="Nyala" pitchFamily="2" charset="0"/>
              </a:rPr>
              <a:t>Seifu</a:t>
            </a:r>
            <a:r>
              <a:rPr lang="en-US" altLang="en-US" sz="1400" b="1" dirty="0" smtClean="0">
                <a:latin typeface="Nyala" pitchFamily="2" charset="0"/>
              </a:rPr>
              <a:t>),</a:t>
            </a:r>
            <a:r>
              <a:rPr lang="en-US" altLang="en-US" sz="1400" b="1" dirty="0" err="1" smtClean="0">
                <a:latin typeface="Nyala" pitchFamily="2" charset="0"/>
              </a:rPr>
              <a:t>motherof</a:t>
            </a:r>
            <a:r>
              <a:rPr lang="en-US" altLang="en-US" sz="1400" b="1" dirty="0" smtClean="0">
                <a:latin typeface="Nyala" pitchFamily="2" charset="0"/>
              </a:rPr>
              <a:t>(</a:t>
            </a:r>
            <a:r>
              <a:rPr lang="en-US" altLang="en-US" sz="1400" b="1" dirty="0" err="1" smtClean="0">
                <a:latin typeface="Nyala" pitchFamily="2" charset="0"/>
              </a:rPr>
              <a:t>Adane</a:t>
            </a:r>
            <a:r>
              <a:rPr lang="en-US" altLang="en-US" sz="1400" b="1" dirty="0" smtClean="0">
                <a:latin typeface="Nyala" pitchFamily="2" charset="0"/>
              </a:rPr>
              <a:t>))</a:t>
            </a:r>
            <a:endParaRPr lang="en-US" altLang="en-US" sz="1400" i="1" dirty="0" smtClean="0">
              <a:latin typeface="Nyala" pitchFamily="2" charset="0"/>
            </a:endParaRPr>
          </a:p>
          <a:p>
            <a:pPr eaLnBrk="1" hangingPunct="1">
              <a:lnSpc>
                <a:spcPct val="90000"/>
              </a:lnSpc>
              <a:tabLst>
                <a:tab pos="1035050" algn="l"/>
              </a:tabLst>
            </a:pPr>
            <a:r>
              <a:rPr lang="en-US" altLang="en-US" sz="1400" b="1" dirty="0" smtClean="0">
                <a:latin typeface="Nyala" pitchFamily="2" charset="0"/>
              </a:rPr>
              <a:t>Complex sentences: </a:t>
            </a:r>
            <a:r>
              <a:rPr lang="en-US" altLang="en-US" sz="1400" dirty="0" smtClean="0">
                <a:latin typeface="Nyala" pitchFamily="2" charset="0"/>
              </a:rPr>
              <a:t>they</a:t>
            </a:r>
            <a:r>
              <a:rPr lang="en-US" altLang="en-US" sz="1400" b="1" dirty="0" smtClean="0">
                <a:latin typeface="Nyala" pitchFamily="2" charset="0"/>
              </a:rPr>
              <a:t> </a:t>
            </a:r>
            <a:r>
              <a:rPr lang="en-US" altLang="en-US" sz="1400" dirty="0" smtClean="0">
                <a:latin typeface="Nyala" pitchFamily="2" charset="0"/>
              </a:rPr>
              <a:t>are made by combining atomic sentences using connectives: </a:t>
            </a:r>
          </a:p>
          <a:p>
            <a:pPr lvl="1">
              <a:lnSpc>
                <a:spcPct val="90000"/>
              </a:lnSpc>
              <a:buFont typeface="Wingdings" pitchFamily="2" charset="2"/>
              <a:buChar char="§"/>
              <a:tabLst>
                <a:tab pos="1035050" algn="l"/>
              </a:tabLst>
            </a:pPr>
            <a:r>
              <a:rPr lang="en-US" altLang="en-US" sz="1400" b="1" dirty="0" smtClean="0">
                <a:solidFill>
                  <a:schemeClr val="tx1"/>
                </a:solidFill>
                <a:latin typeface="Nyala" pitchFamily="2" charset="0"/>
                <a:sym typeface="Symbol" pitchFamily="18" charset="2"/>
              </a:rPr>
              <a:t></a:t>
            </a:r>
            <a:r>
              <a:rPr lang="en-US" altLang="en-US" sz="1400" b="1" dirty="0" smtClean="0">
                <a:solidFill>
                  <a:schemeClr val="tx1"/>
                </a:solidFill>
                <a:latin typeface="Nyala" pitchFamily="2" charset="0"/>
              </a:rPr>
              <a:t>S, S</a:t>
            </a:r>
            <a:r>
              <a:rPr lang="en-US" altLang="en-US" sz="1400" b="1" baseline="-25000" dirty="0" smtClean="0">
                <a:solidFill>
                  <a:schemeClr val="tx1"/>
                </a:solidFill>
                <a:latin typeface="Nyala" pitchFamily="2" charset="0"/>
              </a:rPr>
              <a:t>1 </a:t>
            </a:r>
            <a:r>
              <a:rPr lang="en-US" altLang="en-US" sz="1400" b="1" dirty="0" smtClean="0">
                <a:solidFill>
                  <a:schemeClr val="tx1"/>
                </a:solidFill>
                <a:latin typeface="Nyala" pitchFamily="2" charset="0"/>
                <a:sym typeface="Symbol" pitchFamily="18" charset="2"/>
              </a:rPr>
              <a:t> </a:t>
            </a:r>
            <a:r>
              <a:rPr lang="en-US" altLang="en-US" sz="1400" b="1" dirty="0" smtClean="0">
                <a:solidFill>
                  <a:schemeClr val="tx1"/>
                </a:solidFill>
                <a:latin typeface="Nyala" pitchFamily="2" charset="0"/>
              </a:rPr>
              <a:t>S</a:t>
            </a:r>
            <a:r>
              <a:rPr lang="en-US" altLang="en-US" sz="1400" b="1" baseline="-25000" dirty="0" smtClean="0">
                <a:solidFill>
                  <a:schemeClr val="tx1"/>
                </a:solidFill>
                <a:latin typeface="Nyala" pitchFamily="2" charset="0"/>
              </a:rPr>
              <a:t>2</a:t>
            </a:r>
            <a:r>
              <a:rPr lang="en-US" altLang="en-US" sz="1400" b="1" dirty="0" smtClean="0">
                <a:solidFill>
                  <a:schemeClr val="tx1"/>
                </a:solidFill>
                <a:latin typeface="Nyala" pitchFamily="2" charset="0"/>
              </a:rPr>
              <a:t>, S</a:t>
            </a:r>
            <a:r>
              <a:rPr lang="en-US" altLang="en-US" sz="1400" b="1" baseline="-25000" dirty="0" smtClean="0">
                <a:solidFill>
                  <a:schemeClr val="tx1"/>
                </a:solidFill>
                <a:latin typeface="Nyala" pitchFamily="2" charset="0"/>
              </a:rPr>
              <a:t>1 </a:t>
            </a:r>
            <a:r>
              <a:rPr lang="en-US" altLang="en-US" sz="1400" b="1" dirty="0" smtClean="0">
                <a:solidFill>
                  <a:schemeClr val="tx1"/>
                </a:solidFill>
                <a:latin typeface="Nyala" pitchFamily="2" charset="0"/>
                <a:sym typeface="Symbol" pitchFamily="18" charset="2"/>
              </a:rPr>
              <a:t> </a:t>
            </a:r>
            <a:r>
              <a:rPr lang="en-US" altLang="en-US" sz="1400" b="1" dirty="0" smtClean="0">
                <a:solidFill>
                  <a:schemeClr val="tx1"/>
                </a:solidFill>
                <a:latin typeface="Nyala" pitchFamily="2" charset="0"/>
              </a:rPr>
              <a:t>S</a:t>
            </a:r>
            <a:r>
              <a:rPr lang="en-US" altLang="en-US" sz="1400" b="1" baseline="-25000" dirty="0" smtClean="0">
                <a:solidFill>
                  <a:schemeClr val="tx1"/>
                </a:solidFill>
                <a:latin typeface="Nyala" pitchFamily="2" charset="0"/>
              </a:rPr>
              <a:t>2</a:t>
            </a:r>
            <a:r>
              <a:rPr lang="en-US" altLang="en-US" sz="1400" b="1" dirty="0" smtClean="0">
                <a:solidFill>
                  <a:schemeClr val="tx1"/>
                </a:solidFill>
                <a:latin typeface="Nyala" pitchFamily="2" charset="0"/>
              </a:rPr>
              <a:t>, S</a:t>
            </a:r>
            <a:r>
              <a:rPr lang="en-US" altLang="en-US" sz="1400" b="1" baseline="-25000" dirty="0" smtClean="0">
                <a:solidFill>
                  <a:schemeClr val="tx1"/>
                </a:solidFill>
                <a:latin typeface="Nyala" pitchFamily="2" charset="0"/>
              </a:rPr>
              <a:t>1 </a:t>
            </a:r>
            <a:r>
              <a:rPr lang="en-US" altLang="en-US" sz="1400" b="1" dirty="0" smtClean="0">
                <a:solidFill>
                  <a:schemeClr val="tx1"/>
                </a:solidFill>
                <a:latin typeface="Nyala" pitchFamily="2" charset="0"/>
                <a:sym typeface="Symbol" pitchFamily="18" charset="2"/>
              </a:rPr>
              <a:t> </a:t>
            </a:r>
            <a:r>
              <a:rPr lang="en-US" altLang="en-US" sz="1400" b="1" dirty="0" smtClean="0">
                <a:solidFill>
                  <a:schemeClr val="tx1"/>
                </a:solidFill>
                <a:latin typeface="Nyala" pitchFamily="2" charset="0"/>
              </a:rPr>
              <a:t>S</a:t>
            </a:r>
            <a:r>
              <a:rPr lang="en-US" altLang="en-US" sz="1400" b="1" baseline="-25000" dirty="0" smtClean="0">
                <a:solidFill>
                  <a:schemeClr val="tx1"/>
                </a:solidFill>
                <a:latin typeface="Nyala" pitchFamily="2" charset="0"/>
              </a:rPr>
              <a:t>2</a:t>
            </a:r>
            <a:r>
              <a:rPr lang="en-US" altLang="en-US" sz="1400" b="1" dirty="0" smtClean="0">
                <a:solidFill>
                  <a:schemeClr val="tx1"/>
                </a:solidFill>
                <a:latin typeface="Nyala" pitchFamily="2" charset="0"/>
              </a:rPr>
              <a:t>, S</a:t>
            </a:r>
            <a:r>
              <a:rPr lang="en-US" altLang="en-US" sz="1400" b="1" baseline="-25000" dirty="0" smtClean="0">
                <a:solidFill>
                  <a:schemeClr val="tx1"/>
                </a:solidFill>
                <a:latin typeface="Nyala" pitchFamily="2" charset="0"/>
              </a:rPr>
              <a:t>1 </a:t>
            </a:r>
            <a:r>
              <a:rPr lang="en-US" altLang="en-US" sz="1400" b="1" dirty="0" smtClean="0">
                <a:solidFill>
                  <a:schemeClr val="tx1"/>
                </a:solidFill>
                <a:latin typeface="Nyala" pitchFamily="2" charset="0"/>
                <a:sym typeface="Symbol" pitchFamily="18" charset="2"/>
              </a:rPr>
              <a:t></a:t>
            </a:r>
            <a:r>
              <a:rPr lang="en-US" altLang="en-US" sz="1400" b="1" baseline="-25000" dirty="0" smtClean="0">
                <a:solidFill>
                  <a:schemeClr val="tx1"/>
                </a:solidFill>
                <a:latin typeface="Nyala" pitchFamily="2" charset="0"/>
              </a:rPr>
              <a:t> </a:t>
            </a:r>
            <a:r>
              <a:rPr lang="en-US" altLang="en-US" sz="1400" b="1" dirty="0" smtClean="0">
                <a:solidFill>
                  <a:schemeClr val="tx1"/>
                </a:solidFill>
                <a:latin typeface="Nyala" pitchFamily="2" charset="0"/>
              </a:rPr>
              <a:t>S</a:t>
            </a:r>
            <a:r>
              <a:rPr lang="en-US" altLang="en-US" sz="1400" b="1" baseline="-25000" dirty="0" smtClean="0">
                <a:solidFill>
                  <a:schemeClr val="tx1"/>
                </a:solidFill>
                <a:latin typeface="Nyala" pitchFamily="2" charset="0"/>
              </a:rPr>
              <a:t>2</a:t>
            </a:r>
            <a:r>
              <a:rPr lang="en-US" altLang="en-US" sz="1400" b="1" dirty="0" smtClean="0">
                <a:solidFill>
                  <a:schemeClr val="tx1"/>
                </a:solidFill>
                <a:latin typeface="Nyala" pitchFamily="2" charset="0"/>
              </a:rPr>
              <a:t>,</a:t>
            </a:r>
          </a:p>
          <a:p>
            <a:pPr lvl="1">
              <a:lnSpc>
                <a:spcPct val="90000"/>
              </a:lnSpc>
              <a:buFont typeface="Wingdings" pitchFamily="2" charset="2"/>
              <a:buChar char="§"/>
              <a:tabLst>
                <a:tab pos="1035050" algn="l"/>
              </a:tabLst>
            </a:pPr>
            <a:r>
              <a:rPr lang="en-US" altLang="en-US" sz="1400" b="1" dirty="0" smtClean="0">
                <a:latin typeface="Nyala" pitchFamily="2" charset="0"/>
              </a:rPr>
              <a:t>Example </a:t>
            </a:r>
          </a:p>
          <a:p>
            <a:pPr lvl="2">
              <a:lnSpc>
                <a:spcPct val="90000"/>
              </a:lnSpc>
              <a:buFont typeface="Wingdings" pitchFamily="2" charset="2"/>
              <a:buChar char="ü"/>
              <a:tabLst>
                <a:tab pos="1035050" algn="l"/>
              </a:tabLst>
            </a:pPr>
            <a:r>
              <a:rPr lang="en-US" altLang="en-US" sz="1400" dirty="0" smtClean="0">
                <a:latin typeface="Nyala" pitchFamily="2" charset="0"/>
              </a:rPr>
              <a:t>likes(John, Mary) </a:t>
            </a:r>
            <a:r>
              <a:rPr lang="en-US" altLang="en-US" sz="1400" dirty="0" smtClean="0">
                <a:latin typeface="Nyala" pitchFamily="2" charset="0"/>
                <a:sym typeface="Euclid Symbol" pitchFamily="18" charset="2"/>
              </a:rPr>
              <a:t> V tall(</a:t>
            </a:r>
            <a:r>
              <a:rPr lang="en-US" altLang="en-US" sz="1400" dirty="0">
                <a:latin typeface="Nyala" pitchFamily="2" charset="0"/>
                <a:sym typeface="Euclid Symbol" pitchFamily="18" charset="2"/>
              </a:rPr>
              <a:t>M</a:t>
            </a:r>
            <a:r>
              <a:rPr lang="en-US" altLang="en-US" sz="1400" dirty="0" smtClean="0">
                <a:latin typeface="Nyala" pitchFamily="2" charset="0"/>
                <a:sym typeface="Euclid Symbol" pitchFamily="18" charset="2"/>
              </a:rPr>
              <a:t>ary)</a:t>
            </a:r>
          </a:p>
          <a:p>
            <a:pPr lvl="2">
              <a:lnSpc>
                <a:spcPct val="90000"/>
              </a:lnSpc>
              <a:buFont typeface="Wingdings" pitchFamily="2" charset="2"/>
              <a:buChar char="ü"/>
              <a:tabLst>
                <a:tab pos="1035050" algn="l"/>
              </a:tabLst>
            </a:pPr>
            <a:r>
              <a:rPr lang="en-US" altLang="en-US" sz="1400" dirty="0" smtClean="0">
                <a:latin typeface="Nyala" pitchFamily="2" charset="0"/>
                <a:sym typeface="Euclid Symbol" pitchFamily="18" charset="2"/>
              </a:rPr>
              <a:t>tall(John) V handsome(John)</a:t>
            </a:r>
          </a:p>
          <a:p>
            <a:pPr lvl="2">
              <a:lnSpc>
                <a:spcPct val="90000"/>
              </a:lnSpc>
              <a:buFont typeface="Wingdings" pitchFamily="2" charset="2"/>
              <a:buChar char="ü"/>
              <a:tabLst>
                <a:tab pos="1035050" algn="l"/>
              </a:tabLst>
            </a:pPr>
            <a:r>
              <a:rPr lang="en-US" altLang="en-US" sz="1400" dirty="0" smtClean="0">
                <a:latin typeface="Nyala" pitchFamily="2" charset="0"/>
              </a:rPr>
              <a:t>Sibling(John, Richard) </a:t>
            </a:r>
            <a:r>
              <a:rPr lang="en-US" altLang="en-US" sz="1400" dirty="0" smtClean="0">
                <a:latin typeface="Nyala" pitchFamily="2" charset="0"/>
                <a:sym typeface="Symbol" pitchFamily="18" charset="2"/>
              </a:rPr>
              <a:t></a:t>
            </a:r>
            <a:r>
              <a:rPr lang="en-US" altLang="en-US" sz="1400" dirty="0" smtClean="0">
                <a:latin typeface="Nyala" pitchFamily="2" charset="0"/>
              </a:rPr>
              <a:t> Sibling(Richard, John) </a:t>
            </a:r>
          </a:p>
        </p:txBody>
      </p:sp>
      <p:sp>
        <p:nvSpPr>
          <p:cNvPr id="2" name="Slide Number Placeholder 1"/>
          <p:cNvSpPr>
            <a:spLocks noGrp="1"/>
          </p:cNvSpPr>
          <p:nvPr>
            <p:ph type="sldNum" sz="quarter" idx="12"/>
          </p:nvPr>
        </p:nvSpPr>
        <p:spPr/>
        <p:txBody>
          <a:bodyPr/>
          <a:lstStyle/>
          <a:p>
            <a:fld id="{B82CCC60-E8CD-4174-8B1A-7DF615B22EEF}" type="slidenum">
              <a:rPr lang="en-US" smtClean="0"/>
              <a:pPr/>
              <a:t>75</a:t>
            </a:fld>
            <a:endParaRPr lang="en-US"/>
          </a:p>
        </p:txBody>
      </p:sp>
      <p:sp>
        <p:nvSpPr>
          <p:cNvPr id="3" name="Rectangle 2"/>
          <p:cNvSpPr/>
          <p:nvPr/>
        </p:nvSpPr>
        <p:spPr>
          <a:xfrm>
            <a:off x="4254136" y="3884823"/>
            <a:ext cx="5038725" cy="895630"/>
          </a:xfrm>
          <a:prstGeom prst="rect">
            <a:avLst/>
          </a:prstGeom>
        </p:spPr>
        <p:txBody>
          <a:bodyPr wrap="square">
            <a:spAutoFit/>
          </a:bodyPr>
          <a:lstStyle/>
          <a:p>
            <a:pPr marL="285750" indent="-285750">
              <a:lnSpc>
                <a:spcPct val="90000"/>
              </a:lnSpc>
              <a:buFont typeface="Arial" pitchFamily="34" charset="0"/>
              <a:buChar char="•"/>
              <a:tabLst>
                <a:tab pos="1035050" algn="l"/>
              </a:tabLst>
            </a:pPr>
            <a:r>
              <a:rPr lang="en-US" altLang="en-US" sz="1400" b="1" dirty="0" smtClean="0">
                <a:latin typeface="Nyala" pitchFamily="2" charset="0"/>
                <a:sym typeface="Euclid Symbol" pitchFamily="18" charset="2"/>
              </a:rPr>
              <a:t>Sentences</a:t>
            </a:r>
            <a:r>
              <a:rPr lang="en-US" altLang="en-US" sz="1400" dirty="0" smtClean="0">
                <a:latin typeface="Nyala" pitchFamily="2" charset="0"/>
                <a:sym typeface="Euclid Symbol" pitchFamily="18" charset="2"/>
              </a:rPr>
              <a:t> </a:t>
            </a:r>
            <a:r>
              <a:rPr lang="en-US" altLang="en-US" sz="1400" dirty="0">
                <a:latin typeface="Nyala" pitchFamily="2" charset="0"/>
                <a:sym typeface="Euclid Symbol" pitchFamily="18" charset="2"/>
              </a:rPr>
              <a:t>can also be formed using quantifiers to indicate how to treat variables:</a:t>
            </a:r>
          </a:p>
          <a:p>
            <a:pPr marL="577850" lvl="1" indent="-342900">
              <a:lnSpc>
                <a:spcPct val="90000"/>
              </a:lnSpc>
              <a:buFont typeface="Wingdings" pitchFamily="2" charset="2"/>
              <a:buChar char="§"/>
              <a:tabLst>
                <a:tab pos="1035050" algn="l"/>
              </a:tabLst>
            </a:pPr>
            <a:r>
              <a:rPr lang="en-US" altLang="en-US" sz="1400" dirty="0">
                <a:latin typeface="Nyala" pitchFamily="2" charset="0"/>
              </a:rPr>
              <a:t>Universal quantifier: </a:t>
            </a:r>
            <a:r>
              <a:rPr lang="en-US" altLang="en-US" sz="1400" dirty="0">
                <a:latin typeface="Nyala" pitchFamily="2" charset="0"/>
                <a:sym typeface="Euclid Symbol" pitchFamily="18" charset="2"/>
              </a:rPr>
              <a:t>x lovely(x)  -  Everything is lovely.</a:t>
            </a:r>
          </a:p>
          <a:p>
            <a:pPr marL="577850" lvl="1" indent="-342900">
              <a:lnSpc>
                <a:spcPct val="90000"/>
              </a:lnSpc>
              <a:buFont typeface="Wingdings" pitchFamily="2" charset="2"/>
              <a:buChar char="§"/>
              <a:tabLst>
                <a:tab pos="1035050" algn="l"/>
              </a:tabLst>
            </a:pPr>
            <a:r>
              <a:rPr lang="en-US" altLang="en-US" sz="1400" dirty="0">
                <a:latin typeface="Nyala" pitchFamily="2" charset="0"/>
              </a:rPr>
              <a:t>Existential  quantifier: </a:t>
            </a:r>
            <a:r>
              <a:rPr lang="en-US" altLang="en-US" sz="1400" dirty="0">
                <a:latin typeface="Nyala" pitchFamily="2" charset="0"/>
                <a:sym typeface="Euclid Symbol" pitchFamily="18" charset="2"/>
              </a:rPr>
              <a:t>x lovely(x)  -  Something is lovely</a:t>
            </a:r>
            <a:r>
              <a:rPr lang="en-US" altLang="en-US" sz="1600" dirty="0">
                <a:latin typeface="Nyala" pitchFamily="2" charset="0"/>
                <a:sym typeface="Euclid Symbol" pitchFamily="18" charset="2"/>
              </a:rPr>
              <a:t>.</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84389">
            <a:off x="5263117" y="1200453"/>
            <a:ext cx="3519378" cy="2567414"/>
          </a:xfrm>
          <a:prstGeom prst="rect">
            <a:avLst/>
          </a:prstGeom>
          <a:no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artDeco"/>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36816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rot="475697">
            <a:off x="383405" y="269105"/>
            <a:ext cx="6593099" cy="763526"/>
          </a:xfrm>
        </p:spPr>
        <p:txBody>
          <a:bodyPr>
            <a:normAutofit/>
          </a:bodyPr>
          <a:lstStyle/>
          <a:p>
            <a:pPr eaLnBrk="1" hangingPunct="1"/>
            <a:r>
              <a:rPr lang="en-US" altLang="en-US" sz="3600" dirty="0" smtClean="0">
                <a:latin typeface="Nyala" pitchFamily="2" charset="0"/>
              </a:rPr>
              <a:t>Semantics</a:t>
            </a:r>
          </a:p>
        </p:txBody>
      </p:sp>
      <p:sp>
        <p:nvSpPr>
          <p:cNvPr id="14339" name="Rectangle 3"/>
          <p:cNvSpPr>
            <a:spLocks noGrp="1" noChangeArrowheads="1"/>
          </p:cNvSpPr>
          <p:nvPr>
            <p:ph idx="1"/>
          </p:nvPr>
        </p:nvSpPr>
        <p:spPr>
          <a:xfrm>
            <a:off x="0" y="1408151"/>
            <a:ext cx="9144000" cy="3660806"/>
          </a:xfrm>
        </p:spPr>
        <p:txBody>
          <a:bodyPr>
            <a:normAutofit fontScale="92500" lnSpcReduction="10000"/>
          </a:bodyPr>
          <a:lstStyle/>
          <a:p>
            <a:pPr marL="115888" indent="-115888" algn="l" eaLnBrk="1" hangingPunct="1">
              <a:lnSpc>
                <a:spcPct val="90000"/>
              </a:lnSpc>
            </a:pPr>
            <a:r>
              <a:rPr lang="en-US" altLang="en-US" sz="2400" dirty="0" smtClean="0">
                <a:latin typeface="Nyala" pitchFamily="2" charset="0"/>
              </a:rPr>
              <a:t> There is a precise meaning to expressions in predicate logic.</a:t>
            </a:r>
          </a:p>
          <a:p>
            <a:pPr lvl="1" indent="-342900" algn="l">
              <a:lnSpc>
                <a:spcPct val="90000"/>
              </a:lnSpc>
              <a:buFont typeface="Wingdings" pitchFamily="2" charset="2"/>
              <a:buChar char="§"/>
            </a:pPr>
            <a:r>
              <a:rPr lang="en-US" altLang="en-US" sz="2400" dirty="0" smtClean="0">
                <a:latin typeface="Nyala" pitchFamily="2" charset="0"/>
              </a:rPr>
              <a:t> </a:t>
            </a:r>
            <a:r>
              <a:rPr lang="en-US" altLang="en-US" sz="1900" dirty="0" smtClean="0">
                <a:latin typeface="Nyala" pitchFamily="2" charset="0"/>
              </a:rPr>
              <a:t>Like in propositional logic, it is all about determining whether something is </a:t>
            </a:r>
            <a:r>
              <a:rPr lang="en-US" altLang="en-US" sz="1900" b="1" dirty="0" smtClean="0">
                <a:latin typeface="Nyala" pitchFamily="2" charset="0"/>
              </a:rPr>
              <a:t>true</a:t>
            </a:r>
            <a:r>
              <a:rPr lang="en-US" altLang="en-US" sz="1900" dirty="0" smtClean="0">
                <a:latin typeface="Nyala" pitchFamily="2" charset="0"/>
              </a:rPr>
              <a:t> or </a:t>
            </a:r>
            <a:r>
              <a:rPr lang="en-US" altLang="en-US" sz="1900" b="1" dirty="0" smtClean="0">
                <a:latin typeface="Nyala" pitchFamily="2" charset="0"/>
              </a:rPr>
              <a:t>false</a:t>
            </a:r>
            <a:r>
              <a:rPr lang="en-US" altLang="en-US" sz="1900" dirty="0" smtClean="0">
                <a:latin typeface="Nyala" pitchFamily="2" charset="0"/>
              </a:rPr>
              <a:t>.</a:t>
            </a:r>
          </a:p>
          <a:p>
            <a:pPr marL="115888" indent="-115888" algn="l" eaLnBrk="1" hangingPunct="1">
              <a:lnSpc>
                <a:spcPct val="90000"/>
              </a:lnSpc>
            </a:pPr>
            <a:r>
              <a:rPr lang="en-US" altLang="en-US" sz="2400" dirty="0" smtClean="0">
                <a:latin typeface="Nyala" pitchFamily="2" charset="0"/>
                <a:sym typeface="Euclid Symbol" pitchFamily="18" charset="2"/>
              </a:rPr>
              <a:t> </a:t>
            </a:r>
            <a:r>
              <a:rPr lang="en-US" altLang="en-US" sz="2200" dirty="0" smtClean="0">
                <a:latin typeface="Nyala" pitchFamily="2" charset="0"/>
                <a:sym typeface="Euclid Symbol" pitchFamily="18" charset="2"/>
              </a:rPr>
              <a:t>x P(x) means that P(x) must be true for every object x in the domain of interest.</a:t>
            </a:r>
          </a:p>
          <a:p>
            <a:pPr marL="115888" indent="-115888" algn="l" eaLnBrk="1" hangingPunct="1">
              <a:lnSpc>
                <a:spcPct val="90000"/>
              </a:lnSpc>
            </a:pPr>
            <a:r>
              <a:rPr lang="en-US" altLang="en-US" sz="2200" dirty="0" smtClean="0">
                <a:latin typeface="Nyala" pitchFamily="2" charset="0"/>
                <a:sym typeface="Euclid Symbol" pitchFamily="18" charset="2"/>
              </a:rPr>
              <a:t> x P(x) means that P(x) must be true for at least one object x in the domain of interest.</a:t>
            </a:r>
          </a:p>
          <a:p>
            <a:pPr marL="622300" lvl="1" indent="-342900" algn="l" eaLnBrk="1" hangingPunct="1">
              <a:lnSpc>
                <a:spcPct val="90000"/>
              </a:lnSpc>
              <a:buFont typeface="Wingdings" pitchFamily="2" charset="2"/>
              <a:buChar char="§"/>
            </a:pPr>
            <a:r>
              <a:rPr lang="en-US" altLang="en-US" sz="2000" dirty="0" smtClean="0">
                <a:latin typeface="Nyala" pitchFamily="2" charset="0"/>
                <a:sym typeface="Euclid Symbol" pitchFamily="18" charset="2"/>
              </a:rPr>
              <a:t>So if we have a domain of interest consisting of just </a:t>
            </a:r>
            <a:r>
              <a:rPr lang="en-US" altLang="en-US" sz="2000" b="1" dirty="0" smtClean="0">
                <a:latin typeface="Nyala" pitchFamily="2" charset="0"/>
                <a:sym typeface="Euclid Symbol" pitchFamily="18" charset="2"/>
              </a:rPr>
              <a:t>two people, John and </a:t>
            </a:r>
            <a:r>
              <a:rPr lang="en-US" altLang="en-US" sz="2000" b="1" dirty="0">
                <a:latin typeface="Nyala" pitchFamily="2" charset="0"/>
                <a:sym typeface="Euclid Symbol" pitchFamily="18" charset="2"/>
              </a:rPr>
              <a:t>M</a:t>
            </a:r>
            <a:r>
              <a:rPr lang="en-US" altLang="en-US" sz="2000" b="1" dirty="0" smtClean="0">
                <a:latin typeface="Nyala" pitchFamily="2" charset="0"/>
                <a:sym typeface="Euclid Symbol" pitchFamily="18" charset="2"/>
              </a:rPr>
              <a:t>ary</a:t>
            </a:r>
            <a:r>
              <a:rPr lang="en-US" altLang="en-US" sz="2000" dirty="0" smtClean="0">
                <a:latin typeface="Nyala" pitchFamily="2" charset="0"/>
                <a:sym typeface="Euclid Symbol" pitchFamily="18" charset="2"/>
              </a:rPr>
              <a:t>, and we know that </a:t>
            </a:r>
            <a:r>
              <a:rPr lang="en-US" altLang="en-US" sz="2000" b="1" dirty="0" smtClean="0">
                <a:latin typeface="Nyala" pitchFamily="2" charset="0"/>
                <a:sym typeface="Euclid Symbol" pitchFamily="18" charset="2"/>
              </a:rPr>
              <a:t>tall(Mary)</a:t>
            </a:r>
            <a:r>
              <a:rPr lang="en-US" altLang="en-US" sz="2000" dirty="0" smtClean="0">
                <a:latin typeface="Nyala" pitchFamily="2" charset="0"/>
                <a:sym typeface="Euclid Symbol" pitchFamily="18" charset="2"/>
              </a:rPr>
              <a:t> and </a:t>
            </a:r>
            <a:r>
              <a:rPr lang="en-US" altLang="en-US" sz="2000" b="1" dirty="0" smtClean="0">
                <a:latin typeface="Nyala" pitchFamily="2" charset="0"/>
                <a:sym typeface="Euclid Symbol" pitchFamily="18" charset="2"/>
              </a:rPr>
              <a:t>tall(</a:t>
            </a:r>
            <a:r>
              <a:rPr lang="en-US" altLang="en-US" sz="2000" b="1" dirty="0">
                <a:latin typeface="Nyala" pitchFamily="2" charset="0"/>
                <a:sym typeface="Euclid Symbol" pitchFamily="18" charset="2"/>
              </a:rPr>
              <a:t>J</a:t>
            </a:r>
            <a:r>
              <a:rPr lang="en-US" altLang="en-US" sz="2000" b="1" dirty="0" smtClean="0">
                <a:latin typeface="Nyala" pitchFamily="2" charset="0"/>
                <a:sym typeface="Euclid Symbol" pitchFamily="18" charset="2"/>
              </a:rPr>
              <a:t>ohn) </a:t>
            </a:r>
            <a:r>
              <a:rPr lang="en-US" altLang="en-US" sz="2000" dirty="0" smtClean="0">
                <a:latin typeface="Nyala" pitchFamily="2" charset="0"/>
                <a:sym typeface="Euclid Symbol" pitchFamily="18" charset="2"/>
              </a:rPr>
              <a:t>are true, we can say that </a:t>
            </a:r>
            <a:r>
              <a:rPr lang="en-US" altLang="en-US" sz="2000" b="1" dirty="0" smtClean="0">
                <a:latin typeface="Nyala" pitchFamily="2" charset="0"/>
                <a:sym typeface="Euclid Symbol" pitchFamily="18" charset="2"/>
              </a:rPr>
              <a:t>x tall(x) </a:t>
            </a:r>
            <a:r>
              <a:rPr lang="en-US" altLang="en-US" sz="2000" dirty="0" smtClean="0">
                <a:latin typeface="Nyala" pitchFamily="2" charset="0"/>
                <a:sym typeface="Euclid Symbol" pitchFamily="18" charset="2"/>
              </a:rPr>
              <a:t>is true.</a:t>
            </a:r>
          </a:p>
          <a:p>
            <a:pPr marL="115888" indent="-115888" algn="l" eaLnBrk="1" hangingPunct="1">
              <a:lnSpc>
                <a:spcPct val="90000"/>
              </a:lnSpc>
            </a:pPr>
            <a:r>
              <a:rPr lang="en-US" altLang="en-US" sz="2400" dirty="0" smtClean="0">
                <a:latin typeface="Nyala" pitchFamily="2" charset="0"/>
              </a:rPr>
              <a:t>A</a:t>
            </a:r>
            <a:r>
              <a:rPr lang="en-US" altLang="en-US" sz="2400" b="1" dirty="0" smtClean="0">
                <a:latin typeface="Nyala" pitchFamily="2" charset="0"/>
              </a:rPr>
              <a:t>tomic sentence</a:t>
            </a:r>
            <a:r>
              <a:rPr lang="en-US" altLang="en-US" sz="2400" dirty="0" smtClean="0">
                <a:latin typeface="Nyala" pitchFamily="2" charset="0"/>
              </a:rPr>
              <a:t> is true if the relation referred by the predicate holds between the objects referred by the arguments.</a:t>
            </a:r>
          </a:p>
          <a:p>
            <a:pPr marL="622300" lvl="1" indent="-342900" algn="l" eaLnBrk="1" hangingPunct="1">
              <a:lnSpc>
                <a:spcPct val="90000"/>
              </a:lnSpc>
              <a:buFont typeface="Wingdings" pitchFamily="2" charset="2"/>
              <a:buChar char="§"/>
            </a:pPr>
            <a:r>
              <a:rPr lang="en-US" altLang="en-US" sz="2000" dirty="0" smtClean="0">
                <a:latin typeface="Nyala" pitchFamily="2" charset="0"/>
              </a:rPr>
              <a:t>brother(John, Richard)</a:t>
            </a:r>
            <a:endParaRPr lang="en-US" altLang="en-US" sz="2000" i="1" dirty="0" smtClean="0">
              <a:latin typeface="Nyala" pitchFamily="2" charset="0"/>
            </a:endParaRPr>
          </a:p>
          <a:p>
            <a:pPr marL="115888" indent="-115888" algn="l" eaLnBrk="1" hangingPunct="1">
              <a:lnSpc>
                <a:spcPct val="90000"/>
              </a:lnSpc>
            </a:pPr>
            <a:r>
              <a:rPr lang="en-US" altLang="en-US" sz="2400" dirty="0" smtClean="0">
                <a:latin typeface="Nyala" pitchFamily="2" charset="0"/>
              </a:rPr>
              <a:t>The truth value of </a:t>
            </a:r>
            <a:r>
              <a:rPr lang="en-US" altLang="en-US" sz="2400" b="1" dirty="0" smtClean="0">
                <a:latin typeface="Nyala" pitchFamily="2" charset="0"/>
              </a:rPr>
              <a:t>complex sentences</a:t>
            </a:r>
            <a:r>
              <a:rPr lang="en-US" altLang="en-US" sz="2400" dirty="0" smtClean="0">
                <a:latin typeface="Nyala" pitchFamily="2" charset="0"/>
              </a:rPr>
              <a:t> depends on logical connectives used.</a:t>
            </a:r>
          </a:p>
          <a:p>
            <a:pPr marL="622300" lvl="1" indent="-342900" algn="l">
              <a:lnSpc>
                <a:spcPct val="90000"/>
              </a:lnSpc>
              <a:buFont typeface="Wingdings" pitchFamily="2" charset="2"/>
              <a:buChar char="§"/>
            </a:pPr>
            <a:r>
              <a:rPr lang="en-US" altLang="en-US" sz="2000" dirty="0" smtClean="0">
                <a:latin typeface="Nyala" pitchFamily="2" charset="0"/>
              </a:rPr>
              <a:t>older(John,30) </a:t>
            </a:r>
            <a:r>
              <a:rPr lang="en-US" altLang="en-US" sz="1800" dirty="0" smtClean="0">
                <a:latin typeface="Nyala" pitchFamily="2" charset="0"/>
                <a:sym typeface="Symbol" pitchFamily="18" charset="2"/>
              </a:rPr>
              <a:t></a:t>
            </a:r>
            <a:r>
              <a:rPr lang="en-US" altLang="en-US" sz="2000" dirty="0" smtClean="0">
                <a:latin typeface="Nyala" pitchFamily="2" charset="0"/>
              </a:rPr>
              <a:t> </a:t>
            </a:r>
            <a:r>
              <a:rPr lang="en-US" altLang="en-US" sz="1800" dirty="0" smtClean="0">
                <a:latin typeface="Nyala" pitchFamily="2" charset="0"/>
                <a:sym typeface="Symbol" pitchFamily="18" charset="2"/>
              </a:rPr>
              <a:t></a:t>
            </a:r>
            <a:r>
              <a:rPr lang="en-US" altLang="en-US" sz="2000" dirty="0" smtClean="0">
                <a:latin typeface="Nyala" pitchFamily="2" charset="0"/>
              </a:rPr>
              <a:t>younger(John,30)</a:t>
            </a:r>
          </a:p>
        </p:txBody>
      </p:sp>
      <p:sp>
        <p:nvSpPr>
          <p:cNvPr id="2" name="Slide Number Placeholder 1"/>
          <p:cNvSpPr>
            <a:spLocks noGrp="1"/>
          </p:cNvSpPr>
          <p:nvPr>
            <p:ph type="sldNum" sz="quarter" idx="12"/>
          </p:nvPr>
        </p:nvSpPr>
        <p:spPr/>
        <p:txBody>
          <a:bodyPr/>
          <a:lstStyle/>
          <a:p>
            <a:fld id="{B82CCC60-E8CD-4174-8B1A-7DF615B22EEF}" type="slidenum">
              <a:rPr lang="en-US" smtClean="0"/>
              <a:pPr/>
              <a:t>76</a:t>
            </a:fld>
            <a:endParaRPr lang="en-US"/>
          </a:p>
        </p:txBody>
      </p:sp>
    </p:spTree>
    <p:extLst>
      <p:ext uri="{BB962C8B-B14F-4D97-AF65-F5344CB8AC3E}">
        <p14:creationId xmlns:p14="http://schemas.microsoft.com/office/powerpoint/2010/main" val="62565896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noChangeArrowheads="1"/>
          </p:cNvSpPr>
          <p:nvPr>
            <p:ph type="title"/>
          </p:nvPr>
        </p:nvSpPr>
        <p:spPr>
          <a:xfrm>
            <a:off x="0" y="128471"/>
            <a:ext cx="7940659" cy="916230"/>
          </a:xfrm>
        </p:spPr>
        <p:txBody>
          <a:bodyPr>
            <a:normAutofit/>
          </a:bodyPr>
          <a:lstStyle/>
          <a:p>
            <a:pPr eaLnBrk="1" hangingPunct="1"/>
            <a:r>
              <a:rPr lang="en-GB" altLang="en-US" sz="3200" dirty="0" smtClean="0">
                <a:latin typeface="Nyala" pitchFamily="2" charset="0"/>
              </a:rPr>
              <a:t>  Inference in First Order Logic</a:t>
            </a:r>
          </a:p>
        </p:txBody>
      </p:sp>
      <p:sp>
        <p:nvSpPr>
          <p:cNvPr id="12291" name="Content Placeholder 2"/>
          <p:cNvSpPr>
            <a:spLocks noGrp="1"/>
          </p:cNvSpPr>
          <p:nvPr>
            <p:ph idx="1"/>
          </p:nvPr>
        </p:nvSpPr>
        <p:spPr>
          <a:xfrm>
            <a:off x="74896" y="1290475"/>
            <a:ext cx="8959773" cy="3359510"/>
          </a:xfrm>
        </p:spPr>
        <p:txBody>
          <a:bodyPr>
            <a:normAutofit fontScale="85000" lnSpcReduction="20000"/>
          </a:bodyPr>
          <a:lstStyle/>
          <a:p>
            <a:pPr eaLnBrk="1" hangingPunct="1">
              <a:defRPr/>
            </a:pPr>
            <a:r>
              <a:rPr lang="en-GB" sz="2400" dirty="0">
                <a:latin typeface="Nyala" pitchFamily="2" charset="0"/>
              </a:rPr>
              <a:t>We saw inference rules for propositional </a:t>
            </a:r>
            <a:r>
              <a:rPr lang="en-GB" sz="2400" dirty="0" smtClean="0">
                <a:latin typeface="Nyala" pitchFamily="2" charset="0"/>
              </a:rPr>
              <a:t>logic, these </a:t>
            </a:r>
            <a:r>
              <a:rPr lang="en-GB" sz="2400" dirty="0">
                <a:latin typeface="Nyala" pitchFamily="2" charset="0"/>
              </a:rPr>
              <a:t>rules hold for first-order logic as </a:t>
            </a:r>
            <a:r>
              <a:rPr lang="en-GB" sz="2400" dirty="0" smtClean="0">
                <a:latin typeface="Nyala" pitchFamily="2" charset="0"/>
              </a:rPr>
              <a:t>well. </a:t>
            </a:r>
          </a:p>
          <a:p>
            <a:pPr marL="0" indent="0" eaLnBrk="1" hangingPunct="1">
              <a:buNone/>
              <a:defRPr/>
            </a:pPr>
            <a:endParaRPr lang="en-GB" sz="2400" dirty="0" smtClean="0">
              <a:latin typeface="Nyala" pitchFamily="2" charset="0"/>
            </a:endParaRPr>
          </a:p>
          <a:p>
            <a:pPr marL="0" indent="0" eaLnBrk="1" hangingPunct="1">
              <a:buNone/>
              <a:defRPr/>
            </a:pPr>
            <a:endParaRPr lang="en-GB" sz="2400" dirty="0">
              <a:latin typeface="Nyala" pitchFamily="2" charset="0"/>
            </a:endParaRPr>
          </a:p>
          <a:p>
            <a:pPr eaLnBrk="1" hangingPunct="1">
              <a:defRPr/>
            </a:pPr>
            <a:r>
              <a:rPr lang="en-GB" sz="2400" dirty="0">
                <a:latin typeface="Nyala" pitchFamily="2" charset="0"/>
              </a:rPr>
              <a:t>We, however, need additional inference rules to handle 1</a:t>
            </a:r>
            <a:r>
              <a:rPr lang="en-GB" sz="2400" baseline="30000" dirty="0">
                <a:latin typeface="Nyala" pitchFamily="2" charset="0"/>
              </a:rPr>
              <a:t>st</a:t>
            </a:r>
            <a:r>
              <a:rPr lang="en-GB" sz="2400" dirty="0">
                <a:latin typeface="Nyala" pitchFamily="2" charset="0"/>
              </a:rPr>
              <a:t> order logic sentence with </a:t>
            </a:r>
            <a:r>
              <a:rPr lang="en-GB" sz="2400" dirty="0" smtClean="0">
                <a:latin typeface="Nyala" pitchFamily="2" charset="0"/>
              </a:rPr>
              <a:t>quantifiers.</a:t>
            </a:r>
            <a:endParaRPr lang="en-US" sz="2400" dirty="0">
              <a:latin typeface="Nyala" pitchFamily="2" charset="0"/>
            </a:endParaRPr>
          </a:p>
          <a:p>
            <a:pPr marL="120650" indent="-120650" eaLnBrk="1" hangingPunct="1">
              <a:lnSpc>
                <a:spcPct val="90000"/>
              </a:lnSpc>
              <a:defRPr/>
            </a:pPr>
            <a:r>
              <a:rPr lang="en-US" sz="2400" dirty="0" smtClean="0">
                <a:latin typeface="Nyala" pitchFamily="2" charset="0"/>
              </a:rPr>
              <a:t> We </a:t>
            </a:r>
            <a:r>
              <a:rPr lang="en-US" sz="2400" dirty="0">
                <a:latin typeface="Nyala" pitchFamily="2" charset="0"/>
              </a:rPr>
              <a:t>can define inference rules allowing us to say that if certain things are true, certain other things are sure to be true, </a:t>
            </a:r>
          </a:p>
          <a:p>
            <a:pPr marL="404813" lvl="1" indent="-169863" eaLnBrk="1" hangingPunct="1">
              <a:lnSpc>
                <a:spcPct val="90000"/>
              </a:lnSpc>
              <a:buFontTx/>
              <a:buNone/>
              <a:defRPr/>
            </a:pPr>
            <a:r>
              <a:rPr lang="en-US" sz="2000" dirty="0">
                <a:latin typeface="Nyala" pitchFamily="2" charset="0"/>
              </a:rPr>
              <a:t>E.g. All men are mortal</a:t>
            </a:r>
          </a:p>
          <a:p>
            <a:pPr marL="404813" lvl="1" indent="-169863" eaLnBrk="1" hangingPunct="1">
              <a:lnSpc>
                <a:spcPct val="90000"/>
              </a:lnSpc>
              <a:buFontTx/>
              <a:buNone/>
              <a:defRPr/>
            </a:pPr>
            <a:r>
              <a:rPr lang="en-US" sz="2000" dirty="0">
                <a:latin typeface="Nyala" pitchFamily="2" charset="0"/>
              </a:rPr>
              <a:t>	</a:t>
            </a:r>
            <a:r>
              <a:rPr lang="en-US" sz="2000" dirty="0" smtClean="0">
                <a:latin typeface="Nyala" pitchFamily="2" charset="0"/>
              </a:rPr>
              <a:t>       Aristotle </a:t>
            </a:r>
            <a:r>
              <a:rPr lang="en-US" sz="2000" dirty="0">
                <a:latin typeface="Nyala" pitchFamily="2" charset="0"/>
              </a:rPr>
              <a:t>is a man</a:t>
            </a:r>
          </a:p>
          <a:p>
            <a:pPr marL="404813" lvl="1" indent="-169863" eaLnBrk="1" hangingPunct="1">
              <a:lnSpc>
                <a:spcPct val="90000"/>
              </a:lnSpc>
              <a:buFontTx/>
              <a:buNone/>
              <a:defRPr/>
            </a:pPr>
            <a:r>
              <a:rPr lang="en-US" sz="2000" dirty="0">
                <a:latin typeface="Nyala" pitchFamily="2" charset="0"/>
              </a:rPr>
              <a:t>	</a:t>
            </a:r>
            <a:r>
              <a:rPr lang="en-US" sz="2000" dirty="0" smtClean="0">
                <a:latin typeface="Nyala" pitchFamily="2" charset="0"/>
              </a:rPr>
              <a:t>           Using </a:t>
            </a:r>
            <a:r>
              <a:rPr lang="en-US" sz="2000" dirty="0">
                <a:latin typeface="Nyala" pitchFamily="2" charset="0"/>
              </a:rPr>
              <a:t>logical inferences we can deduce that:</a:t>
            </a:r>
          </a:p>
          <a:p>
            <a:pPr marL="404813" lvl="1" indent="-169863" eaLnBrk="1" hangingPunct="1">
              <a:lnSpc>
                <a:spcPct val="90000"/>
              </a:lnSpc>
              <a:buFontTx/>
              <a:buNone/>
              <a:defRPr/>
            </a:pPr>
            <a:r>
              <a:rPr lang="en-US" sz="2000" dirty="0">
                <a:latin typeface="Nyala" pitchFamily="2" charset="0"/>
              </a:rPr>
              <a:t>	</a:t>
            </a:r>
            <a:r>
              <a:rPr lang="en-US" sz="2000" dirty="0" smtClean="0">
                <a:latin typeface="Nyala" pitchFamily="2" charset="0"/>
              </a:rPr>
              <a:t>                Aristotle </a:t>
            </a:r>
            <a:r>
              <a:rPr lang="en-US" sz="2000" dirty="0">
                <a:latin typeface="Nyala" pitchFamily="2" charset="0"/>
              </a:rPr>
              <a:t>is mortal</a:t>
            </a:r>
          </a:p>
          <a:p>
            <a:pPr eaLnBrk="1" hangingPunct="1">
              <a:defRPr/>
            </a:pPr>
            <a:endParaRPr lang="en-GB" dirty="0"/>
          </a:p>
        </p:txBody>
      </p:sp>
      <p:sp>
        <p:nvSpPr>
          <p:cNvPr id="2" name="Slide Number Placeholder 1"/>
          <p:cNvSpPr>
            <a:spLocks noGrp="1"/>
          </p:cNvSpPr>
          <p:nvPr>
            <p:ph type="sldNum" sz="quarter" idx="12"/>
          </p:nvPr>
        </p:nvSpPr>
        <p:spPr/>
        <p:txBody>
          <a:bodyPr/>
          <a:lstStyle/>
          <a:p>
            <a:fld id="{B82CCC60-E8CD-4174-8B1A-7DF615B22EEF}" type="slidenum">
              <a:rPr lang="en-US" smtClean="0"/>
              <a:pPr/>
              <a:t>77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64" y="1619249"/>
            <a:ext cx="5126745" cy="723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16658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18946"/>
            <a:ext cx="7940659" cy="916230"/>
          </a:xfrm>
        </p:spPr>
        <p:txBody>
          <a:bodyPr>
            <a:normAutofit/>
          </a:bodyPr>
          <a:lstStyle/>
          <a:p>
            <a:pPr eaLnBrk="1" hangingPunct="1"/>
            <a:r>
              <a:rPr lang="en-US" altLang="en-US" sz="3600" dirty="0" smtClean="0">
                <a:latin typeface="Nyala" pitchFamily="2" charset="0"/>
              </a:rPr>
              <a:t> Sound Inference Rules</a:t>
            </a:r>
          </a:p>
        </p:txBody>
      </p:sp>
      <p:sp>
        <p:nvSpPr>
          <p:cNvPr id="16387" name="Rectangle 3"/>
          <p:cNvSpPr>
            <a:spLocks noGrp="1" noChangeArrowheads="1"/>
          </p:cNvSpPr>
          <p:nvPr>
            <p:ph idx="1"/>
          </p:nvPr>
        </p:nvSpPr>
        <p:spPr>
          <a:xfrm>
            <a:off x="0" y="1350109"/>
            <a:ext cx="8984974" cy="3510125"/>
          </a:xfrm>
        </p:spPr>
        <p:txBody>
          <a:bodyPr>
            <a:normAutofit fontScale="85000" lnSpcReduction="20000"/>
          </a:bodyPr>
          <a:lstStyle/>
          <a:p>
            <a:pPr marL="120650" indent="-120650" eaLnBrk="1" hangingPunct="1">
              <a:lnSpc>
                <a:spcPct val="90000"/>
              </a:lnSpc>
            </a:pPr>
            <a:r>
              <a:rPr lang="en-US" altLang="en-US" sz="2800" dirty="0" smtClean="0">
                <a:latin typeface="Nyala" pitchFamily="2" charset="0"/>
              </a:rPr>
              <a:t> Rules for PL apply to FOL as well. </a:t>
            </a:r>
          </a:p>
          <a:p>
            <a:pPr marL="577850" lvl="1" indent="-342900" eaLnBrk="1" hangingPunct="1">
              <a:lnSpc>
                <a:spcPct val="90000"/>
              </a:lnSpc>
              <a:buFont typeface="Wingdings" pitchFamily="2" charset="2"/>
              <a:buChar char="§"/>
            </a:pPr>
            <a:r>
              <a:rPr lang="en-US" altLang="en-US" sz="2400" dirty="0" smtClean="0">
                <a:latin typeface="Nyala" pitchFamily="2" charset="0"/>
              </a:rPr>
              <a:t>For example, Modus Ponens, And-Introduction, And-Elimination, etc. </a:t>
            </a:r>
          </a:p>
          <a:p>
            <a:pPr marL="120650" indent="-120650" eaLnBrk="1" hangingPunct="1">
              <a:lnSpc>
                <a:spcPct val="90000"/>
              </a:lnSpc>
            </a:pPr>
            <a:r>
              <a:rPr lang="en-US" altLang="en-US" sz="2800" dirty="0" smtClean="0">
                <a:latin typeface="Nyala" pitchFamily="2" charset="0"/>
              </a:rPr>
              <a:t> New (sound) inference rules for use with quantifiers: </a:t>
            </a:r>
          </a:p>
          <a:p>
            <a:pPr marL="577850" lvl="1" indent="-342900" eaLnBrk="1" hangingPunct="1">
              <a:lnSpc>
                <a:spcPct val="90000"/>
              </a:lnSpc>
              <a:buFont typeface="Wingdings" pitchFamily="2" charset="2"/>
              <a:buChar char="§"/>
            </a:pPr>
            <a:r>
              <a:rPr lang="en-US" altLang="en-US" sz="2400" b="1" dirty="0" smtClean="0">
                <a:latin typeface="Nyala" pitchFamily="2" charset="0"/>
              </a:rPr>
              <a:t>Universal Elimination, Existential Introduction, Existential Elimination</a:t>
            </a:r>
          </a:p>
          <a:p>
            <a:pPr marL="577850" lvl="1" indent="-342900" eaLnBrk="1" hangingPunct="1">
              <a:lnSpc>
                <a:spcPct val="90000"/>
              </a:lnSpc>
              <a:buFont typeface="Wingdings" pitchFamily="2" charset="2"/>
              <a:buChar char="§"/>
            </a:pPr>
            <a:r>
              <a:rPr lang="en-US" altLang="en-US" sz="2400" dirty="0" smtClean="0">
                <a:latin typeface="Nyala" pitchFamily="2" charset="0"/>
              </a:rPr>
              <a:t>By substituting particular individuals for the variable.</a:t>
            </a:r>
          </a:p>
          <a:p>
            <a:pPr marL="977900" lvl="2" indent="-342900">
              <a:lnSpc>
                <a:spcPct val="90000"/>
              </a:lnSpc>
              <a:buFont typeface="Wingdings" pitchFamily="2" charset="2"/>
              <a:buChar char="ü"/>
            </a:pPr>
            <a:r>
              <a:rPr lang="en-US" altLang="en-US" sz="2000" dirty="0" smtClean="0">
                <a:latin typeface="Nyala" pitchFamily="2" charset="0"/>
              </a:rPr>
              <a:t> E.g. substitute (x/</a:t>
            </a:r>
            <a:r>
              <a:rPr lang="en-US" altLang="en-US" sz="2000" dirty="0" err="1" smtClean="0">
                <a:latin typeface="Nyala" pitchFamily="2" charset="0"/>
              </a:rPr>
              <a:t>sam</a:t>
            </a:r>
            <a:r>
              <a:rPr lang="en-US" altLang="en-US" sz="2000" dirty="0" smtClean="0">
                <a:latin typeface="Nyala" pitchFamily="2" charset="0"/>
              </a:rPr>
              <a:t>, y/cake). Then likes(x, y) = likes(</a:t>
            </a:r>
            <a:r>
              <a:rPr lang="en-US" altLang="en-US" sz="2000" dirty="0" err="1" smtClean="0">
                <a:latin typeface="Nyala" pitchFamily="2" charset="0"/>
              </a:rPr>
              <a:t>sam,cake</a:t>
            </a:r>
            <a:r>
              <a:rPr lang="en-US" altLang="en-US" sz="2000" dirty="0" smtClean="0">
                <a:latin typeface="Nyala" pitchFamily="2" charset="0"/>
              </a:rPr>
              <a:t>)</a:t>
            </a:r>
          </a:p>
          <a:p>
            <a:pPr lvl="5">
              <a:lnSpc>
                <a:spcPct val="90000"/>
              </a:lnSpc>
            </a:pPr>
            <a:endParaRPr lang="en-US" altLang="en-US" sz="700" dirty="0" smtClean="0">
              <a:latin typeface="Nyala" pitchFamily="2" charset="0"/>
            </a:endParaRPr>
          </a:p>
          <a:p>
            <a:pPr marL="120650" indent="-120650" eaLnBrk="1" hangingPunct="1">
              <a:lnSpc>
                <a:spcPct val="90000"/>
              </a:lnSpc>
            </a:pPr>
            <a:r>
              <a:rPr lang="en-US" altLang="en-US" sz="2800" b="1" dirty="0" smtClean="0">
                <a:latin typeface="Nyala" pitchFamily="2" charset="0"/>
              </a:rPr>
              <a:t> Universal Elimination: </a:t>
            </a:r>
            <a:r>
              <a:rPr lang="en-US" altLang="en-US" sz="2800" dirty="0" smtClean="0">
                <a:latin typeface="Nyala" pitchFamily="2" charset="0"/>
              </a:rPr>
              <a:t>If </a:t>
            </a:r>
            <a:r>
              <a:rPr lang="en-GB" altLang="en-US" sz="2800" dirty="0" smtClean="0">
                <a:solidFill>
                  <a:srgbClr val="000000"/>
                </a:solidFill>
                <a:latin typeface="Nyala" pitchFamily="2" charset="0"/>
              </a:rPr>
              <a:t>"</a:t>
            </a:r>
            <a:r>
              <a:rPr lang="en-US" altLang="en-US" sz="2800" dirty="0" smtClean="0">
                <a:latin typeface="Nyala" pitchFamily="2" charset="0"/>
              </a:rPr>
              <a:t>x P(x) is true, then P(c) is true, where c is a constant in the domain of x. </a:t>
            </a:r>
          </a:p>
          <a:p>
            <a:pPr marL="577850" lvl="1" indent="-342900" eaLnBrk="1" hangingPunct="1">
              <a:lnSpc>
                <a:spcPct val="90000"/>
              </a:lnSpc>
              <a:buFont typeface="Wingdings" pitchFamily="2" charset="2"/>
              <a:buChar char="§"/>
            </a:pPr>
            <a:r>
              <a:rPr lang="en-US" altLang="en-US" sz="2400" b="1" dirty="0" smtClean="0">
                <a:latin typeface="Nyala" pitchFamily="2" charset="0"/>
              </a:rPr>
              <a:t>Example</a:t>
            </a:r>
            <a:r>
              <a:rPr lang="en-US" altLang="en-US" sz="2400" dirty="0" smtClean="0">
                <a:latin typeface="Nyala" pitchFamily="2" charset="0"/>
              </a:rPr>
              <a:t>: </a:t>
            </a:r>
            <a:r>
              <a:rPr lang="en-GB" altLang="en-US" sz="2400" dirty="0" smtClean="0">
                <a:solidFill>
                  <a:srgbClr val="000000"/>
                </a:solidFill>
                <a:latin typeface="Nyala" pitchFamily="2" charset="0"/>
              </a:rPr>
              <a:t>"</a:t>
            </a:r>
            <a:r>
              <a:rPr lang="en-US" altLang="en-US" sz="2400" dirty="0" smtClean="0">
                <a:latin typeface="Nyala" pitchFamily="2" charset="0"/>
              </a:rPr>
              <a:t>x eats(x, </a:t>
            </a:r>
            <a:r>
              <a:rPr lang="en-US" altLang="en-US" sz="2400" dirty="0" err="1" smtClean="0">
                <a:latin typeface="Nyala" pitchFamily="2" charset="0"/>
              </a:rPr>
              <a:t>IceCream</a:t>
            </a:r>
            <a:r>
              <a:rPr lang="en-US" altLang="en-US" sz="2400" dirty="0" smtClean="0">
                <a:latin typeface="Nyala" pitchFamily="2" charset="0"/>
              </a:rPr>
              <a:t>). </a:t>
            </a:r>
          </a:p>
          <a:p>
            <a:pPr marL="977900" lvl="2" indent="-342900">
              <a:lnSpc>
                <a:spcPct val="90000"/>
              </a:lnSpc>
            </a:pPr>
            <a:r>
              <a:rPr lang="en-US" altLang="en-US" sz="2000" dirty="0" smtClean="0">
                <a:latin typeface="Nyala" pitchFamily="2" charset="0"/>
              </a:rPr>
              <a:t>Using the substitution (x/Alex) we can infer </a:t>
            </a:r>
            <a:r>
              <a:rPr lang="en-US" altLang="en-US" sz="2000" dirty="0">
                <a:latin typeface="Nyala" pitchFamily="2" charset="0"/>
              </a:rPr>
              <a:t>eats(Alex, </a:t>
            </a:r>
            <a:r>
              <a:rPr lang="en-US" altLang="en-US" sz="2000" dirty="0" err="1" smtClean="0">
                <a:latin typeface="Nyala" pitchFamily="2" charset="0"/>
              </a:rPr>
              <a:t>Icecream</a:t>
            </a:r>
            <a:r>
              <a:rPr lang="en-US" altLang="en-US" sz="2000" dirty="0" smtClean="0">
                <a:latin typeface="Nyala" pitchFamily="2" charset="0"/>
              </a:rPr>
              <a:t>). </a:t>
            </a:r>
          </a:p>
          <a:p>
            <a:pPr marL="577850" lvl="1" indent="-342900" eaLnBrk="1" hangingPunct="1">
              <a:lnSpc>
                <a:spcPct val="90000"/>
              </a:lnSpc>
              <a:buFont typeface="Wingdings" pitchFamily="2" charset="2"/>
              <a:buChar char="§"/>
            </a:pPr>
            <a:r>
              <a:rPr lang="en-US" altLang="en-US" sz="2400" dirty="0" smtClean="0">
                <a:latin typeface="Nyala" pitchFamily="2" charset="0"/>
              </a:rPr>
              <a:t>The variable symbol can be replaced by any constant symbol or function symbol.</a:t>
            </a:r>
            <a:r>
              <a:rPr lang="en-US" altLang="en-US" dirty="0" smtClean="0">
                <a:latin typeface="Nyala" pitchFamily="2" charset="0"/>
              </a:rPr>
              <a:t> </a:t>
            </a:r>
          </a:p>
          <a:p>
            <a:pPr lvl="4" eaLnBrk="1" hangingPunct="1">
              <a:lnSpc>
                <a:spcPct val="90000"/>
              </a:lnSpc>
            </a:pPr>
            <a:endParaRPr lang="en-US" altLang="en-US" sz="1200" dirty="0" smtClean="0"/>
          </a:p>
        </p:txBody>
      </p:sp>
      <p:sp>
        <p:nvSpPr>
          <p:cNvPr id="2" name="Slide Number Placeholder 1"/>
          <p:cNvSpPr>
            <a:spLocks noGrp="1"/>
          </p:cNvSpPr>
          <p:nvPr>
            <p:ph type="sldNum" sz="quarter" idx="12"/>
          </p:nvPr>
        </p:nvSpPr>
        <p:spPr/>
        <p:txBody>
          <a:bodyPr/>
          <a:lstStyle/>
          <a:p>
            <a:fld id="{B82CCC60-E8CD-4174-8B1A-7DF615B22EEF}" type="slidenum">
              <a:rPr lang="en-US" smtClean="0"/>
              <a:pPr/>
              <a:t>78</a:t>
            </a:fld>
            <a:endParaRPr lang="en-US"/>
          </a:p>
        </p:txBody>
      </p:sp>
    </p:spTree>
    <p:extLst>
      <p:ext uri="{BB962C8B-B14F-4D97-AF65-F5344CB8AC3E}">
        <p14:creationId xmlns:p14="http://schemas.microsoft.com/office/powerpoint/2010/main" val="75441041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altLang="en-US" sz="3600" dirty="0" smtClean="0">
                <a:latin typeface="Nyala" pitchFamily="2" charset="0"/>
              </a:rPr>
              <a:t>Conti..</a:t>
            </a:r>
          </a:p>
        </p:txBody>
      </p:sp>
      <p:sp>
        <p:nvSpPr>
          <p:cNvPr id="17411" name="Rectangle 3"/>
          <p:cNvSpPr>
            <a:spLocks noGrp="1" noChangeArrowheads="1"/>
          </p:cNvSpPr>
          <p:nvPr>
            <p:ph idx="1"/>
          </p:nvPr>
        </p:nvSpPr>
        <p:spPr>
          <a:xfrm>
            <a:off x="0" y="1320292"/>
            <a:ext cx="8895522" cy="3512213"/>
          </a:xfrm>
        </p:spPr>
        <p:txBody>
          <a:bodyPr>
            <a:normAutofit fontScale="92500"/>
          </a:bodyPr>
          <a:lstStyle/>
          <a:p>
            <a:pPr eaLnBrk="1" hangingPunct="1"/>
            <a:r>
              <a:rPr lang="en-US" altLang="en-US" sz="2800" b="1" dirty="0" smtClean="0">
                <a:latin typeface="Nyala" pitchFamily="2" charset="0"/>
              </a:rPr>
              <a:t>Existential Introduction: </a:t>
            </a:r>
            <a:r>
              <a:rPr lang="en-US" altLang="en-US" sz="2800" dirty="0" smtClean="0">
                <a:latin typeface="Nyala" pitchFamily="2" charset="0"/>
              </a:rPr>
              <a:t>If P(c) is true, then </a:t>
            </a:r>
            <a:r>
              <a:rPr lang="en-GB" altLang="en-US" sz="2800" dirty="0" smtClean="0">
                <a:latin typeface="Nyala" pitchFamily="2" charset="0"/>
              </a:rPr>
              <a:t>$</a:t>
            </a:r>
            <a:r>
              <a:rPr lang="en-US" altLang="en-US" sz="2800" dirty="0" smtClean="0">
                <a:latin typeface="Nyala" pitchFamily="2" charset="0"/>
              </a:rPr>
              <a:t>x P(x) is inferred. </a:t>
            </a:r>
          </a:p>
          <a:p>
            <a:pPr lvl="1" eaLnBrk="1" hangingPunct="1">
              <a:buFont typeface="Wingdings" pitchFamily="2" charset="2"/>
              <a:buChar char="§"/>
            </a:pPr>
            <a:r>
              <a:rPr lang="en-US" altLang="en-US" sz="2400" b="1" dirty="0" smtClean="0">
                <a:latin typeface="Nyala" pitchFamily="2" charset="0"/>
              </a:rPr>
              <a:t>Example:</a:t>
            </a:r>
            <a:r>
              <a:rPr lang="en-US" altLang="en-US" sz="2400" dirty="0" smtClean="0">
                <a:latin typeface="Nyala" pitchFamily="2" charset="0"/>
              </a:rPr>
              <a:t> eats(John, </a:t>
            </a:r>
            <a:r>
              <a:rPr lang="en-US" altLang="en-US" sz="2400" dirty="0" err="1" smtClean="0">
                <a:latin typeface="Nyala" pitchFamily="2" charset="0"/>
              </a:rPr>
              <a:t>IceCream</a:t>
            </a:r>
            <a:r>
              <a:rPr lang="en-US" altLang="en-US" sz="2400" dirty="0" smtClean="0">
                <a:latin typeface="Nyala" pitchFamily="2" charset="0"/>
              </a:rPr>
              <a:t>) we can infer </a:t>
            </a:r>
            <a:r>
              <a:rPr lang="en-GB" altLang="en-US" sz="2400" dirty="0" smtClean="0">
                <a:latin typeface="Nyala" pitchFamily="2" charset="0"/>
              </a:rPr>
              <a:t>$</a:t>
            </a:r>
            <a:r>
              <a:rPr lang="en-US" altLang="en-US" sz="2400" dirty="0" smtClean="0">
                <a:latin typeface="Nyala" pitchFamily="2" charset="0"/>
              </a:rPr>
              <a:t>x eats(x, </a:t>
            </a:r>
            <a:r>
              <a:rPr lang="en-US" altLang="en-US" sz="2400" dirty="0" err="1" smtClean="0">
                <a:latin typeface="Nyala" pitchFamily="2" charset="0"/>
              </a:rPr>
              <a:t>icecream</a:t>
            </a:r>
            <a:r>
              <a:rPr lang="en-US" altLang="en-US" sz="2400" dirty="0" smtClean="0">
                <a:latin typeface="Nyala" pitchFamily="2" charset="0"/>
              </a:rPr>
              <a:t>).</a:t>
            </a:r>
            <a:r>
              <a:rPr lang="en-US" altLang="en-US" sz="1600" dirty="0" smtClean="0">
                <a:latin typeface="Nyala" pitchFamily="2" charset="0"/>
              </a:rPr>
              <a:t> </a:t>
            </a:r>
          </a:p>
          <a:p>
            <a:pPr lvl="1" eaLnBrk="1" hangingPunct="1">
              <a:buFont typeface="Wingdings" pitchFamily="2" charset="2"/>
              <a:buChar char="§"/>
            </a:pPr>
            <a:r>
              <a:rPr lang="en-US" altLang="en-US" sz="2400" dirty="0" smtClean="0">
                <a:latin typeface="Nyala" pitchFamily="2" charset="0"/>
              </a:rPr>
              <a:t>All instances of the given constant symbol are replaced by the new variable symbol. </a:t>
            </a:r>
          </a:p>
          <a:p>
            <a:pPr lvl="4" eaLnBrk="1" hangingPunct="1"/>
            <a:endParaRPr lang="en-US" altLang="en-US" sz="1000" dirty="0" smtClean="0">
              <a:latin typeface="Nyala" pitchFamily="2" charset="0"/>
            </a:endParaRPr>
          </a:p>
          <a:p>
            <a:pPr eaLnBrk="1" hangingPunct="1"/>
            <a:r>
              <a:rPr lang="en-US" altLang="en-US" sz="2800" b="1" dirty="0" smtClean="0">
                <a:latin typeface="Nyala" pitchFamily="2" charset="0"/>
              </a:rPr>
              <a:t>Existential Elimination: </a:t>
            </a:r>
            <a:r>
              <a:rPr lang="en-US" altLang="en-US" sz="2800" dirty="0" smtClean="0">
                <a:latin typeface="Nyala" pitchFamily="2" charset="0"/>
              </a:rPr>
              <a:t>From </a:t>
            </a:r>
            <a:r>
              <a:rPr lang="en-GB" altLang="en-US" sz="2800" dirty="0" smtClean="0">
                <a:latin typeface="Nyala" pitchFamily="2" charset="0"/>
              </a:rPr>
              <a:t>$</a:t>
            </a:r>
            <a:r>
              <a:rPr lang="en-US" altLang="en-US" sz="2800" dirty="0" smtClean="0">
                <a:latin typeface="Nyala" pitchFamily="2" charset="0"/>
              </a:rPr>
              <a:t>x P(x) infer P(c). </a:t>
            </a:r>
          </a:p>
          <a:p>
            <a:pPr lvl="1">
              <a:buFont typeface="Wingdings" pitchFamily="2" charset="2"/>
              <a:buChar char="§"/>
            </a:pPr>
            <a:r>
              <a:rPr lang="en-US" altLang="en-US" sz="2400" b="1" dirty="0" smtClean="0">
                <a:latin typeface="Nyala" pitchFamily="2" charset="0"/>
              </a:rPr>
              <a:t>Example</a:t>
            </a:r>
            <a:r>
              <a:rPr lang="en-US" altLang="en-US" sz="2400" dirty="0" smtClean="0">
                <a:latin typeface="Nyala" pitchFamily="2" charset="0"/>
              </a:rPr>
              <a:t>: </a:t>
            </a:r>
            <a:r>
              <a:rPr lang="en-GB" altLang="en-US" sz="2400" dirty="0" smtClean="0">
                <a:latin typeface="Nyala" pitchFamily="2" charset="0"/>
              </a:rPr>
              <a:t>$</a:t>
            </a:r>
            <a:r>
              <a:rPr lang="en-US" altLang="en-US" sz="2400" dirty="0" smtClean="0">
                <a:latin typeface="Nyala" pitchFamily="2" charset="0"/>
              </a:rPr>
              <a:t>x eats(Sol, x) infer eats(Sol, Cheese) </a:t>
            </a:r>
            <a:r>
              <a:rPr lang="en-US" altLang="en-US" sz="1600" dirty="0" smtClean="0">
                <a:latin typeface="Nyala" pitchFamily="2" charset="0"/>
              </a:rPr>
              <a:t> </a:t>
            </a:r>
          </a:p>
          <a:p>
            <a:pPr lvl="1" eaLnBrk="1" hangingPunct="1">
              <a:buFont typeface="Wingdings" pitchFamily="2" charset="2"/>
              <a:buChar char="§"/>
            </a:pPr>
            <a:r>
              <a:rPr lang="en-US" altLang="en-US" sz="2400" dirty="0" smtClean="0">
                <a:latin typeface="Nyala" pitchFamily="2" charset="0"/>
              </a:rPr>
              <a:t>Note that the variable x is replaced by a brand new constant (like Cheese) that does not occur in this or any other sentence in the Knowledge Base. </a:t>
            </a:r>
          </a:p>
          <a:p>
            <a:pPr eaLnBrk="1" hangingPunct="1"/>
            <a:endParaRPr lang="en-US" altLang="en-US" sz="2800" dirty="0" smtClean="0"/>
          </a:p>
        </p:txBody>
      </p:sp>
      <p:sp>
        <p:nvSpPr>
          <p:cNvPr id="2" name="Slide Number Placeholder 1"/>
          <p:cNvSpPr>
            <a:spLocks noGrp="1"/>
          </p:cNvSpPr>
          <p:nvPr>
            <p:ph type="sldNum" sz="quarter" idx="12"/>
          </p:nvPr>
        </p:nvSpPr>
        <p:spPr/>
        <p:txBody>
          <a:bodyPr/>
          <a:lstStyle/>
          <a:p>
            <a:fld id="{B82CCC60-E8CD-4174-8B1A-7DF615B22EEF}" type="slidenum">
              <a:rPr lang="en-US" smtClean="0"/>
              <a:pPr/>
              <a:t>79</a:t>
            </a:fld>
            <a:endParaRPr lang="en-US"/>
          </a:p>
        </p:txBody>
      </p:sp>
    </p:spTree>
    <p:extLst>
      <p:ext uri="{BB962C8B-B14F-4D97-AF65-F5344CB8AC3E}">
        <p14:creationId xmlns:p14="http://schemas.microsoft.com/office/powerpoint/2010/main" val="1367471152"/>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fontScale="90000"/>
          </a:bodyPr>
          <a:lstStyle/>
          <a:p>
            <a:pPr eaLnBrk="1" hangingPunct="1">
              <a:defRPr/>
            </a:pPr>
            <a:r>
              <a:rPr lang="en-US" sz="3600" b="1" dirty="0">
                <a:latin typeface="Nyala" pitchFamily="2" charset="0"/>
              </a:rPr>
              <a:t>Knowledge Base (KB)</a:t>
            </a:r>
          </a:p>
        </p:txBody>
      </p:sp>
      <p:sp>
        <p:nvSpPr>
          <p:cNvPr id="22531" name="Rectangle 3"/>
          <p:cNvSpPr>
            <a:spLocks noGrp="1"/>
          </p:cNvSpPr>
          <p:nvPr>
            <p:ph idx="1"/>
          </p:nvPr>
        </p:nvSpPr>
        <p:spPr>
          <a:xfrm>
            <a:off x="0" y="1350110"/>
            <a:ext cx="9144000" cy="3698968"/>
          </a:xfrm>
        </p:spPr>
        <p:txBody>
          <a:bodyPr>
            <a:noAutofit/>
          </a:bodyPr>
          <a:lstStyle/>
          <a:p>
            <a:pPr marL="231775" indent="-231775" eaLnBrk="1" hangingPunct="1"/>
            <a:r>
              <a:rPr lang="en-US" altLang="en-US" sz="2000" dirty="0" smtClean="0">
                <a:latin typeface="Nyala" pitchFamily="2" charset="0"/>
              </a:rPr>
              <a:t>Contains </a:t>
            </a:r>
            <a:r>
              <a:rPr lang="en-US" altLang="en-US" sz="2000" b="1" dirty="0" smtClean="0">
                <a:latin typeface="Nyala" pitchFamily="2" charset="0"/>
              </a:rPr>
              <a:t>set of facts</a:t>
            </a:r>
            <a:r>
              <a:rPr lang="en-US" altLang="en-US" sz="2000" dirty="0" smtClean="0">
                <a:latin typeface="Nyala" pitchFamily="2" charset="0"/>
              </a:rPr>
              <a:t> about the domain expressed in a suitable representation language.</a:t>
            </a:r>
          </a:p>
          <a:p>
            <a:pPr marL="747712" lvl="1" indent="-342900" eaLnBrk="1" hangingPunct="1">
              <a:buFont typeface="Wingdings 2" pitchFamily="18" charset="2"/>
              <a:buChar char="h"/>
            </a:pPr>
            <a:r>
              <a:rPr lang="en-US" altLang="en-US" sz="1800" dirty="0" smtClean="0">
                <a:latin typeface="Nyala" pitchFamily="2" charset="0"/>
              </a:rPr>
              <a:t>Each individual representation are called </a:t>
            </a:r>
            <a:r>
              <a:rPr lang="en-US" altLang="en-US" sz="1800" b="1" dirty="0" smtClean="0">
                <a:latin typeface="Nyala" pitchFamily="2" charset="0"/>
              </a:rPr>
              <a:t>sentences.</a:t>
            </a:r>
          </a:p>
          <a:p>
            <a:pPr marL="747712" lvl="1" indent="-342900" eaLnBrk="1" hangingPunct="1">
              <a:buFont typeface="Wingdings 2" pitchFamily="18" charset="2"/>
              <a:buChar char="h"/>
            </a:pPr>
            <a:r>
              <a:rPr lang="en-US" altLang="en-US" sz="1800" b="1" dirty="0" smtClean="0">
                <a:latin typeface="Nyala" pitchFamily="2" charset="0"/>
              </a:rPr>
              <a:t>Sentences</a:t>
            </a:r>
            <a:r>
              <a:rPr lang="en-US" altLang="en-US" sz="1800" dirty="0" smtClean="0">
                <a:latin typeface="Nyala" pitchFamily="2" charset="0"/>
              </a:rPr>
              <a:t> are expressed in a (formal) </a:t>
            </a:r>
            <a:r>
              <a:rPr lang="en-US" altLang="en-US" sz="1800" b="1" dirty="0" smtClean="0">
                <a:latin typeface="Nyala" pitchFamily="2" charset="0"/>
              </a:rPr>
              <a:t>knowledge representation (KR) language.</a:t>
            </a:r>
          </a:p>
          <a:p>
            <a:pPr marL="231775" indent="-231775" eaLnBrk="1" hangingPunct="1"/>
            <a:r>
              <a:rPr lang="en-US" altLang="en-US" sz="2000" dirty="0" smtClean="0">
                <a:latin typeface="Nyala" pitchFamily="2" charset="0"/>
              </a:rPr>
              <a:t>A KBA is designed such that there is a way to:-</a:t>
            </a:r>
          </a:p>
          <a:p>
            <a:pPr marL="747712" lvl="1" indent="-342900" eaLnBrk="1" hangingPunct="1">
              <a:buFont typeface="Wingdings 2" pitchFamily="18" charset="2"/>
              <a:buChar char="h"/>
            </a:pPr>
            <a:r>
              <a:rPr lang="en-US" altLang="en-US" sz="2000" b="1" dirty="0" smtClean="0">
                <a:latin typeface="Nyala" pitchFamily="2" charset="0"/>
              </a:rPr>
              <a:t>TELL</a:t>
            </a:r>
            <a:r>
              <a:rPr lang="en-US" altLang="en-US" sz="2000" dirty="0" smtClean="0">
                <a:latin typeface="Nyala" pitchFamily="2" charset="0"/>
              </a:rPr>
              <a:t> it (i.e. to add new sentences to the KB). </a:t>
            </a:r>
            <a:endParaRPr lang="en-US" altLang="en-US" sz="2000" dirty="0">
              <a:latin typeface="Nyala" pitchFamily="2" charset="0"/>
            </a:endParaRPr>
          </a:p>
          <a:p>
            <a:pPr marL="747712" lvl="1" indent="-342900" eaLnBrk="1" hangingPunct="1">
              <a:buFont typeface="Wingdings 2" pitchFamily="18" charset="2"/>
              <a:buChar char="h"/>
            </a:pPr>
            <a:r>
              <a:rPr lang="en-US" altLang="en-US" sz="2000" b="1" dirty="0" smtClean="0">
                <a:latin typeface="Nyala" pitchFamily="2" charset="0"/>
              </a:rPr>
              <a:t>ASK</a:t>
            </a:r>
            <a:r>
              <a:rPr lang="en-US" altLang="en-US" sz="2000" dirty="0" smtClean="0">
                <a:latin typeface="Nyala" pitchFamily="2" charset="0"/>
              </a:rPr>
              <a:t> it (i.e. to query the KBA).</a:t>
            </a:r>
          </a:p>
          <a:p>
            <a:pPr marL="747712" lvl="1" indent="-342900" eaLnBrk="1" hangingPunct="1">
              <a:buFont typeface="Wingdings 2" pitchFamily="18" charset="2"/>
              <a:buChar char="h"/>
            </a:pPr>
            <a:r>
              <a:rPr lang="en-US" altLang="en-US" sz="2000" b="1" dirty="0" smtClean="0">
                <a:latin typeface="Nyala" pitchFamily="2" charset="0"/>
              </a:rPr>
              <a:t>PERFORM</a:t>
            </a:r>
            <a:r>
              <a:rPr lang="en-US" altLang="en-US" sz="2000" dirty="0" smtClean="0">
                <a:latin typeface="Nyala" pitchFamily="2" charset="0"/>
              </a:rPr>
              <a:t> it (i.e. to take action based on KB).</a:t>
            </a:r>
          </a:p>
          <a:p>
            <a:pPr marL="1147762" lvl="2" indent="-342900">
              <a:buFont typeface="Wingdings 2" pitchFamily="18" charset="2"/>
              <a:buChar char="h"/>
            </a:pPr>
            <a:r>
              <a:rPr lang="en-US" altLang="en-US" sz="1800" dirty="0" smtClean="0">
                <a:latin typeface="Nyala" pitchFamily="2" charset="0"/>
              </a:rPr>
              <a:t>When one ASKs a question, the answer should follow from what has been </a:t>
            </a:r>
            <a:r>
              <a:rPr lang="en-US" altLang="en-US" sz="1800" dirty="0" err="1" smtClean="0">
                <a:latin typeface="Nyala" pitchFamily="2" charset="0"/>
              </a:rPr>
              <a:t>TELLed</a:t>
            </a:r>
            <a:r>
              <a:rPr lang="en-US" altLang="en-US" sz="1800" dirty="0" smtClean="0">
                <a:latin typeface="Nyala" pitchFamily="2" charset="0"/>
              </a:rPr>
              <a:t> to the KB previously.</a:t>
            </a:r>
          </a:p>
          <a:p>
            <a:pPr marL="1147762" lvl="2" indent="-342900">
              <a:buFont typeface="Wingdings 2" pitchFamily="18" charset="2"/>
              <a:buChar char="h"/>
            </a:pPr>
            <a:r>
              <a:rPr lang="en-US" altLang="en-US" sz="1800" b="1" dirty="0" smtClean="0">
                <a:latin typeface="Nyala" pitchFamily="2" charset="0"/>
              </a:rPr>
              <a:t>Inference mechanism</a:t>
            </a:r>
            <a:r>
              <a:rPr lang="en-US" altLang="en-US" sz="1800" dirty="0" smtClean="0">
                <a:latin typeface="Nyala" pitchFamily="2" charset="0"/>
              </a:rPr>
              <a:t> determines what follows from what has been </a:t>
            </a:r>
            <a:r>
              <a:rPr lang="en-US" altLang="en-US" sz="1800" dirty="0" err="1" smtClean="0">
                <a:latin typeface="Nyala" pitchFamily="2" charset="0"/>
              </a:rPr>
              <a:t>TELLed</a:t>
            </a:r>
            <a:r>
              <a:rPr lang="en-US" altLang="en-US" sz="1800" dirty="0" smtClean="0">
                <a:latin typeface="Nyala" pitchFamily="2" charset="0"/>
              </a:rPr>
              <a:t> to the KB.</a:t>
            </a:r>
          </a:p>
          <a:p>
            <a:pPr lvl="5"/>
            <a:endParaRPr lang="en-US" altLang="en-US" dirty="0" smtClean="0">
              <a:latin typeface="Times New Roman" pitchFamily="18" charset="0"/>
            </a:endParaRPr>
          </a:p>
        </p:txBody>
      </p:sp>
      <p:sp>
        <p:nvSpPr>
          <p:cNvPr id="2" name="Slide Number Placeholder 1"/>
          <p:cNvSpPr>
            <a:spLocks noGrp="1"/>
          </p:cNvSpPr>
          <p:nvPr>
            <p:ph type="sldNum" sz="quarter" idx="12"/>
          </p:nvPr>
        </p:nvSpPr>
        <p:spPr/>
        <p:txBody>
          <a:bodyPr/>
          <a:lstStyle/>
          <a:p>
            <a:fld id="{B82CCC60-E8CD-4174-8B1A-7DF615B22EEF}" type="slidenum">
              <a:rPr lang="en-US" smtClean="0"/>
              <a:pPr/>
              <a:t>8</a:t>
            </a:fld>
            <a:endParaRPr lang="en-US"/>
          </a:p>
        </p:txBody>
      </p:sp>
      <p:grpSp>
        <p:nvGrpSpPr>
          <p:cNvPr id="5" name="Group 15"/>
          <p:cNvGrpSpPr>
            <a:grpSpLocks/>
          </p:cNvGrpSpPr>
          <p:nvPr/>
        </p:nvGrpSpPr>
        <p:grpSpPr bwMode="auto">
          <a:xfrm>
            <a:off x="5201180" y="2439094"/>
            <a:ext cx="4217111" cy="1241267"/>
            <a:chOff x="1066800" y="3986214"/>
            <a:chExt cx="7315200" cy="2283439"/>
          </a:xfrm>
          <a:effectLst>
            <a:outerShdw blurRad="50800" dist="38100" dir="2700000" algn="tl" rotWithShape="0">
              <a:prstClr val="black">
                <a:alpha val="40000"/>
              </a:prstClr>
            </a:outerShdw>
          </a:effectLst>
          <a:scene3d>
            <a:camera prst="perspectiveFront" fov="2700000">
              <a:rot lat="19086000" lon="19067999" rev="3108000"/>
            </a:camera>
            <a:lightRig rig="threePt" dir="t">
              <a:rot lat="0" lon="0" rev="0"/>
            </a:lightRig>
          </a:scene3d>
        </p:grpSpPr>
        <p:grpSp>
          <p:nvGrpSpPr>
            <p:cNvPr id="6" name="Group 14"/>
            <p:cNvGrpSpPr>
              <a:grpSpLocks/>
            </p:cNvGrpSpPr>
            <p:nvPr/>
          </p:nvGrpSpPr>
          <p:grpSpPr bwMode="auto">
            <a:xfrm>
              <a:off x="1066800" y="3986214"/>
              <a:ext cx="5224463" cy="2283439"/>
              <a:chOff x="1066800" y="3986214"/>
              <a:chExt cx="5224463" cy="2283439"/>
            </a:xfrm>
          </p:grpSpPr>
          <p:sp>
            <p:nvSpPr>
              <p:cNvPr id="8" name="Line 1035"/>
              <p:cNvSpPr>
                <a:spLocks noChangeShapeType="1"/>
              </p:cNvSpPr>
              <p:nvPr/>
            </p:nvSpPr>
            <p:spPr bwMode="auto">
              <a:xfrm flipV="1">
                <a:off x="3538538" y="4995774"/>
                <a:ext cx="0" cy="316000"/>
              </a:xfrm>
              <a:prstGeom prst="line">
                <a:avLst/>
              </a:prstGeom>
              <a:noFill/>
              <a:ln w="34925">
                <a:solidFill>
                  <a:srgbClr val="FFFFFF"/>
                </a:solidFill>
                <a:round/>
                <a:headEnd/>
                <a:tailEnd type="triangle" w="med" len="me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noFill/>
                  </a14:hiddenFill>
                </a:ext>
              </a:extLst>
            </p:spPr>
            <p:txBody>
              <a:bodyPr/>
              <a:lstStyle/>
              <a:p>
                <a:endParaRPr lang="en-US"/>
              </a:p>
            </p:txBody>
          </p:sp>
          <p:sp>
            <p:nvSpPr>
              <p:cNvPr id="9" name="Line 1036"/>
              <p:cNvSpPr>
                <a:spLocks noChangeShapeType="1"/>
              </p:cNvSpPr>
              <p:nvPr/>
            </p:nvSpPr>
            <p:spPr bwMode="auto">
              <a:xfrm flipV="1">
                <a:off x="4300538" y="4995775"/>
                <a:ext cx="0" cy="316000"/>
              </a:xfrm>
              <a:prstGeom prst="line">
                <a:avLst/>
              </a:prstGeom>
              <a:noFill/>
              <a:ln w="34925">
                <a:solidFill>
                  <a:srgbClr val="FFFFFF"/>
                </a:solidFill>
                <a:round/>
                <a:headEnd type="triangle" w="med" len="me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noFill/>
                  </a14:hiddenFill>
                </a:ext>
              </a:extLst>
            </p:spPr>
            <p:txBody>
              <a:bodyPr/>
              <a:lstStyle/>
              <a:p>
                <a:endParaRPr lang="en-US"/>
              </a:p>
            </p:txBody>
          </p:sp>
          <p:grpSp>
            <p:nvGrpSpPr>
              <p:cNvPr id="10" name="Group 13"/>
              <p:cNvGrpSpPr>
                <a:grpSpLocks/>
              </p:cNvGrpSpPr>
              <p:nvPr/>
            </p:nvGrpSpPr>
            <p:grpSpPr bwMode="auto">
              <a:xfrm>
                <a:off x="1066800" y="3986214"/>
                <a:ext cx="5224463" cy="2283439"/>
                <a:chOff x="1066800" y="3986214"/>
                <a:chExt cx="5224463" cy="2283439"/>
              </a:xfrm>
            </p:grpSpPr>
            <p:sp>
              <p:nvSpPr>
                <p:cNvPr id="11" name="Text Box 1029"/>
                <p:cNvSpPr txBox="1">
                  <a:spLocks noChangeArrowheads="1"/>
                </p:cNvSpPr>
                <p:nvPr/>
              </p:nvSpPr>
              <p:spPr bwMode="auto">
                <a:xfrm>
                  <a:off x="3081338" y="5324474"/>
                  <a:ext cx="2024061" cy="945179"/>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1600" b="1" dirty="0">
                      <a:latin typeface="Nyala" pitchFamily="2" charset="0"/>
                    </a:rPr>
                    <a:t>Knowledge</a:t>
                  </a:r>
                </a:p>
                <a:p>
                  <a:pPr algn="ctr" eaLnBrk="1" hangingPunct="1">
                    <a:lnSpc>
                      <a:spcPct val="85000"/>
                    </a:lnSpc>
                  </a:pPr>
                  <a:r>
                    <a:rPr lang="en-US" altLang="en-US" sz="1600" b="1" dirty="0">
                      <a:latin typeface="Nyala" pitchFamily="2" charset="0"/>
                    </a:rPr>
                    <a:t>Base</a:t>
                  </a:r>
                </a:p>
              </p:txBody>
            </p:sp>
            <p:sp>
              <p:nvSpPr>
                <p:cNvPr id="12" name="Text Box 1030"/>
                <p:cNvSpPr txBox="1">
                  <a:spLocks noChangeArrowheads="1"/>
                </p:cNvSpPr>
                <p:nvPr/>
              </p:nvSpPr>
              <p:spPr bwMode="auto">
                <a:xfrm>
                  <a:off x="3081338" y="4105275"/>
                  <a:ext cx="1676400" cy="945179"/>
                </a:xfrm>
                <a:prstGeom prst="rect">
                  <a:avLst/>
                </a:prstGeom>
                <a:noFill/>
                <a:ln w="34925">
                  <a:solidFill>
                    <a:srgbClr val="FFFFFF"/>
                  </a:solidFill>
                  <a:miter lim="800000"/>
                  <a:headEn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1600" b="1" dirty="0">
                      <a:latin typeface="Nyala" pitchFamily="2" charset="0"/>
                    </a:rPr>
                    <a:t>Inference</a:t>
                  </a:r>
                </a:p>
                <a:p>
                  <a:pPr algn="ctr" eaLnBrk="1" hangingPunct="1">
                    <a:lnSpc>
                      <a:spcPct val="85000"/>
                    </a:lnSpc>
                  </a:pPr>
                  <a:r>
                    <a:rPr lang="en-US" altLang="en-US" sz="1600" b="1" dirty="0">
                      <a:latin typeface="Nyala" pitchFamily="2" charset="0"/>
                    </a:rPr>
                    <a:t>Engine</a:t>
                  </a:r>
                </a:p>
              </p:txBody>
            </p:sp>
            <p:sp>
              <p:nvSpPr>
                <p:cNvPr id="13" name="Line 1031"/>
                <p:cNvSpPr>
                  <a:spLocks noChangeShapeType="1"/>
                </p:cNvSpPr>
                <p:nvPr/>
              </p:nvSpPr>
              <p:spPr bwMode="auto">
                <a:xfrm flipV="1">
                  <a:off x="1633538" y="4429125"/>
                  <a:ext cx="1476375" cy="11113"/>
                </a:xfrm>
                <a:prstGeom prst="line">
                  <a:avLst/>
                </a:prstGeom>
                <a:noFill/>
                <a:ln w="34925">
                  <a:solidFill>
                    <a:srgbClr val="FFFFFF"/>
                  </a:solidFill>
                  <a:round/>
                  <a:headEnd/>
                  <a:tailEnd type="triangle" w="med" len="me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noFill/>
                    </a14:hiddenFill>
                  </a:ext>
                </a:extLst>
              </p:spPr>
              <p:txBody>
                <a:bodyPr/>
                <a:lstStyle/>
                <a:p>
                  <a:endParaRPr lang="en-US"/>
                </a:p>
              </p:txBody>
            </p:sp>
            <p:sp>
              <p:nvSpPr>
                <p:cNvPr id="14" name="Line 1032"/>
                <p:cNvSpPr>
                  <a:spLocks noChangeShapeType="1"/>
                </p:cNvSpPr>
                <p:nvPr/>
              </p:nvSpPr>
              <p:spPr bwMode="auto">
                <a:xfrm>
                  <a:off x="4757738" y="4429125"/>
                  <a:ext cx="1533525" cy="0"/>
                </a:xfrm>
                <a:prstGeom prst="line">
                  <a:avLst/>
                </a:prstGeom>
                <a:noFill/>
                <a:ln w="34925">
                  <a:solidFill>
                    <a:srgbClr val="FFFFFF"/>
                  </a:solidFill>
                  <a:round/>
                  <a:headEnd/>
                  <a:tailEnd type="triangle" w="med" len="me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noFill/>
                    </a14:hiddenFill>
                  </a:ext>
                </a:extLst>
              </p:spPr>
              <p:txBody>
                <a:bodyPr/>
                <a:lstStyle/>
                <a:p>
                  <a:endParaRPr lang="en-US"/>
                </a:p>
              </p:txBody>
            </p:sp>
            <p:sp>
              <p:nvSpPr>
                <p:cNvPr id="15" name="Text Box 1033"/>
                <p:cNvSpPr txBox="1">
                  <a:spLocks noChangeArrowheads="1"/>
                </p:cNvSpPr>
                <p:nvPr/>
              </p:nvSpPr>
              <p:spPr bwMode="auto">
                <a:xfrm>
                  <a:off x="1066800" y="3986214"/>
                  <a:ext cx="1938338" cy="962518"/>
                </a:xfrm>
                <a:prstGeom prst="rect">
                  <a:avLst/>
                </a:prstGeom>
                <a:noFill/>
                <a:ln w="34925">
                  <a:solidFill>
                    <a:srgbClr val="FFFFFF"/>
                  </a:solidFill>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400" b="1" dirty="0">
                      <a:latin typeface="Nyala" pitchFamily="2" charset="0"/>
                    </a:rPr>
                    <a:t>Input from</a:t>
                  </a:r>
                </a:p>
                <a:p>
                  <a:pPr algn="ctr" eaLnBrk="1" hangingPunct="1"/>
                  <a:r>
                    <a:rPr lang="en-US" altLang="en-US" sz="1400" b="1" dirty="0">
                      <a:latin typeface="Nyala" pitchFamily="2" charset="0"/>
                    </a:rPr>
                    <a:t>environment</a:t>
                  </a:r>
                </a:p>
              </p:txBody>
            </p:sp>
            <p:sp>
              <p:nvSpPr>
                <p:cNvPr id="16" name="Text Box 1034"/>
                <p:cNvSpPr txBox="1">
                  <a:spLocks noChangeArrowheads="1"/>
                </p:cNvSpPr>
                <p:nvPr/>
              </p:nvSpPr>
              <p:spPr bwMode="auto">
                <a:xfrm>
                  <a:off x="4910138" y="4024314"/>
                  <a:ext cx="1185862" cy="849281"/>
                </a:xfrm>
                <a:prstGeom prst="rect">
                  <a:avLst/>
                </a:prstGeom>
                <a:noFill/>
                <a:ln w="34925">
                  <a:solidFill>
                    <a:srgbClr val="FFFFFF"/>
                  </a:solidFill>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200" b="1" dirty="0">
                      <a:latin typeface="Nyala" pitchFamily="2" charset="0"/>
                    </a:rPr>
                    <a:t>Output</a:t>
                  </a:r>
                </a:p>
                <a:p>
                  <a:pPr algn="ctr" eaLnBrk="1" hangingPunct="1"/>
                  <a:r>
                    <a:rPr lang="en-US" altLang="en-US" sz="1200" b="1" dirty="0">
                      <a:latin typeface="Nyala" pitchFamily="2" charset="0"/>
                    </a:rPr>
                    <a:t>(actions)</a:t>
                  </a:r>
                </a:p>
              </p:txBody>
            </p:sp>
            <p:sp>
              <p:nvSpPr>
                <p:cNvPr id="17" name="Line 1037"/>
                <p:cNvSpPr>
                  <a:spLocks noChangeShapeType="1"/>
                </p:cNvSpPr>
                <p:nvPr/>
              </p:nvSpPr>
              <p:spPr bwMode="auto">
                <a:xfrm>
                  <a:off x="4324350" y="5068888"/>
                  <a:ext cx="1905000" cy="0"/>
                </a:xfrm>
                <a:prstGeom prst="line">
                  <a:avLst/>
                </a:prstGeom>
                <a:noFill/>
                <a:ln w="34925">
                  <a:solidFill>
                    <a:srgbClr val="FFFFFF"/>
                  </a:solidFill>
                  <a:prstDash val="dash"/>
                  <a:round/>
                  <a:headEnd type="triangle" w="med" len="med"/>
                  <a:tailEnd/>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noFill/>
                    </a14:hiddenFill>
                  </a:ext>
                </a:extLst>
              </p:spPr>
              <p:txBody>
                <a:bodyPr/>
                <a:lstStyle/>
                <a:p>
                  <a:endParaRPr lang="en-US"/>
                </a:p>
              </p:txBody>
            </p:sp>
          </p:grpSp>
        </p:grpSp>
        <p:sp>
          <p:nvSpPr>
            <p:cNvPr id="7" name="Text Box 1038"/>
            <p:cNvSpPr txBox="1">
              <a:spLocks noChangeArrowheads="1"/>
            </p:cNvSpPr>
            <p:nvPr/>
          </p:nvSpPr>
          <p:spPr bwMode="auto">
            <a:xfrm>
              <a:off x="6224588" y="4811714"/>
              <a:ext cx="2157412" cy="1075754"/>
            </a:xfrm>
            <a:prstGeom prst="rect">
              <a:avLst/>
            </a:prstGeom>
            <a:noFill/>
            <a:ln w="34925">
              <a:solidFill>
                <a:srgbClr val="FFFFFF"/>
              </a:solidFill>
            </a:ln>
            <a:effectLst>
              <a:outerShdw blurRad="317500" dir="2700000" algn="ctr">
                <a:srgbClr val="000000">
                  <a:alpha val="43000"/>
                </a:srgbClr>
              </a:outerShdw>
            </a:effectLst>
            <a:sp3d extrusionH="38100" prstMaterial="clear">
              <a:bevelT w="260350" h="50800" prst="softRound"/>
              <a:bevelB prst="softRound"/>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sz="1600" b="1" dirty="0">
                  <a:latin typeface="Nyala" pitchFamily="2" charset="0"/>
                </a:rPr>
                <a:t>Learning</a:t>
              </a:r>
            </a:p>
            <a:p>
              <a:pPr eaLnBrk="1" hangingPunct="1"/>
              <a:r>
                <a:rPr lang="en-US" altLang="en-US" sz="1600" b="1" dirty="0">
                  <a:latin typeface="Nyala" pitchFamily="2" charset="0"/>
                </a:rPr>
                <a:t>(KB update)</a:t>
              </a:r>
            </a:p>
          </p:txBody>
        </p:sp>
      </p:grpSp>
    </p:spTree>
    <p:extLst>
      <p:ext uri="{BB962C8B-B14F-4D97-AF65-F5344CB8AC3E}">
        <p14:creationId xmlns:p14="http://schemas.microsoft.com/office/powerpoint/2010/main" val="46934086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pPr eaLnBrk="1" hangingPunct="1"/>
            <a:r>
              <a:rPr lang="en-US" altLang="en-US" sz="3600" dirty="0" smtClean="0">
                <a:latin typeface="Nyala" pitchFamily="2" charset="0"/>
              </a:rPr>
              <a:t>Proofs</a:t>
            </a:r>
          </a:p>
        </p:txBody>
      </p:sp>
      <p:sp>
        <p:nvSpPr>
          <p:cNvPr id="18435" name="Rectangle 3"/>
          <p:cNvSpPr>
            <a:spLocks noGrp="1" noChangeArrowheads="1"/>
          </p:cNvSpPr>
          <p:nvPr>
            <p:ph idx="1"/>
          </p:nvPr>
        </p:nvSpPr>
        <p:spPr>
          <a:xfrm>
            <a:off x="91156" y="1350110"/>
            <a:ext cx="8893817" cy="3512213"/>
          </a:xfrm>
        </p:spPr>
        <p:txBody>
          <a:bodyPr>
            <a:normAutofit fontScale="77500" lnSpcReduction="20000"/>
          </a:bodyPr>
          <a:lstStyle/>
          <a:p>
            <a:pPr marL="174625" indent="-174625" eaLnBrk="1" hangingPunct="1">
              <a:lnSpc>
                <a:spcPct val="80000"/>
              </a:lnSpc>
            </a:pPr>
            <a:r>
              <a:rPr lang="en-US" altLang="en-US" sz="2800" dirty="0" smtClean="0">
                <a:latin typeface="Nyala" pitchFamily="2" charset="0"/>
              </a:rPr>
              <a:t>Sound inference: find </a:t>
            </a:r>
            <a:r>
              <a:rPr lang="el-GR" altLang="en-US" sz="2800" b="1" dirty="0" smtClean="0">
                <a:cs typeface="Arial" pitchFamily="34" charset="0"/>
              </a:rPr>
              <a:t>α</a:t>
            </a:r>
            <a:r>
              <a:rPr lang="en-US" altLang="en-US" sz="2800" dirty="0" smtClean="0">
                <a:latin typeface="Nyala" pitchFamily="2" charset="0"/>
              </a:rPr>
              <a:t> such that KB |= </a:t>
            </a:r>
            <a:r>
              <a:rPr lang="el-GR" altLang="en-US" sz="2800" b="1" dirty="0" smtClean="0">
                <a:cs typeface="Arial" pitchFamily="34" charset="0"/>
              </a:rPr>
              <a:t>α</a:t>
            </a:r>
            <a:r>
              <a:rPr lang="en-US" altLang="en-US" sz="2800" dirty="0" smtClean="0">
                <a:latin typeface="Nyala" pitchFamily="2" charset="0"/>
              </a:rPr>
              <a:t> </a:t>
            </a:r>
          </a:p>
          <a:p>
            <a:pPr marL="174625" indent="-174625" eaLnBrk="1" hangingPunct="1">
              <a:lnSpc>
                <a:spcPct val="80000"/>
              </a:lnSpc>
            </a:pPr>
            <a:r>
              <a:rPr lang="en-US" altLang="en-US" sz="2800" dirty="0" smtClean="0">
                <a:latin typeface="Nyala" pitchFamily="2" charset="0"/>
              </a:rPr>
              <a:t>Proof process is a search, operators are inference rules.</a:t>
            </a:r>
          </a:p>
          <a:p>
            <a:pPr marL="631825" lvl="1" indent="-342900" eaLnBrk="1" hangingPunct="1">
              <a:lnSpc>
                <a:spcPct val="80000"/>
              </a:lnSpc>
              <a:buFont typeface="Wingdings" pitchFamily="2" charset="2"/>
              <a:buChar char="§"/>
            </a:pPr>
            <a:r>
              <a:rPr lang="en-US" altLang="en-US" sz="2400" dirty="0" smtClean="0">
                <a:latin typeface="Nyala" pitchFamily="2" charset="0"/>
              </a:rPr>
              <a:t>It requires the operation of a series of inference rule to come up with some conclusion.</a:t>
            </a:r>
          </a:p>
          <a:p>
            <a:pPr marL="174625" indent="-174625" eaLnBrk="1" hangingPunct="1">
              <a:lnSpc>
                <a:spcPct val="80000"/>
              </a:lnSpc>
              <a:buFontTx/>
              <a:buNone/>
            </a:pPr>
            <a:endParaRPr lang="en-US" altLang="en-US" sz="900" dirty="0" smtClean="0">
              <a:latin typeface="Nyala" pitchFamily="2" charset="0"/>
            </a:endParaRPr>
          </a:p>
          <a:p>
            <a:pPr eaLnBrk="1" hangingPunct="1">
              <a:lnSpc>
                <a:spcPct val="80000"/>
              </a:lnSpc>
            </a:pPr>
            <a:r>
              <a:rPr lang="en-US" altLang="en-US" sz="2800" b="1" dirty="0" smtClean="0">
                <a:latin typeface="Nyala" pitchFamily="2" charset="0"/>
              </a:rPr>
              <a:t>Example:</a:t>
            </a:r>
            <a:r>
              <a:rPr lang="en-US" altLang="en-US" sz="2400" dirty="0" smtClean="0">
                <a:latin typeface="Nyala" pitchFamily="2" charset="0"/>
              </a:rPr>
              <a:t> </a:t>
            </a:r>
          </a:p>
          <a:p>
            <a:pPr marL="174625" indent="-174625" eaLnBrk="1" hangingPunct="1">
              <a:lnSpc>
                <a:spcPct val="80000"/>
              </a:lnSpc>
              <a:buFontTx/>
              <a:buNone/>
            </a:pPr>
            <a:r>
              <a:rPr lang="en-US" altLang="en-US" sz="2400" dirty="0" smtClean="0">
                <a:latin typeface="Nyala" pitchFamily="2" charset="0"/>
              </a:rPr>
              <a:t>	  Bob is a buffalo. Pat is a pig. Buffaloes outrun pigs.</a:t>
            </a:r>
          </a:p>
          <a:p>
            <a:pPr marL="465138" lvl="1" indent="-176213" eaLnBrk="1" hangingPunct="1">
              <a:lnSpc>
                <a:spcPct val="80000"/>
              </a:lnSpc>
              <a:buFontTx/>
              <a:buNone/>
            </a:pPr>
            <a:r>
              <a:rPr lang="en-US" altLang="en-US" sz="2400" dirty="0" smtClean="0">
                <a:latin typeface="Nyala" pitchFamily="2" charset="0"/>
              </a:rPr>
              <a:t>Conclude: Bob outruns Pat.</a:t>
            </a:r>
          </a:p>
          <a:p>
            <a:pPr marL="465138" lvl="1" indent="-176213" eaLnBrk="1" hangingPunct="1">
              <a:lnSpc>
                <a:spcPct val="80000"/>
              </a:lnSpc>
              <a:buFontTx/>
              <a:buNone/>
            </a:pPr>
            <a:r>
              <a:rPr lang="en-US" altLang="en-US" sz="700" dirty="0" smtClean="0">
                <a:latin typeface="Nyala" pitchFamily="2" charset="0"/>
              </a:rPr>
              <a:t>			</a:t>
            </a:r>
          </a:p>
          <a:p>
            <a:pPr marL="174625" indent="-174625" eaLnBrk="1" hangingPunct="1">
              <a:lnSpc>
                <a:spcPct val="80000"/>
              </a:lnSpc>
              <a:buFontTx/>
              <a:buNone/>
            </a:pPr>
            <a:r>
              <a:rPr lang="en-US" altLang="en-US" sz="2400" dirty="0" smtClean="0">
                <a:latin typeface="Nyala" pitchFamily="2" charset="0"/>
              </a:rPr>
              <a:t>1. Buffalo(Bob) </a:t>
            </a:r>
          </a:p>
          <a:p>
            <a:pPr marL="174625" indent="-174625" eaLnBrk="1" hangingPunct="1">
              <a:lnSpc>
                <a:spcPct val="80000"/>
              </a:lnSpc>
              <a:buFontTx/>
              <a:buNone/>
            </a:pPr>
            <a:r>
              <a:rPr lang="en-US" altLang="en-US" sz="2400" dirty="0" smtClean="0">
                <a:latin typeface="Nyala" pitchFamily="2" charset="0"/>
              </a:rPr>
              <a:t>2. Pig(Pat)</a:t>
            </a:r>
          </a:p>
          <a:p>
            <a:pPr marL="174625" indent="-174625" eaLnBrk="1" hangingPunct="1">
              <a:lnSpc>
                <a:spcPct val="80000"/>
              </a:lnSpc>
              <a:buFontTx/>
              <a:buNone/>
            </a:pPr>
            <a:r>
              <a:rPr lang="en-US" altLang="en-US" sz="2400" dirty="0" smtClean="0">
                <a:latin typeface="Nyala" pitchFamily="2" charset="0"/>
                <a:sym typeface="Symbol" pitchFamily="18" charset="2"/>
              </a:rPr>
              <a:t>3. </a:t>
            </a:r>
            <a:r>
              <a:rPr lang="en-US" altLang="en-US" sz="2400" dirty="0" err="1" smtClean="0">
                <a:latin typeface="Nyala" pitchFamily="2" charset="0"/>
              </a:rPr>
              <a:t>x,y</a:t>
            </a:r>
            <a:r>
              <a:rPr lang="en-US" altLang="en-US" sz="2400" dirty="0" smtClean="0">
                <a:latin typeface="Nyala" pitchFamily="2" charset="0"/>
              </a:rPr>
              <a:t> Buffalo(x) ^ Pig(y) </a:t>
            </a:r>
            <a:r>
              <a:rPr lang="en-US" altLang="en-US" sz="2400" dirty="0" smtClean="0">
                <a:latin typeface="Nyala" pitchFamily="2" charset="0"/>
                <a:cs typeface="Times New Roman" pitchFamily="18" charset="0"/>
              </a:rPr>
              <a:t>→</a:t>
            </a:r>
            <a:r>
              <a:rPr lang="en-US" altLang="en-US" sz="2400" dirty="0" smtClean="0">
                <a:latin typeface="Nyala" pitchFamily="2" charset="0"/>
              </a:rPr>
              <a:t> Faster(</a:t>
            </a:r>
            <a:r>
              <a:rPr lang="en-US" altLang="en-US" sz="2400" dirty="0" err="1" smtClean="0">
                <a:latin typeface="Nyala" pitchFamily="2" charset="0"/>
              </a:rPr>
              <a:t>x,y</a:t>
            </a:r>
            <a:r>
              <a:rPr lang="en-US" altLang="en-US" sz="2400" dirty="0" smtClean="0">
                <a:latin typeface="Nyala" pitchFamily="2" charset="0"/>
              </a:rPr>
              <a:t>)</a:t>
            </a:r>
          </a:p>
          <a:p>
            <a:pPr marL="174625" indent="-174625" eaLnBrk="1" hangingPunct="1">
              <a:lnSpc>
                <a:spcPct val="80000"/>
              </a:lnSpc>
              <a:buFontTx/>
              <a:buNone/>
            </a:pPr>
            <a:r>
              <a:rPr lang="en-US" altLang="en-US" sz="2400" dirty="0" smtClean="0">
                <a:latin typeface="Nyala" pitchFamily="2" charset="0"/>
              </a:rPr>
              <a:t>4. Buffalo(Bob) ^ Pig(Pat)		</a:t>
            </a:r>
            <a:r>
              <a:rPr lang="en-US" altLang="en-US" sz="2400" dirty="0" smtClean="0">
                <a:solidFill>
                  <a:schemeClr val="accent2"/>
                </a:solidFill>
                <a:latin typeface="Nyala" pitchFamily="2" charset="0"/>
              </a:rPr>
              <a:t>And Introduction (1, 2)</a:t>
            </a:r>
          </a:p>
          <a:p>
            <a:pPr marL="174625" indent="-174625" eaLnBrk="1" hangingPunct="1">
              <a:lnSpc>
                <a:spcPct val="80000"/>
              </a:lnSpc>
              <a:buFontTx/>
              <a:buNone/>
            </a:pPr>
            <a:r>
              <a:rPr lang="en-US" altLang="en-US" sz="2400" dirty="0" smtClean="0">
                <a:latin typeface="Nyala" pitchFamily="2" charset="0"/>
              </a:rPr>
              <a:t>5. Buffalo(Bob) ^ Pig(Pat) </a:t>
            </a:r>
            <a:r>
              <a:rPr lang="en-US" altLang="en-US" sz="2400" dirty="0" smtClean="0">
                <a:latin typeface="Nyala" pitchFamily="2" charset="0"/>
                <a:cs typeface="Times New Roman" pitchFamily="18" charset="0"/>
              </a:rPr>
              <a:t>→</a:t>
            </a:r>
            <a:r>
              <a:rPr lang="en-US" altLang="en-US" sz="2400" dirty="0" smtClean="0">
                <a:latin typeface="Nyala" pitchFamily="2" charset="0"/>
              </a:rPr>
              <a:t> Faster(Bob, Pat)	</a:t>
            </a:r>
          </a:p>
          <a:p>
            <a:pPr marL="174625" indent="-174625" eaLnBrk="1" hangingPunct="1">
              <a:lnSpc>
                <a:spcPct val="80000"/>
              </a:lnSpc>
              <a:buFontTx/>
              <a:buNone/>
            </a:pPr>
            <a:r>
              <a:rPr lang="en-US" altLang="en-US" sz="2400" dirty="0" smtClean="0">
                <a:solidFill>
                  <a:schemeClr val="accent2"/>
                </a:solidFill>
                <a:latin typeface="Nyala" pitchFamily="2" charset="0"/>
              </a:rPr>
              <a:t>			Universal Elimination (3, {x/</a:t>
            </a:r>
            <a:r>
              <a:rPr lang="en-US" altLang="en-US" sz="2400" dirty="0" err="1" smtClean="0">
                <a:solidFill>
                  <a:schemeClr val="accent2"/>
                </a:solidFill>
                <a:latin typeface="Nyala" pitchFamily="2" charset="0"/>
              </a:rPr>
              <a:t>Bob,y</a:t>
            </a:r>
            <a:r>
              <a:rPr lang="en-US" altLang="en-US" sz="2400" dirty="0" smtClean="0">
                <a:solidFill>
                  <a:schemeClr val="accent2"/>
                </a:solidFill>
                <a:latin typeface="Nyala" pitchFamily="2" charset="0"/>
              </a:rPr>
              <a:t>/Pat})</a:t>
            </a:r>
          </a:p>
          <a:p>
            <a:pPr marL="174625" indent="-174625" eaLnBrk="1" hangingPunct="1">
              <a:lnSpc>
                <a:spcPct val="80000"/>
              </a:lnSpc>
              <a:buFontTx/>
              <a:buNone/>
            </a:pPr>
            <a:r>
              <a:rPr lang="en-US" altLang="en-US" sz="2400" dirty="0" smtClean="0">
                <a:latin typeface="Nyala" pitchFamily="2" charset="0"/>
              </a:rPr>
              <a:t>6. Faster(</a:t>
            </a:r>
            <a:r>
              <a:rPr lang="en-US" altLang="en-US" sz="2400" dirty="0" err="1" smtClean="0">
                <a:latin typeface="Nyala" pitchFamily="2" charset="0"/>
              </a:rPr>
              <a:t>Bob,Pat</a:t>
            </a:r>
            <a:r>
              <a:rPr lang="en-US" altLang="en-US" sz="2400" dirty="0" smtClean="0">
                <a:latin typeface="Nyala" pitchFamily="2" charset="0"/>
              </a:rPr>
              <a:t>)			</a:t>
            </a:r>
            <a:r>
              <a:rPr lang="en-US" altLang="en-US" sz="2400" dirty="0" smtClean="0">
                <a:solidFill>
                  <a:schemeClr val="accent2"/>
                </a:solidFill>
                <a:latin typeface="Nyala" pitchFamily="2" charset="0"/>
              </a:rPr>
              <a:t>Modus Ponens (6, 7)</a:t>
            </a:r>
          </a:p>
        </p:txBody>
      </p:sp>
      <p:sp>
        <p:nvSpPr>
          <p:cNvPr id="2" name="Slide Number Placeholder 1"/>
          <p:cNvSpPr>
            <a:spLocks noGrp="1"/>
          </p:cNvSpPr>
          <p:nvPr>
            <p:ph type="sldNum" sz="quarter" idx="12"/>
          </p:nvPr>
        </p:nvSpPr>
        <p:spPr/>
        <p:txBody>
          <a:bodyPr/>
          <a:lstStyle/>
          <a:p>
            <a:fld id="{B82CCC60-E8CD-4174-8B1A-7DF615B22EEF}" type="slidenum">
              <a:rPr lang="en-US" smtClean="0"/>
              <a:pPr/>
              <a:t>80</a:t>
            </a:fld>
            <a:endParaRPr lang="en-US"/>
          </a:p>
        </p:txBody>
      </p:sp>
    </p:spTree>
    <p:extLst>
      <p:ext uri="{BB962C8B-B14F-4D97-AF65-F5344CB8AC3E}">
        <p14:creationId xmlns:p14="http://schemas.microsoft.com/office/powerpoint/2010/main" val="1666165195"/>
      </p:ext>
    </p:extLst>
  </p:cSld>
  <p:clrMapOvr>
    <a:masterClrMapping/>
  </p:clrMapOvr>
  <mc:AlternateContent xmlns:mc="http://schemas.openxmlformats.org/markup-compatibility/2006">
    <mc:Choice xmlns:p14="http://schemas.microsoft.com/office/powerpoint/2010/main" Requires="p14">
      <p:transition spd="slow" p14:dur="1600">
        <p14:conveyor dir="r"/>
      </p:transition>
    </mc:Choice>
    <mc:Fallback>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altLang="en-US" sz="3600" dirty="0" smtClean="0">
                <a:latin typeface="Nyala" pitchFamily="2" charset="0"/>
              </a:rPr>
              <a:t>Conclude by Chaining</a:t>
            </a:r>
          </a:p>
        </p:txBody>
      </p:sp>
      <p:sp>
        <p:nvSpPr>
          <p:cNvPr id="19459" name="Rectangle 3"/>
          <p:cNvSpPr>
            <a:spLocks noGrp="1" noChangeArrowheads="1"/>
          </p:cNvSpPr>
          <p:nvPr>
            <p:ph idx="1"/>
          </p:nvPr>
        </p:nvSpPr>
        <p:spPr>
          <a:xfrm>
            <a:off x="101097" y="1399805"/>
            <a:ext cx="8913694" cy="3512213"/>
          </a:xfrm>
        </p:spPr>
        <p:txBody>
          <a:bodyPr>
            <a:normAutofit fontScale="92500" lnSpcReduction="20000"/>
          </a:bodyPr>
          <a:lstStyle/>
          <a:p>
            <a:pPr marL="120650" indent="-120650" eaLnBrk="1" hangingPunct="1">
              <a:lnSpc>
                <a:spcPct val="90000"/>
              </a:lnSpc>
            </a:pPr>
            <a:r>
              <a:rPr lang="en-US" altLang="en-US" b="1" dirty="0" smtClean="0">
                <a:latin typeface="Nyala" pitchFamily="2" charset="0"/>
              </a:rPr>
              <a:t> Forward chaining</a:t>
            </a:r>
          </a:p>
          <a:p>
            <a:pPr marL="692150" lvl="1" indent="-457200">
              <a:lnSpc>
                <a:spcPct val="90000"/>
              </a:lnSpc>
              <a:buFont typeface="Wingdings 2" pitchFamily="18" charset="2"/>
              <a:buChar char="h"/>
            </a:pPr>
            <a:r>
              <a:rPr lang="en-US" altLang="en-US" dirty="0" smtClean="0">
                <a:latin typeface="Nyala" pitchFamily="2" charset="0"/>
              </a:rPr>
              <a:t>Proofs start with the given axioms/premises in KB, deriving new sentences using </a:t>
            </a:r>
            <a:r>
              <a:rPr lang="en-US" altLang="en-US" dirty="0">
                <a:latin typeface="Nyala" pitchFamily="2" charset="0"/>
              </a:rPr>
              <a:t>Generalized Modus Ponens (GMP)​​ </a:t>
            </a:r>
            <a:r>
              <a:rPr lang="en-US" altLang="en-US" dirty="0" smtClean="0">
                <a:latin typeface="Nyala" pitchFamily="2" charset="0"/>
              </a:rPr>
              <a:t>until the goal/query sentence is derived. </a:t>
            </a:r>
          </a:p>
          <a:p>
            <a:pPr marL="692150" lvl="1" indent="-457200" eaLnBrk="1" hangingPunct="1">
              <a:lnSpc>
                <a:spcPct val="90000"/>
              </a:lnSpc>
              <a:buFont typeface="Wingdings 2" pitchFamily="18" charset="2"/>
              <a:buChar char="h"/>
            </a:pPr>
            <a:r>
              <a:rPr lang="en-US" altLang="en-US" dirty="0" smtClean="0">
                <a:latin typeface="Nyala" pitchFamily="2" charset="0"/>
              </a:rPr>
              <a:t>This defines a </a:t>
            </a:r>
            <a:r>
              <a:rPr lang="en-US" altLang="en-US" b="1" dirty="0" smtClean="0">
                <a:latin typeface="Nyala" pitchFamily="2" charset="0"/>
              </a:rPr>
              <a:t>forward chaining</a:t>
            </a:r>
            <a:r>
              <a:rPr lang="en-US" altLang="en-US" dirty="0" smtClean="0">
                <a:latin typeface="Nyala" pitchFamily="2" charset="0"/>
              </a:rPr>
              <a:t> inference procedure because it moves "forward" from the KB to the goal. </a:t>
            </a:r>
          </a:p>
          <a:p>
            <a:pPr marL="120650" indent="-120650" eaLnBrk="1" hangingPunct="1"/>
            <a:r>
              <a:rPr lang="en-US" altLang="en-US" sz="2800" b="1" dirty="0" smtClean="0">
                <a:latin typeface="Nyala" pitchFamily="2" charset="0"/>
              </a:rPr>
              <a:t> Backward chaining: </a:t>
            </a:r>
          </a:p>
          <a:p>
            <a:pPr marL="577850" lvl="1" indent="-342900" eaLnBrk="1" hangingPunct="1">
              <a:buFont typeface="Wingdings 2" pitchFamily="18" charset="2"/>
              <a:buChar char="h"/>
            </a:pPr>
            <a:r>
              <a:rPr lang="en-US" altLang="en-US" sz="2400" dirty="0" smtClean="0">
                <a:latin typeface="Nyala" pitchFamily="2" charset="0"/>
              </a:rPr>
              <a:t>Proofs start with the goal query, find implications that would allow you to prove it, and then prove each of the antecedents in the implication, continuing to work "backwards" until we get to the axioms, which we know are true. </a:t>
            </a:r>
          </a:p>
          <a:p>
            <a:pPr marL="349250" lvl="1" indent="-114300" eaLnBrk="1" hangingPunct="1">
              <a:lnSpc>
                <a:spcPct val="90000"/>
              </a:lnSpc>
            </a:pPr>
            <a:endParaRPr lang="en-US" altLang="en-US" dirty="0" smtClean="0"/>
          </a:p>
        </p:txBody>
      </p:sp>
      <p:sp>
        <p:nvSpPr>
          <p:cNvPr id="2" name="Slide Number Placeholder 1"/>
          <p:cNvSpPr>
            <a:spLocks noGrp="1"/>
          </p:cNvSpPr>
          <p:nvPr>
            <p:ph type="sldNum" sz="quarter" idx="12"/>
          </p:nvPr>
        </p:nvSpPr>
        <p:spPr/>
        <p:txBody>
          <a:bodyPr/>
          <a:lstStyle/>
          <a:p>
            <a:fld id="{B82CCC60-E8CD-4174-8B1A-7DF615B22EEF}" type="slidenum">
              <a:rPr lang="en-US" smtClean="0"/>
              <a:pPr/>
              <a:t>81</a:t>
            </a:fld>
            <a:endParaRPr lang="en-US"/>
          </a:p>
        </p:txBody>
      </p:sp>
    </p:spTree>
    <p:extLst>
      <p:ext uri="{BB962C8B-B14F-4D97-AF65-F5344CB8AC3E}">
        <p14:creationId xmlns:p14="http://schemas.microsoft.com/office/powerpoint/2010/main" val="1802932998"/>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noChangeArrowheads="1"/>
          </p:cNvSpPr>
          <p:nvPr>
            <p:ph type="title"/>
          </p:nvPr>
        </p:nvSpPr>
        <p:spPr>
          <a:xfrm>
            <a:off x="0" y="128471"/>
            <a:ext cx="7940659" cy="916230"/>
          </a:xfrm>
        </p:spPr>
        <p:txBody>
          <a:bodyPr>
            <a:normAutofit/>
          </a:bodyPr>
          <a:lstStyle/>
          <a:p>
            <a:pPr eaLnBrk="1" hangingPunct="1"/>
            <a:r>
              <a:rPr lang="en-GB" altLang="en-US" dirty="0" smtClean="0">
                <a:latin typeface="Nyala" pitchFamily="2" charset="0"/>
              </a:rPr>
              <a:t>Building a KB</a:t>
            </a:r>
          </a:p>
        </p:txBody>
      </p:sp>
      <p:sp>
        <p:nvSpPr>
          <p:cNvPr id="20483" name="Content Placeholder 2"/>
          <p:cNvSpPr>
            <a:spLocks noGrp="1" noChangeArrowheads="1"/>
          </p:cNvSpPr>
          <p:nvPr>
            <p:ph idx="1"/>
          </p:nvPr>
        </p:nvSpPr>
        <p:spPr>
          <a:xfrm>
            <a:off x="134530" y="1330232"/>
            <a:ext cx="8800747" cy="3359510"/>
          </a:xfrm>
        </p:spPr>
        <p:txBody>
          <a:bodyPr/>
          <a:lstStyle/>
          <a:p>
            <a:pPr eaLnBrk="1" hangingPunct="1"/>
            <a:r>
              <a:rPr lang="en-GB" altLang="en-US" dirty="0" smtClean="0">
                <a:latin typeface="Nyala" pitchFamily="2" charset="0"/>
              </a:rPr>
              <a:t>We have seen that first order logic is a powerful tool for knowledge representation and reasoning.</a:t>
            </a:r>
          </a:p>
          <a:p>
            <a:pPr eaLnBrk="1" hangingPunct="1"/>
            <a:r>
              <a:rPr lang="en-GB" altLang="en-US" dirty="0" smtClean="0">
                <a:latin typeface="Nyala" pitchFamily="2" charset="0"/>
              </a:rPr>
              <a:t>Logic does not offer guidance as to what facts should be expressed, nor does it give a guide on what vocabulary should be used to express them.</a:t>
            </a:r>
          </a:p>
          <a:p>
            <a:pPr eaLnBrk="1" hangingPunct="1"/>
            <a:r>
              <a:rPr lang="en-GB" altLang="en-US" dirty="0" smtClean="0">
                <a:latin typeface="Nyala" pitchFamily="2" charset="0"/>
              </a:rPr>
              <a:t>Process of building a knowledge base is called </a:t>
            </a:r>
            <a:r>
              <a:rPr lang="en-GB" altLang="en-US" dirty="0" smtClean="0">
                <a:solidFill>
                  <a:srgbClr val="C00000"/>
                </a:solidFill>
                <a:latin typeface="Nyala" pitchFamily="2" charset="0"/>
              </a:rPr>
              <a:t>knowledge engineering.</a:t>
            </a:r>
          </a:p>
        </p:txBody>
      </p:sp>
      <p:sp>
        <p:nvSpPr>
          <p:cNvPr id="2" name="Slide Number Placeholder 1"/>
          <p:cNvSpPr>
            <a:spLocks noGrp="1"/>
          </p:cNvSpPr>
          <p:nvPr>
            <p:ph type="sldNum" sz="quarter" idx="12"/>
          </p:nvPr>
        </p:nvSpPr>
        <p:spPr/>
        <p:txBody>
          <a:bodyPr/>
          <a:lstStyle/>
          <a:p>
            <a:fld id="{B82CCC60-E8CD-4174-8B1A-7DF615B22EEF}" type="slidenum">
              <a:rPr lang="en-US" smtClean="0"/>
              <a:pPr/>
              <a:t>82</a:t>
            </a:fld>
            <a:endParaRPr lang="en-US"/>
          </a:p>
        </p:txBody>
      </p:sp>
    </p:spTree>
    <p:extLst>
      <p:ext uri="{BB962C8B-B14F-4D97-AF65-F5344CB8AC3E}">
        <p14:creationId xmlns:p14="http://schemas.microsoft.com/office/powerpoint/2010/main" val="195163780"/>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noChangeArrowheads="1"/>
          </p:cNvSpPr>
          <p:nvPr>
            <p:ph type="title"/>
          </p:nvPr>
        </p:nvSpPr>
        <p:spPr/>
        <p:txBody>
          <a:bodyPr>
            <a:normAutofit fontScale="90000"/>
          </a:bodyPr>
          <a:lstStyle/>
          <a:p>
            <a:pPr eaLnBrk="1" hangingPunct="1"/>
            <a:r>
              <a:rPr lang="en-GB" altLang="en-US" dirty="0" smtClean="0">
                <a:latin typeface="Nyala" pitchFamily="2" charset="0"/>
              </a:rPr>
              <a:t>Knowledge Engineer</a:t>
            </a:r>
          </a:p>
        </p:txBody>
      </p:sp>
      <p:sp>
        <p:nvSpPr>
          <p:cNvPr id="21507" name="Content Placeholder 2"/>
          <p:cNvSpPr>
            <a:spLocks noGrp="1" noChangeArrowheads="1"/>
          </p:cNvSpPr>
          <p:nvPr>
            <p:ph idx="1"/>
          </p:nvPr>
        </p:nvSpPr>
        <p:spPr>
          <a:xfrm>
            <a:off x="-1" y="1369989"/>
            <a:ext cx="9058275" cy="3512213"/>
          </a:xfrm>
        </p:spPr>
        <p:txBody>
          <a:bodyPr>
            <a:normAutofit fontScale="92500" lnSpcReduction="20000"/>
          </a:bodyPr>
          <a:lstStyle/>
          <a:p>
            <a:pPr eaLnBrk="1" hangingPunct="1"/>
            <a:r>
              <a:rPr lang="en-GB" altLang="en-US" dirty="0" smtClean="0">
                <a:latin typeface="Nyala" pitchFamily="2" charset="0"/>
              </a:rPr>
              <a:t>A person who</a:t>
            </a:r>
          </a:p>
          <a:p>
            <a:pPr lvl="1" eaLnBrk="1" hangingPunct="1">
              <a:buFont typeface="Wingdings" pitchFamily="2" charset="2"/>
              <a:buChar char="T"/>
            </a:pPr>
            <a:r>
              <a:rPr lang="en-GB" altLang="en-US" dirty="0" smtClean="0">
                <a:latin typeface="Nyala" pitchFamily="2" charset="0"/>
              </a:rPr>
              <a:t> Investigates a particular domain.</a:t>
            </a:r>
          </a:p>
          <a:p>
            <a:pPr lvl="1" eaLnBrk="1" hangingPunct="1">
              <a:buFont typeface="Wingdings" pitchFamily="2" charset="2"/>
              <a:buChar char="T"/>
            </a:pPr>
            <a:r>
              <a:rPr lang="en-GB" altLang="en-US" dirty="0" smtClean="0">
                <a:latin typeface="Nyala" pitchFamily="2" charset="0"/>
              </a:rPr>
              <a:t> Determines what concepts are important in the domain.</a:t>
            </a:r>
          </a:p>
          <a:p>
            <a:pPr lvl="1" eaLnBrk="1" hangingPunct="1">
              <a:buFont typeface="Wingdings" pitchFamily="2" charset="2"/>
              <a:buChar char="T"/>
            </a:pPr>
            <a:r>
              <a:rPr lang="en-GB" altLang="en-US" dirty="0" smtClean="0">
                <a:latin typeface="Nyala" pitchFamily="2" charset="0"/>
              </a:rPr>
              <a:t> Creates a formal representation of objects and relations in the domain.</a:t>
            </a:r>
          </a:p>
          <a:p>
            <a:pPr lvl="1" eaLnBrk="1" hangingPunct="1">
              <a:buFont typeface="Wingdings" pitchFamily="2" charset="2"/>
              <a:buChar char="T"/>
            </a:pPr>
            <a:r>
              <a:rPr lang="en-GB" altLang="en-US" dirty="0" smtClean="0">
                <a:latin typeface="Nyala" pitchFamily="2" charset="0"/>
              </a:rPr>
              <a:t> Is trained in representation but is not an expert.</a:t>
            </a:r>
          </a:p>
          <a:p>
            <a:pPr lvl="1" eaLnBrk="1" hangingPunct="1">
              <a:buFont typeface="Wingdings" pitchFamily="2" charset="2"/>
              <a:buChar char="T"/>
            </a:pPr>
            <a:r>
              <a:rPr lang="en-GB" altLang="en-US" dirty="0" smtClean="0">
                <a:latin typeface="Nyala" pitchFamily="2" charset="0"/>
              </a:rPr>
              <a:t> Usually interviews the real experts to become educated about the domain and to get the required knowledge (process of knowledge acquisition).</a:t>
            </a:r>
          </a:p>
        </p:txBody>
      </p:sp>
      <p:sp>
        <p:nvSpPr>
          <p:cNvPr id="2" name="Slide Number Placeholder 1"/>
          <p:cNvSpPr>
            <a:spLocks noGrp="1"/>
          </p:cNvSpPr>
          <p:nvPr>
            <p:ph type="sldNum" sz="quarter" idx="12"/>
          </p:nvPr>
        </p:nvSpPr>
        <p:spPr/>
        <p:txBody>
          <a:bodyPr/>
          <a:lstStyle/>
          <a:p>
            <a:fld id="{B82CCC60-E8CD-4174-8B1A-7DF615B22EEF}" type="slidenum">
              <a:rPr lang="en-US" smtClean="0"/>
              <a:pPr/>
              <a:t>83</a:t>
            </a:fld>
            <a:endParaRPr lang="en-US"/>
          </a:p>
        </p:txBody>
      </p:sp>
    </p:spTree>
    <p:extLst>
      <p:ext uri="{BB962C8B-B14F-4D97-AF65-F5344CB8AC3E}">
        <p14:creationId xmlns:p14="http://schemas.microsoft.com/office/powerpoint/2010/main" val="2316161916"/>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Nyala" pitchFamily="2" charset="0"/>
              </a:rPr>
              <a:t>Conti..</a:t>
            </a:r>
            <a:endParaRPr lang="en-US" dirty="0">
              <a:latin typeface="Nyala" pitchFamily="2" charset="0"/>
            </a:endParaRPr>
          </a:p>
        </p:txBody>
      </p:sp>
      <p:sp>
        <p:nvSpPr>
          <p:cNvPr id="22530" name="Content Placeholder 2"/>
          <p:cNvSpPr>
            <a:spLocks noGrp="1" noChangeArrowheads="1"/>
          </p:cNvSpPr>
          <p:nvPr>
            <p:ph idx="1"/>
          </p:nvPr>
        </p:nvSpPr>
        <p:spPr>
          <a:xfrm>
            <a:off x="-1" y="1197405"/>
            <a:ext cx="6867525" cy="3511061"/>
          </a:xfrm>
        </p:spPr>
        <p:txBody>
          <a:bodyPr>
            <a:normAutofit/>
          </a:bodyPr>
          <a:lstStyle/>
          <a:p>
            <a:pPr eaLnBrk="1" hangingPunct="1"/>
            <a:r>
              <a:rPr lang="en-GB" altLang="en-US" dirty="0" smtClean="0">
                <a:latin typeface="Nyala" pitchFamily="2" charset="0"/>
              </a:rPr>
              <a:t>Interviewing occurs before or along with the process of creating formal representation.</a:t>
            </a:r>
          </a:p>
          <a:p>
            <a:pPr eaLnBrk="1" hangingPunct="1"/>
            <a:r>
              <a:rPr lang="en-GB" altLang="en-US" dirty="0" smtClean="0">
                <a:latin typeface="Nyala" pitchFamily="2" charset="0"/>
              </a:rPr>
              <a:t>One does not become proficient knowledge engineer just by </a:t>
            </a:r>
            <a:r>
              <a:rPr lang="en-GB" altLang="en-US" b="1" dirty="0" smtClean="0">
                <a:latin typeface="Nyala" pitchFamily="2" charset="0"/>
              </a:rPr>
              <a:t>studying</a:t>
            </a:r>
            <a:r>
              <a:rPr lang="en-GB" altLang="en-US" dirty="0" smtClean="0">
                <a:latin typeface="Nyala" pitchFamily="2" charset="0"/>
              </a:rPr>
              <a:t> the syntax and semantics of a representation language. </a:t>
            </a:r>
          </a:p>
          <a:p>
            <a:pPr eaLnBrk="1" hangingPunct="1"/>
            <a:r>
              <a:rPr lang="en-GB" altLang="en-US" dirty="0" smtClean="0">
                <a:latin typeface="Nyala" pitchFamily="2" charset="0"/>
              </a:rPr>
              <a:t> It takes practice and exposure.</a:t>
            </a:r>
          </a:p>
        </p:txBody>
      </p:sp>
      <p:sp>
        <p:nvSpPr>
          <p:cNvPr id="3" name="Slide Number Placeholder 2"/>
          <p:cNvSpPr>
            <a:spLocks noGrp="1"/>
          </p:cNvSpPr>
          <p:nvPr>
            <p:ph type="sldNum" sz="quarter" idx="12"/>
          </p:nvPr>
        </p:nvSpPr>
        <p:spPr/>
        <p:txBody>
          <a:bodyPr/>
          <a:lstStyle/>
          <a:p>
            <a:fld id="{B82CCC60-E8CD-4174-8B1A-7DF615B22EEF}" type="slidenum">
              <a:rPr lang="en-US" smtClean="0"/>
              <a:pPr/>
              <a:t>84</a:t>
            </a:fld>
            <a:endParaRPr lang="en-US"/>
          </a:p>
        </p:txBody>
      </p:sp>
    </p:spTree>
    <p:extLst>
      <p:ext uri="{BB962C8B-B14F-4D97-AF65-F5344CB8AC3E}">
        <p14:creationId xmlns:p14="http://schemas.microsoft.com/office/powerpoint/2010/main" val="1381991680"/>
      </p:ext>
    </p:extLst>
  </p:cSld>
  <p:clrMapOvr>
    <a:masterClrMapping/>
  </p:clrMapOvr>
  <mc:AlternateContent xmlns:mc="http://schemas.openxmlformats.org/markup-compatibility/2006" xmlns:p14="http://schemas.microsoft.com/office/powerpoint/2010/main">
    <mc:Choice Requires="p14">
      <p:transition spd="slow" p14:dur="1600">
        <p14:prism dir="r" isContent="1" isInverted="1"/>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a:xfrm>
            <a:off x="0" y="137996"/>
            <a:ext cx="7940659" cy="916230"/>
          </a:xfrm>
        </p:spPr>
        <p:txBody>
          <a:bodyPr>
            <a:normAutofit/>
          </a:bodyPr>
          <a:lstStyle/>
          <a:p>
            <a:pPr eaLnBrk="1" hangingPunct="1"/>
            <a:r>
              <a:rPr lang="en-GB" altLang="en-US" sz="2800" dirty="0" smtClean="0">
                <a:latin typeface="Nyala" pitchFamily="2" charset="0"/>
              </a:rPr>
              <a:t>Criteria of good KBs</a:t>
            </a:r>
          </a:p>
        </p:txBody>
      </p:sp>
      <p:sp>
        <p:nvSpPr>
          <p:cNvPr id="23555" name="Content Placeholder 2"/>
          <p:cNvSpPr>
            <a:spLocks noGrp="1" noChangeArrowheads="1"/>
          </p:cNvSpPr>
          <p:nvPr>
            <p:ph idx="1"/>
          </p:nvPr>
        </p:nvSpPr>
        <p:spPr>
          <a:xfrm>
            <a:off x="-1" y="1321535"/>
            <a:ext cx="9077326" cy="3359510"/>
          </a:xfrm>
        </p:spPr>
        <p:txBody>
          <a:bodyPr>
            <a:normAutofit fontScale="92500" lnSpcReduction="10000"/>
          </a:bodyPr>
          <a:lstStyle/>
          <a:p>
            <a:pPr eaLnBrk="1" hangingPunct="1"/>
            <a:r>
              <a:rPr lang="en-GB" altLang="en-US" sz="2800" dirty="0" smtClean="0">
                <a:latin typeface="Nyala" pitchFamily="2" charset="0"/>
              </a:rPr>
              <a:t>A knowledge base should be clear and correct.</a:t>
            </a:r>
          </a:p>
          <a:p>
            <a:pPr eaLnBrk="1" hangingPunct="1"/>
            <a:r>
              <a:rPr lang="en-GB" altLang="en-US" sz="2800" dirty="0" smtClean="0">
                <a:latin typeface="Nyala" pitchFamily="2" charset="0"/>
              </a:rPr>
              <a:t>The representation language in the knowledge base should be expressive, concise, unambiguous, and effective.</a:t>
            </a:r>
          </a:p>
          <a:p>
            <a:pPr eaLnBrk="1" hangingPunct="1"/>
            <a:r>
              <a:rPr lang="en-GB" altLang="en-US" sz="2800" dirty="0" smtClean="0">
                <a:latin typeface="Nyala" pitchFamily="2" charset="0"/>
              </a:rPr>
              <a:t>Relations should be relevant.</a:t>
            </a:r>
          </a:p>
          <a:p>
            <a:pPr eaLnBrk="1" hangingPunct="1"/>
            <a:r>
              <a:rPr lang="en-GB" altLang="en-US" sz="2800" dirty="0" smtClean="0">
                <a:latin typeface="Nyala" pitchFamily="2" charset="0"/>
              </a:rPr>
              <a:t>Knowledge base and inference procedure should be clearly maintained/separated.</a:t>
            </a:r>
          </a:p>
          <a:p>
            <a:pPr eaLnBrk="1" hangingPunct="1"/>
            <a:r>
              <a:rPr lang="en-GB" altLang="en-US" sz="2800" dirty="0" smtClean="0">
                <a:latin typeface="Nyala" pitchFamily="2" charset="0"/>
              </a:rPr>
              <a:t>What ever language you use to represent the knowledge, the inference procedure should provide the same answer</a:t>
            </a:r>
            <a:r>
              <a:rPr lang="en-GB" altLang="en-US" dirty="0" smtClean="0">
                <a:latin typeface="Nyala" pitchFamily="2" charset="0"/>
              </a:rPr>
              <a:t>.</a:t>
            </a:r>
          </a:p>
        </p:txBody>
      </p:sp>
      <p:sp>
        <p:nvSpPr>
          <p:cNvPr id="2" name="Slide Number Placeholder 1"/>
          <p:cNvSpPr>
            <a:spLocks noGrp="1"/>
          </p:cNvSpPr>
          <p:nvPr>
            <p:ph type="sldNum" sz="quarter" idx="12"/>
          </p:nvPr>
        </p:nvSpPr>
        <p:spPr/>
        <p:txBody>
          <a:bodyPr/>
          <a:lstStyle/>
          <a:p>
            <a:fld id="{B82CCC60-E8CD-4174-8B1A-7DF615B22EEF}" type="slidenum">
              <a:rPr lang="en-US" smtClean="0"/>
              <a:pPr/>
              <a:t>85</a:t>
            </a:fld>
            <a:endParaRPr lang="en-US"/>
          </a:p>
        </p:txBody>
      </p:sp>
    </p:spTree>
    <p:extLst>
      <p:ext uri="{BB962C8B-B14F-4D97-AF65-F5344CB8AC3E}">
        <p14:creationId xmlns:p14="http://schemas.microsoft.com/office/powerpoint/2010/main" val="3955076584"/>
      </p:ext>
    </p:extLst>
  </p:cSld>
  <p:clrMapOvr>
    <a:masterClrMapping/>
  </p:clrMapOvr>
  <mc:AlternateContent xmlns:mc="http://schemas.openxmlformats.org/markup-compatibility/2006" xmlns:p14="http://schemas.microsoft.com/office/powerpoint/2010/main">
    <mc:Choice Requires="p14">
      <p:transition spd="slow" p14:dur="1600">
        <p14:prism dir="d" isContent="1" isInverted="1"/>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a:xfrm>
            <a:off x="0" y="101204"/>
            <a:ext cx="4029075" cy="857250"/>
          </a:xfrm>
        </p:spPr>
        <p:txBody>
          <a:bodyPr>
            <a:noAutofit/>
          </a:bodyPr>
          <a:lstStyle/>
          <a:p>
            <a:pPr algn="ctr" eaLnBrk="1" hangingPunct="1"/>
            <a:r>
              <a:rPr lang="en-GB" altLang="en-US" sz="2800" dirty="0" smtClean="0">
                <a:latin typeface="Nyala" pitchFamily="2" charset="0"/>
              </a:rPr>
              <a:t>Common mistake in the KB</a:t>
            </a:r>
          </a:p>
        </p:txBody>
      </p:sp>
      <p:sp>
        <p:nvSpPr>
          <p:cNvPr id="24579" name="Content Placeholder 2"/>
          <p:cNvSpPr>
            <a:spLocks noGrp="1" noChangeArrowheads="1"/>
          </p:cNvSpPr>
          <p:nvPr>
            <p:ph idx="1"/>
          </p:nvPr>
        </p:nvSpPr>
        <p:spPr>
          <a:xfrm>
            <a:off x="85724" y="1304926"/>
            <a:ext cx="9058275" cy="3623072"/>
          </a:xfrm>
        </p:spPr>
        <p:txBody>
          <a:bodyPr/>
          <a:lstStyle/>
          <a:p>
            <a:pPr eaLnBrk="1" hangingPunct="1"/>
            <a:r>
              <a:rPr lang="en-GB" altLang="en-US" dirty="0" smtClean="0">
                <a:latin typeface="Nyala" pitchFamily="2" charset="0"/>
              </a:rPr>
              <a:t>Common mistake is to choose predicate names that are meaningful to the human reader and to assume that the name would be meaningful to the inference procedure as well.</a:t>
            </a:r>
          </a:p>
          <a:p>
            <a:pPr eaLnBrk="1" hangingPunct="1"/>
            <a:r>
              <a:rPr lang="en-GB" altLang="en-US" dirty="0" err="1" smtClean="0">
                <a:latin typeface="Nyala" pitchFamily="2" charset="0"/>
              </a:rPr>
              <a:t>Eg</a:t>
            </a:r>
            <a:r>
              <a:rPr lang="en-GB" altLang="en-US" dirty="0" smtClean="0">
                <a:latin typeface="Nyala" pitchFamily="2" charset="0"/>
              </a:rPr>
              <a:t>. Pooh is a type of bear who has a very small brain.</a:t>
            </a:r>
          </a:p>
          <a:p>
            <a:pPr lvl="1" eaLnBrk="1" hangingPunct="1">
              <a:buFontTx/>
              <a:buNone/>
            </a:pPr>
            <a:r>
              <a:rPr lang="en-GB" altLang="en-US" dirty="0" smtClean="0">
                <a:latin typeface="Nyala" pitchFamily="2" charset="0"/>
              </a:rPr>
              <a:t>      	</a:t>
            </a:r>
            <a:r>
              <a:rPr lang="en-GB" altLang="en-US" dirty="0" err="1" smtClean="0">
                <a:latin typeface="Nyala" pitchFamily="2" charset="0"/>
              </a:rPr>
              <a:t>BearofVerySmallbrain</a:t>
            </a:r>
            <a:r>
              <a:rPr lang="en-GB" altLang="en-US" dirty="0" smtClean="0">
                <a:latin typeface="Nyala" pitchFamily="2" charset="0"/>
              </a:rPr>
              <a:t>(pooh)</a:t>
            </a:r>
          </a:p>
        </p:txBody>
      </p:sp>
      <p:sp>
        <p:nvSpPr>
          <p:cNvPr id="2" name="Slide Number Placeholder 1"/>
          <p:cNvSpPr>
            <a:spLocks noGrp="1"/>
          </p:cNvSpPr>
          <p:nvPr>
            <p:ph type="sldNum" sz="quarter" idx="12"/>
          </p:nvPr>
        </p:nvSpPr>
        <p:spPr/>
        <p:txBody>
          <a:bodyPr/>
          <a:lstStyle/>
          <a:p>
            <a:fld id="{B82CCC60-E8CD-4174-8B1A-7DF615B22EEF}" type="slidenum">
              <a:rPr lang="en-US" smtClean="0"/>
              <a:pPr/>
              <a:t>86</a:t>
            </a:fld>
            <a:endParaRPr lang="en-US"/>
          </a:p>
        </p:txBody>
      </p:sp>
    </p:spTree>
    <p:extLst>
      <p:ext uri="{BB962C8B-B14F-4D97-AF65-F5344CB8AC3E}">
        <p14:creationId xmlns:p14="http://schemas.microsoft.com/office/powerpoint/2010/main" val="421755353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4569" y="1250059"/>
            <a:ext cx="3141960" cy="1679753"/>
          </a:xfrm>
        </p:spPr>
        <p:txBody>
          <a:bodyPr>
            <a:normAutofit/>
          </a:bodyPr>
          <a:lstStyle/>
          <a:p>
            <a:pPr algn="ctr"/>
            <a:r>
              <a:rPr lang="en-US" sz="4000" b="1" dirty="0">
                <a:latin typeface="Nyala" pitchFamily="2" charset="0"/>
                <a:cs typeface="Aharoni" pitchFamily="2" charset="-79"/>
              </a:rPr>
              <a:t>Expert </a:t>
            </a:r>
            <a:r>
              <a:rPr lang="en-US" sz="4000" b="1" dirty="0" smtClean="0">
                <a:latin typeface="Nyala" pitchFamily="2" charset="0"/>
                <a:cs typeface="Aharoni" pitchFamily="2" charset="-79"/>
              </a:rPr>
              <a:t>System</a:t>
            </a:r>
            <a:endParaRPr lang="en-US" sz="4000" b="1" dirty="0">
              <a:latin typeface="Nyala" pitchFamily="2" charset="0"/>
              <a:cs typeface="Aharoni" pitchFamily="2" charset="-79"/>
            </a:endParaRPr>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5985" b="10998"/>
          <a:stretch/>
        </p:blipFill>
        <p:spPr bwMode="auto">
          <a:xfrm>
            <a:off x="1" y="2929812"/>
            <a:ext cx="4423144" cy="2082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prst="artDeco"/>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4971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046"/>
            <a:ext cx="7940659" cy="916230"/>
          </a:xfrm>
        </p:spPr>
        <p:txBody>
          <a:bodyPr>
            <a:normAutofit/>
          </a:bodyPr>
          <a:lstStyle/>
          <a:p>
            <a:r>
              <a:rPr lang="en-US" sz="2800" dirty="0">
                <a:latin typeface="Nyala" pitchFamily="2" charset="0"/>
              </a:rPr>
              <a:t>What is an Expert system?</a:t>
            </a:r>
          </a:p>
        </p:txBody>
      </p:sp>
      <p:sp>
        <p:nvSpPr>
          <p:cNvPr id="3" name="Content Placeholder 2"/>
          <p:cNvSpPr>
            <a:spLocks noGrp="1"/>
          </p:cNvSpPr>
          <p:nvPr>
            <p:ph idx="1"/>
          </p:nvPr>
        </p:nvSpPr>
        <p:spPr>
          <a:xfrm>
            <a:off x="958789" y="2352103"/>
            <a:ext cx="7940660" cy="2785955"/>
          </a:xfrm>
        </p:spPr>
        <p:txBody>
          <a:bodyPr>
            <a:normAutofit/>
          </a:bodyPr>
          <a:lstStyle/>
          <a:p>
            <a:pPr>
              <a:buFont typeface="Wingdings" pitchFamily="2" charset="2"/>
              <a:buChar char="q"/>
            </a:pPr>
            <a:r>
              <a:rPr lang="en-US" sz="1800" dirty="0">
                <a:latin typeface="Nyala" pitchFamily="2" charset="0"/>
              </a:rPr>
              <a:t>Definition (1):</a:t>
            </a:r>
          </a:p>
          <a:p>
            <a:pPr lvl="1">
              <a:buFont typeface="Wingdings" pitchFamily="2" charset="2"/>
              <a:buChar char="§"/>
            </a:pPr>
            <a:r>
              <a:rPr lang="en-US" sz="2000" dirty="0">
                <a:latin typeface="Nyala" pitchFamily="2" charset="0"/>
              </a:rPr>
              <a:t>An experts system is a computer program that contains stored knowledge and solves problems in a specified field in much the same way that human expert would.</a:t>
            </a:r>
          </a:p>
          <a:p>
            <a:pPr lvl="2">
              <a:buFont typeface="Wingdings" pitchFamily="2" charset="2"/>
              <a:buChar char="§"/>
            </a:pPr>
            <a:r>
              <a:rPr lang="en-US" sz="1800" dirty="0">
                <a:latin typeface="Nyala" pitchFamily="2" charset="0"/>
              </a:rPr>
              <a:t>The knowledge typically comes from a series of conversations between the developer of the expert </a:t>
            </a:r>
            <a:r>
              <a:rPr lang="en-US" sz="1800" dirty="0" smtClean="0">
                <a:latin typeface="Nyala" pitchFamily="2" charset="0"/>
              </a:rPr>
              <a:t>system and </a:t>
            </a:r>
            <a:r>
              <a:rPr lang="en-US" sz="1800" dirty="0">
                <a:latin typeface="Nyala" pitchFamily="2" charset="0"/>
              </a:rPr>
              <a:t>one or more experts.</a:t>
            </a:r>
          </a:p>
          <a:p>
            <a:pPr lvl="2">
              <a:buFont typeface="Wingdings" pitchFamily="2" charset="2"/>
              <a:buChar char="§"/>
            </a:pPr>
            <a:r>
              <a:rPr lang="en-US" sz="1800" dirty="0">
                <a:latin typeface="Nyala" pitchFamily="2" charset="0"/>
              </a:rPr>
              <a:t>The completed system applies the </a:t>
            </a:r>
            <a:r>
              <a:rPr lang="en-US" sz="1800" dirty="0" smtClean="0">
                <a:latin typeface="Nyala" pitchFamily="2" charset="0"/>
              </a:rPr>
              <a:t>knowledge </a:t>
            </a:r>
            <a:r>
              <a:rPr lang="en-US" sz="1800" dirty="0">
                <a:latin typeface="Nyala" pitchFamily="2" charset="0"/>
              </a:rPr>
              <a:t>to problems specified by the user.</a:t>
            </a:r>
          </a:p>
          <a:p>
            <a:pPr>
              <a:buNone/>
            </a:pP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88</a:t>
            </a:fld>
            <a:endParaRPr lang="en-US"/>
          </a:p>
        </p:txBody>
      </p:sp>
      <p:sp>
        <p:nvSpPr>
          <p:cNvPr id="5" name="Rectangle 4"/>
          <p:cNvSpPr/>
          <p:nvPr/>
        </p:nvSpPr>
        <p:spPr>
          <a:xfrm>
            <a:off x="202018" y="1151774"/>
            <a:ext cx="8697431" cy="1200329"/>
          </a:xfrm>
          <a:prstGeom prst="rect">
            <a:avLst/>
          </a:prstGeom>
        </p:spPr>
        <p:txBody>
          <a:bodyPr wrap="square">
            <a:spAutoFit/>
          </a:bodyPr>
          <a:lstStyle/>
          <a:p>
            <a:pPr marL="285750" indent="-285750">
              <a:buFont typeface="Wingdings" pitchFamily="2" charset="2"/>
              <a:buChar char="§"/>
            </a:pPr>
            <a:r>
              <a:rPr lang="en-US" dirty="0">
                <a:latin typeface="Nyala" pitchFamily="2" charset="0"/>
              </a:rPr>
              <a:t>Expert systems are a type of artificial intelligence (AI) that are designed to mimic the decision-making abilities of a human expert in a particular domain. They are computer programs that use a knowledge base of facts and rules, along with an inference engine, to reason about a problem and provide advice or recommendations.</a:t>
            </a:r>
          </a:p>
        </p:txBody>
      </p:sp>
    </p:spTree>
    <p:extLst>
      <p:ext uri="{BB962C8B-B14F-4D97-AF65-F5344CB8AC3E}">
        <p14:creationId xmlns:p14="http://schemas.microsoft.com/office/powerpoint/2010/main" val="84367751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Nyala" pitchFamily="2" charset="0"/>
              </a:rPr>
              <a:t>Conti..</a:t>
            </a:r>
            <a:endParaRPr lang="en-US" dirty="0">
              <a:latin typeface="Nyala" pitchFamily="2" charset="0"/>
            </a:endParaRPr>
          </a:p>
        </p:txBody>
      </p:sp>
      <p:sp>
        <p:nvSpPr>
          <p:cNvPr id="3" name="Content Placeholder 2"/>
          <p:cNvSpPr>
            <a:spLocks noGrp="1"/>
          </p:cNvSpPr>
          <p:nvPr>
            <p:ph idx="1"/>
          </p:nvPr>
        </p:nvSpPr>
        <p:spPr>
          <a:xfrm>
            <a:off x="163215" y="1340585"/>
            <a:ext cx="8778765" cy="3802915"/>
          </a:xfrm>
        </p:spPr>
        <p:txBody>
          <a:bodyPr>
            <a:noAutofit/>
          </a:bodyPr>
          <a:lstStyle/>
          <a:p>
            <a:pPr>
              <a:buFont typeface="Wingdings" pitchFamily="2" charset="2"/>
              <a:buChar char="q"/>
            </a:pPr>
            <a:r>
              <a:rPr lang="en-US" sz="2000" dirty="0">
                <a:latin typeface="Nyala" pitchFamily="2" charset="0"/>
              </a:rPr>
              <a:t>Definition (2):</a:t>
            </a:r>
          </a:p>
          <a:p>
            <a:pPr lvl="1">
              <a:buFont typeface="Wingdings" pitchFamily="2" charset="2"/>
              <a:buChar char="§"/>
            </a:pPr>
            <a:r>
              <a:rPr lang="en-GB" sz="1800" dirty="0">
                <a:latin typeface="Nyala" pitchFamily="2" charset="0"/>
              </a:rPr>
              <a:t>An expert system is a computer program that is designed to hold the accumulated knowledge of one or more domain </a:t>
            </a:r>
            <a:r>
              <a:rPr lang="en-GB" sz="1800" dirty="0" smtClean="0">
                <a:latin typeface="Nyala" pitchFamily="2" charset="0"/>
              </a:rPr>
              <a:t>experts.</a:t>
            </a:r>
            <a:endParaRPr lang="en-GB" sz="1800" dirty="0">
              <a:latin typeface="Nyala" pitchFamily="2" charset="0"/>
            </a:endParaRPr>
          </a:p>
          <a:p>
            <a:pPr lvl="1">
              <a:buFont typeface="Wingdings" pitchFamily="2" charset="2"/>
              <a:buChar char="§"/>
            </a:pPr>
            <a:r>
              <a:rPr lang="en-US" sz="1800" dirty="0">
                <a:latin typeface="Nyala" pitchFamily="2" charset="0"/>
              </a:rPr>
              <a:t>A computer program that represents and reasons with knowledge of </a:t>
            </a:r>
            <a:r>
              <a:rPr lang="en-US" sz="1800" dirty="0" smtClean="0">
                <a:latin typeface="Nyala" pitchFamily="2" charset="0"/>
              </a:rPr>
              <a:t>some subject  </a:t>
            </a:r>
            <a:r>
              <a:rPr lang="en-US" sz="1800" dirty="0">
                <a:latin typeface="Nyala" pitchFamily="2" charset="0"/>
              </a:rPr>
              <a:t>specialist </a:t>
            </a:r>
            <a:r>
              <a:rPr lang="en-US" sz="1800" dirty="0" smtClean="0">
                <a:latin typeface="Nyala" pitchFamily="2" charset="0"/>
              </a:rPr>
              <a:t>with </a:t>
            </a:r>
            <a:r>
              <a:rPr lang="en-US" sz="1800" dirty="0">
                <a:latin typeface="Nyala" pitchFamily="2" charset="0"/>
              </a:rPr>
              <a:t>a view to solving problems or giving advice.</a:t>
            </a:r>
          </a:p>
          <a:p>
            <a:pPr lvl="1">
              <a:buFont typeface="Wingdings" pitchFamily="2" charset="2"/>
              <a:buChar char="§"/>
            </a:pPr>
            <a:r>
              <a:rPr lang="en-US" sz="1800" dirty="0">
                <a:latin typeface="Nyala" pitchFamily="2" charset="0"/>
              </a:rPr>
              <a:t>An expert system is a computer program that simulates the reasoning of a human expert in a certain domain. To do this, it uses a knowledge base containing facts and heuristic and some inference procedure for utilizing its knowledge.</a:t>
            </a:r>
          </a:p>
          <a:p>
            <a:pPr lvl="1">
              <a:buFont typeface="Wingdings" pitchFamily="2" charset="2"/>
              <a:buChar char="§"/>
            </a:pPr>
            <a:r>
              <a:rPr lang="en-GB" sz="1800" dirty="0">
                <a:latin typeface="Nyala" pitchFamily="2" charset="0"/>
              </a:rPr>
              <a:t>Expert systems are computer programs that attempt to replicate the performance of a human expert on some specialised reasoning task.</a:t>
            </a:r>
          </a:p>
          <a:p>
            <a:pPr lvl="2">
              <a:buFont typeface="Wingdings" pitchFamily="2" charset="2"/>
              <a:buChar char="§"/>
            </a:pPr>
            <a:r>
              <a:rPr lang="en-GB" sz="1400" dirty="0">
                <a:latin typeface="Nyala" pitchFamily="2" charset="0"/>
              </a:rPr>
              <a:t>Also called </a:t>
            </a:r>
            <a:r>
              <a:rPr lang="en-GB" sz="1400" b="1" dirty="0">
                <a:latin typeface="Nyala" pitchFamily="2" charset="0"/>
              </a:rPr>
              <a:t>knowledge based systems,</a:t>
            </a:r>
            <a:r>
              <a:rPr lang="en-GB" sz="1400" dirty="0">
                <a:latin typeface="Nyala" pitchFamily="2" charset="0"/>
              </a:rPr>
              <a:t> they are able to store and manipulate knowledge so that they can help a user to solve a problem or make a decision.</a:t>
            </a:r>
            <a:endParaRPr lang="en-US" sz="1600" dirty="0">
              <a:latin typeface="Nyala" pitchFamily="2"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89</a:t>
            </a:fld>
            <a:endParaRPr lang="en-US"/>
          </a:p>
        </p:txBody>
      </p:sp>
    </p:spTree>
    <p:extLst>
      <p:ext uri="{BB962C8B-B14F-4D97-AF65-F5344CB8AC3E}">
        <p14:creationId xmlns:p14="http://schemas.microsoft.com/office/powerpoint/2010/main" val="12527342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2" dur="500"/>
                                        <p:tgtEl>
                                          <p:spTgt spid="3">
                                            <p:txEl>
                                              <p:pRg st="4" end="4"/>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p:txBody>
          <a:bodyPr>
            <a:normAutofit/>
          </a:bodyPr>
          <a:lstStyle/>
          <a:p>
            <a:pPr eaLnBrk="1" hangingPunct="1">
              <a:defRPr/>
            </a:pPr>
            <a:r>
              <a:rPr lang="en-US" sz="3600" b="1" dirty="0">
                <a:latin typeface="Nyala" pitchFamily="2" charset="0"/>
              </a:rPr>
              <a:t>Inference Engine</a:t>
            </a:r>
          </a:p>
        </p:txBody>
      </p:sp>
      <p:sp>
        <p:nvSpPr>
          <p:cNvPr id="24579" name="Rectangle 1027"/>
          <p:cNvSpPr>
            <a:spLocks noGrp="1"/>
          </p:cNvSpPr>
          <p:nvPr>
            <p:ph idx="1"/>
          </p:nvPr>
        </p:nvSpPr>
        <p:spPr>
          <a:xfrm>
            <a:off x="0" y="1236638"/>
            <a:ext cx="9144000" cy="2421790"/>
          </a:xfrm>
        </p:spPr>
        <p:txBody>
          <a:bodyPr>
            <a:normAutofit fontScale="92500" lnSpcReduction="20000"/>
          </a:bodyPr>
          <a:lstStyle/>
          <a:p>
            <a:r>
              <a:rPr lang="en-US" altLang="en-US" dirty="0" smtClean="0">
                <a:latin typeface="Nyala" pitchFamily="2" charset="0"/>
              </a:rPr>
              <a:t>The Inference engine </a:t>
            </a:r>
            <a:r>
              <a:rPr lang="en-US" altLang="en-US" dirty="0" smtClean="0">
                <a:solidFill>
                  <a:srgbClr val="FF0000"/>
                </a:solidFill>
                <a:latin typeface="Nyala" pitchFamily="2" charset="0"/>
              </a:rPr>
              <a:t>derives new sentences </a:t>
            </a:r>
            <a:r>
              <a:rPr lang="en-US" altLang="en-US" dirty="0" smtClean="0">
                <a:latin typeface="Nyala" pitchFamily="2" charset="0"/>
              </a:rPr>
              <a:t>from the input and KB.</a:t>
            </a:r>
          </a:p>
          <a:p>
            <a:r>
              <a:rPr lang="en-US" altLang="en-US" dirty="0" smtClean="0">
                <a:latin typeface="Nyala" pitchFamily="2" charset="0"/>
              </a:rPr>
              <a:t>The inference mechanism depends on representation in KB.</a:t>
            </a:r>
          </a:p>
          <a:p>
            <a:r>
              <a:rPr lang="en-US" altLang="en-US" dirty="0" smtClean="0">
                <a:latin typeface="Nyala" pitchFamily="2" charset="0"/>
              </a:rPr>
              <a:t>The agent operates as follows: </a:t>
            </a:r>
          </a:p>
          <a:p>
            <a:pPr lvl="1">
              <a:spcBef>
                <a:spcPct val="0"/>
              </a:spcBef>
              <a:buFontTx/>
              <a:buNone/>
            </a:pPr>
            <a:r>
              <a:rPr lang="en-US" altLang="en-US" sz="2400" dirty="0" smtClean="0">
                <a:latin typeface="Nyala" pitchFamily="2" charset="0"/>
              </a:rPr>
              <a:t>1. It receives percepts from environment.</a:t>
            </a:r>
          </a:p>
          <a:p>
            <a:pPr lvl="1">
              <a:spcBef>
                <a:spcPct val="0"/>
              </a:spcBef>
              <a:buFontTx/>
              <a:buNone/>
            </a:pPr>
            <a:r>
              <a:rPr lang="en-US" altLang="en-US" sz="2400" dirty="0" smtClean="0">
                <a:latin typeface="Nyala" pitchFamily="2" charset="0"/>
              </a:rPr>
              <a:t>2. It computes what action it should perform (by IE and KB).</a:t>
            </a:r>
          </a:p>
          <a:p>
            <a:pPr lvl="1">
              <a:spcBef>
                <a:spcPct val="0"/>
              </a:spcBef>
              <a:buFontTx/>
              <a:buNone/>
            </a:pPr>
            <a:r>
              <a:rPr lang="en-US" altLang="en-US" sz="2400" dirty="0" smtClean="0">
                <a:latin typeface="Nyala" pitchFamily="2" charset="0"/>
              </a:rPr>
              <a:t>3. It performs the chosen action (some actions are simply inserting inferred new facts into KB). </a:t>
            </a:r>
          </a:p>
          <a:p>
            <a:pPr>
              <a:spcBef>
                <a:spcPct val="0"/>
              </a:spcBef>
            </a:pPr>
            <a:endParaRPr lang="en-US" altLang="en-US" dirty="0" smtClean="0">
              <a:latin typeface="Nyala" pitchFamily="2" charset="0"/>
            </a:endParaRPr>
          </a:p>
        </p:txBody>
      </p:sp>
      <p:sp>
        <p:nvSpPr>
          <p:cNvPr id="2457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r"/>
            <a:fld id="{9D38DD47-D95C-49D5-858B-123CFB268CF6}" type="slidenum">
              <a:rPr lang="en-US" altLang="en-US" sz="1200" b="0">
                <a:solidFill>
                  <a:schemeClr val="tx2"/>
                </a:solidFill>
                <a:latin typeface="Arial" charset="0"/>
              </a:rPr>
              <a:pPr algn="r"/>
              <a:t>9</a:t>
            </a:fld>
            <a:endParaRPr lang="en-US" altLang="en-US" sz="1200" b="0">
              <a:solidFill>
                <a:schemeClr val="tx2"/>
              </a:solidFill>
              <a:latin typeface="Arial" charset="0"/>
            </a:endParaRPr>
          </a:p>
        </p:txBody>
      </p:sp>
      <p:grpSp>
        <p:nvGrpSpPr>
          <p:cNvPr id="24580" name="Group 15"/>
          <p:cNvGrpSpPr>
            <a:grpSpLocks/>
          </p:cNvGrpSpPr>
          <p:nvPr/>
        </p:nvGrpSpPr>
        <p:grpSpPr bwMode="auto">
          <a:xfrm>
            <a:off x="970930" y="3448149"/>
            <a:ext cx="7315200" cy="1671571"/>
            <a:chOff x="1066800" y="3986214"/>
            <a:chExt cx="7315200" cy="2228761"/>
          </a:xfrm>
          <a:scene3d>
            <a:camera prst="perspectiveContrastingLeftFacing"/>
            <a:lightRig rig="threePt" dir="t"/>
          </a:scene3d>
        </p:grpSpPr>
        <p:grpSp>
          <p:nvGrpSpPr>
            <p:cNvPr id="24582" name="Group 14"/>
            <p:cNvGrpSpPr>
              <a:grpSpLocks/>
            </p:cNvGrpSpPr>
            <p:nvPr/>
          </p:nvGrpSpPr>
          <p:grpSpPr bwMode="auto">
            <a:xfrm>
              <a:off x="1066800" y="3986214"/>
              <a:ext cx="5224463" cy="2228761"/>
              <a:chOff x="1066800" y="3986214"/>
              <a:chExt cx="5224463" cy="2228761"/>
            </a:xfrm>
          </p:grpSpPr>
          <p:sp>
            <p:nvSpPr>
              <p:cNvPr id="24584" name="Line 1035"/>
              <p:cNvSpPr>
                <a:spLocks noChangeShapeType="1"/>
              </p:cNvSpPr>
              <p:nvPr/>
            </p:nvSpPr>
            <p:spPr bwMode="auto">
              <a:xfrm flipV="1">
                <a:off x="3538538" y="4995774"/>
                <a:ext cx="0" cy="316000"/>
              </a:xfrm>
              <a:prstGeom prst="line">
                <a:avLst/>
              </a:prstGeom>
              <a:noFill/>
              <a:ln w="28575">
                <a:solidFill>
                  <a:schemeClr val="tx1"/>
                </a:solidFill>
                <a:round/>
                <a:headEnd/>
                <a:tailEnd type="triangle" w="med" len="med"/>
              </a:ln>
              <a:sp3d>
                <a:bevelT prst="angle"/>
              </a:sp3d>
              <a:extLst>
                <a:ext uri="{909E8E84-426E-40DD-AFC4-6F175D3DCCD1}">
                  <a14:hiddenFill xmlns:a14="http://schemas.microsoft.com/office/drawing/2010/main">
                    <a:noFill/>
                  </a14:hiddenFill>
                </a:ext>
              </a:extLst>
            </p:spPr>
            <p:txBody>
              <a:bodyPr/>
              <a:lstStyle/>
              <a:p>
                <a:endParaRPr lang="en-US"/>
              </a:p>
            </p:txBody>
          </p:sp>
          <p:sp>
            <p:nvSpPr>
              <p:cNvPr id="24585" name="Line 1036"/>
              <p:cNvSpPr>
                <a:spLocks noChangeShapeType="1"/>
              </p:cNvSpPr>
              <p:nvPr/>
            </p:nvSpPr>
            <p:spPr bwMode="auto">
              <a:xfrm flipV="1">
                <a:off x="4300538" y="4995775"/>
                <a:ext cx="0" cy="316000"/>
              </a:xfrm>
              <a:prstGeom prst="line">
                <a:avLst/>
              </a:prstGeom>
              <a:noFill/>
              <a:ln w="28575">
                <a:solidFill>
                  <a:schemeClr val="tx1"/>
                </a:solidFill>
                <a:round/>
                <a:headEnd type="triangle" w="med" len="med"/>
                <a:tailEnd/>
              </a:ln>
              <a:sp3d>
                <a:bevelT prst="angle"/>
              </a:sp3d>
              <a:extLst>
                <a:ext uri="{909E8E84-426E-40DD-AFC4-6F175D3DCCD1}">
                  <a14:hiddenFill xmlns:a14="http://schemas.microsoft.com/office/drawing/2010/main">
                    <a:noFill/>
                  </a14:hiddenFill>
                </a:ext>
              </a:extLst>
            </p:spPr>
            <p:txBody>
              <a:bodyPr/>
              <a:lstStyle/>
              <a:p>
                <a:endParaRPr lang="en-US"/>
              </a:p>
            </p:txBody>
          </p:sp>
          <p:grpSp>
            <p:nvGrpSpPr>
              <p:cNvPr id="24586" name="Group 13"/>
              <p:cNvGrpSpPr>
                <a:grpSpLocks/>
              </p:cNvGrpSpPr>
              <p:nvPr/>
            </p:nvGrpSpPr>
            <p:grpSpPr bwMode="auto">
              <a:xfrm>
                <a:off x="1066800" y="3986214"/>
                <a:ext cx="5224463" cy="2228761"/>
                <a:chOff x="1066800" y="3986214"/>
                <a:chExt cx="5224463" cy="2228761"/>
              </a:xfrm>
            </p:grpSpPr>
            <p:sp>
              <p:nvSpPr>
                <p:cNvPr id="24587" name="Text Box 1029"/>
                <p:cNvSpPr txBox="1">
                  <a:spLocks noChangeArrowheads="1"/>
                </p:cNvSpPr>
                <p:nvPr/>
              </p:nvSpPr>
              <p:spPr bwMode="auto">
                <a:xfrm>
                  <a:off x="3081338" y="5324475"/>
                  <a:ext cx="2024062" cy="890500"/>
                </a:xfrm>
                <a:prstGeom prst="rect">
                  <a:avLst/>
                </a:prstGeom>
                <a:noFill/>
                <a:ln w="28575">
                  <a:solidFill>
                    <a:schemeClr val="tx1"/>
                  </a:solidFill>
                  <a:miter lim="800000"/>
                  <a:headEnd/>
                  <a:tailEnd/>
                </a:ln>
                <a:sp3d>
                  <a:bevelT prst="angle"/>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2200" b="1" dirty="0">
                      <a:latin typeface="Nyala" pitchFamily="2" charset="0"/>
                    </a:rPr>
                    <a:t>Knowledge</a:t>
                  </a:r>
                </a:p>
                <a:p>
                  <a:pPr algn="ctr" eaLnBrk="1" hangingPunct="1">
                    <a:lnSpc>
                      <a:spcPct val="85000"/>
                    </a:lnSpc>
                  </a:pPr>
                  <a:r>
                    <a:rPr lang="en-US" altLang="en-US" sz="2200" b="1" dirty="0">
                      <a:latin typeface="Nyala" pitchFamily="2" charset="0"/>
                    </a:rPr>
                    <a:t>Base</a:t>
                  </a:r>
                </a:p>
              </p:txBody>
            </p:sp>
            <p:sp>
              <p:nvSpPr>
                <p:cNvPr id="24588" name="Text Box 1030"/>
                <p:cNvSpPr txBox="1">
                  <a:spLocks noChangeArrowheads="1"/>
                </p:cNvSpPr>
                <p:nvPr/>
              </p:nvSpPr>
              <p:spPr bwMode="auto">
                <a:xfrm>
                  <a:off x="3081338" y="4105275"/>
                  <a:ext cx="1676400" cy="890500"/>
                </a:xfrm>
                <a:prstGeom prst="rect">
                  <a:avLst/>
                </a:prstGeom>
                <a:noFill/>
                <a:ln w="28575">
                  <a:solidFill>
                    <a:schemeClr val="tx1"/>
                  </a:solidFill>
                  <a:miter lim="800000"/>
                  <a:headEnd/>
                  <a:tailEnd/>
                </a:ln>
                <a:sp3d>
                  <a:bevelT prst="angle"/>
                </a:sp3d>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lnSpc>
                      <a:spcPct val="85000"/>
                    </a:lnSpc>
                  </a:pPr>
                  <a:r>
                    <a:rPr lang="en-US" altLang="en-US" sz="2200" b="1" dirty="0">
                      <a:latin typeface="Nyala" pitchFamily="2" charset="0"/>
                    </a:rPr>
                    <a:t>Inference</a:t>
                  </a:r>
                </a:p>
                <a:p>
                  <a:pPr algn="ctr" eaLnBrk="1" hangingPunct="1">
                    <a:lnSpc>
                      <a:spcPct val="85000"/>
                    </a:lnSpc>
                  </a:pPr>
                  <a:r>
                    <a:rPr lang="en-US" altLang="en-US" sz="2200" b="1" dirty="0">
                      <a:latin typeface="Nyala" pitchFamily="2" charset="0"/>
                    </a:rPr>
                    <a:t>Engine</a:t>
                  </a:r>
                </a:p>
              </p:txBody>
            </p:sp>
            <p:sp>
              <p:nvSpPr>
                <p:cNvPr id="24589" name="Line 1031"/>
                <p:cNvSpPr>
                  <a:spLocks noChangeShapeType="1"/>
                </p:cNvSpPr>
                <p:nvPr/>
              </p:nvSpPr>
              <p:spPr bwMode="auto">
                <a:xfrm flipV="1">
                  <a:off x="1633538" y="4429125"/>
                  <a:ext cx="1476375" cy="11113"/>
                </a:xfrm>
                <a:prstGeom prst="line">
                  <a:avLst/>
                </a:prstGeom>
                <a:noFill/>
                <a:ln w="28575">
                  <a:solidFill>
                    <a:schemeClr val="tx1"/>
                  </a:solidFill>
                  <a:round/>
                  <a:headEnd/>
                  <a:tailEnd type="triangle" w="med" len="med"/>
                </a:ln>
                <a:sp3d>
                  <a:bevelT prst="angle"/>
                </a:sp3d>
                <a:extLst>
                  <a:ext uri="{909E8E84-426E-40DD-AFC4-6F175D3DCCD1}">
                    <a14:hiddenFill xmlns:a14="http://schemas.microsoft.com/office/drawing/2010/main">
                      <a:noFill/>
                    </a14:hiddenFill>
                  </a:ext>
                </a:extLst>
              </p:spPr>
              <p:txBody>
                <a:bodyPr/>
                <a:lstStyle/>
                <a:p>
                  <a:endParaRPr lang="en-US"/>
                </a:p>
              </p:txBody>
            </p:sp>
            <p:sp>
              <p:nvSpPr>
                <p:cNvPr id="24590" name="Line 1032"/>
                <p:cNvSpPr>
                  <a:spLocks noChangeShapeType="1"/>
                </p:cNvSpPr>
                <p:nvPr/>
              </p:nvSpPr>
              <p:spPr bwMode="auto">
                <a:xfrm>
                  <a:off x="4757738" y="4429125"/>
                  <a:ext cx="1533525" cy="0"/>
                </a:xfrm>
                <a:prstGeom prst="line">
                  <a:avLst/>
                </a:prstGeom>
                <a:noFill/>
                <a:ln w="28575">
                  <a:solidFill>
                    <a:schemeClr val="tx1"/>
                  </a:solidFill>
                  <a:round/>
                  <a:headEnd/>
                  <a:tailEnd type="triangle" w="med" len="med"/>
                </a:ln>
                <a:sp3d>
                  <a:bevelT prst="angle"/>
                </a:sp3d>
                <a:extLst>
                  <a:ext uri="{909E8E84-426E-40DD-AFC4-6F175D3DCCD1}">
                    <a14:hiddenFill xmlns:a14="http://schemas.microsoft.com/office/drawing/2010/main">
                      <a:noFill/>
                    </a14:hiddenFill>
                  </a:ext>
                </a:extLst>
              </p:spPr>
              <p:txBody>
                <a:bodyPr/>
                <a:lstStyle/>
                <a:p>
                  <a:endParaRPr lang="en-US"/>
                </a:p>
              </p:txBody>
            </p:sp>
            <p:sp>
              <p:nvSpPr>
                <p:cNvPr id="24591" name="Text Box 1033"/>
                <p:cNvSpPr txBox="1">
                  <a:spLocks noChangeArrowheads="1"/>
                </p:cNvSpPr>
                <p:nvPr/>
              </p:nvSpPr>
              <p:spPr bwMode="auto">
                <a:xfrm>
                  <a:off x="1066800" y="3986214"/>
                  <a:ext cx="1938338" cy="861775"/>
                </a:xfrm>
                <a:prstGeom prst="rect">
                  <a:avLst/>
                </a:prstGeom>
                <a:noFill/>
                <a:ln>
                  <a:noFill/>
                </a:ln>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800" b="1" dirty="0">
                      <a:latin typeface="Nyala" pitchFamily="2" charset="0"/>
                    </a:rPr>
                    <a:t>Input from</a:t>
                  </a:r>
                </a:p>
                <a:p>
                  <a:pPr algn="ctr" eaLnBrk="1" hangingPunct="1"/>
                  <a:r>
                    <a:rPr lang="en-US" altLang="en-US" sz="1800" b="1" dirty="0">
                      <a:latin typeface="Nyala" pitchFamily="2" charset="0"/>
                    </a:rPr>
                    <a:t>environment</a:t>
                  </a:r>
                </a:p>
              </p:txBody>
            </p:sp>
            <p:sp>
              <p:nvSpPr>
                <p:cNvPr id="24592" name="Text Box 1034"/>
                <p:cNvSpPr txBox="1">
                  <a:spLocks noChangeArrowheads="1"/>
                </p:cNvSpPr>
                <p:nvPr/>
              </p:nvSpPr>
              <p:spPr bwMode="auto">
                <a:xfrm>
                  <a:off x="4910138" y="4024314"/>
                  <a:ext cx="1185862" cy="861775"/>
                </a:xfrm>
                <a:prstGeom prst="rect">
                  <a:avLst/>
                </a:prstGeom>
                <a:noFill/>
                <a:ln>
                  <a:noFill/>
                </a:ln>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algn="ctr" eaLnBrk="1" hangingPunct="1"/>
                  <a:r>
                    <a:rPr lang="en-US" altLang="en-US" sz="1800" b="1" dirty="0">
                      <a:latin typeface="Nyala" pitchFamily="2" charset="0"/>
                    </a:rPr>
                    <a:t>Output</a:t>
                  </a:r>
                </a:p>
                <a:p>
                  <a:pPr algn="ctr" eaLnBrk="1" hangingPunct="1"/>
                  <a:r>
                    <a:rPr lang="en-US" altLang="en-US" sz="1800" b="1" dirty="0">
                      <a:latin typeface="Nyala" pitchFamily="2" charset="0"/>
                    </a:rPr>
                    <a:t>(actions)</a:t>
                  </a:r>
                </a:p>
              </p:txBody>
            </p:sp>
            <p:sp>
              <p:nvSpPr>
                <p:cNvPr id="24593" name="Line 1037"/>
                <p:cNvSpPr>
                  <a:spLocks noChangeShapeType="1"/>
                </p:cNvSpPr>
                <p:nvPr/>
              </p:nvSpPr>
              <p:spPr bwMode="auto">
                <a:xfrm>
                  <a:off x="4324350" y="5068888"/>
                  <a:ext cx="1905000" cy="0"/>
                </a:xfrm>
                <a:prstGeom prst="line">
                  <a:avLst/>
                </a:prstGeom>
                <a:noFill/>
                <a:ln w="9525">
                  <a:solidFill>
                    <a:schemeClr val="tx1"/>
                  </a:solidFill>
                  <a:prstDash val="dash"/>
                  <a:round/>
                  <a:headEnd type="triangle" w="med" len="med"/>
                  <a:tailEnd/>
                </a:ln>
                <a:sp3d>
                  <a:bevelT prst="angle"/>
                </a:sp3d>
                <a:extLst>
                  <a:ext uri="{909E8E84-426E-40DD-AFC4-6F175D3DCCD1}">
                    <a14:hiddenFill xmlns:a14="http://schemas.microsoft.com/office/drawing/2010/main">
                      <a:noFill/>
                    </a14:hiddenFill>
                  </a:ext>
                </a:extLst>
              </p:spPr>
              <p:txBody>
                <a:bodyPr/>
                <a:lstStyle/>
                <a:p>
                  <a:endParaRPr lang="en-US"/>
                </a:p>
              </p:txBody>
            </p:sp>
          </p:grpSp>
        </p:grpSp>
        <p:sp>
          <p:nvSpPr>
            <p:cNvPr id="24583" name="Text Box 1038"/>
            <p:cNvSpPr txBox="1">
              <a:spLocks noChangeArrowheads="1"/>
            </p:cNvSpPr>
            <p:nvPr/>
          </p:nvSpPr>
          <p:spPr bwMode="auto">
            <a:xfrm>
              <a:off x="6224588" y="4811714"/>
              <a:ext cx="2157412" cy="861775"/>
            </a:xfrm>
            <a:prstGeom prst="rect">
              <a:avLst/>
            </a:prstGeom>
            <a:noFill/>
            <a:ln>
              <a:noFill/>
            </a:ln>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entury Schoolbook" pitchFamily="18" charset="0"/>
                </a:defRPr>
              </a:lvl1pPr>
              <a:lvl2pPr marL="742950" indent="-285750">
                <a:defRPr sz="2100">
                  <a:solidFill>
                    <a:schemeClr val="tx1"/>
                  </a:solidFill>
                  <a:latin typeface="Century Schoolbook" pitchFamily="18" charset="0"/>
                </a:defRPr>
              </a:lvl2pPr>
              <a:lvl3pPr marL="1143000" indent="-228600">
                <a:defRPr sz="2400">
                  <a:solidFill>
                    <a:schemeClr val="tx1"/>
                  </a:solidFill>
                  <a:latin typeface="Century Schoolbook" pitchFamily="18" charset="0"/>
                </a:defRPr>
              </a:lvl3pPr>
              <a:lvl4pPr marL="1600200" indent="-228600">
                <a:defRPr sz="2000">
                  <a:solidFill>
                    <a:schemeClr val="tx1"/>
                  </a:solidFill>
                  <a:latin typeface="Century Schoolbook" pitchFamily="18" charset="0"/>
                </a:defRPr>
              </a:lvl4pPr>
              <a:lvl5pPr marL="2057400" indent="-228600">
                <a:defRPr sz="1600">
                  <a:solidFill>
                    <a:schemeClr val="tx1"/>
                  </a:solidFill>
                  <a:latin typeface="Century Schoolbook" pitchFamily="18" charset="0"/>
                </a:defRPr>
              </a:lvl5pPr>
              <a:lvl6pPr marL="25146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6pPr>
              <a:lvl7pPr marL="29718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7pPr>
              <a:lvl8pPr marL="34290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8pPr>
              <a:lvl9pPr marL="3886200" indent="-228600" eaLnBrk="0" fontAlgn="base" hangingPunct="0">
                <a:spcAft>
                  <a:spcPct val="0"/>
                </a:spcAft>
                <a:buClr>
                  <a:srgbClr val="BDCAE9"/>
                </a:buClr>
                <a:buSzPct val="68000"/>
                <a:buFont typeface="Wingdings 2" pitchFamily="18" charset="2"/>
                <a:buChar char=""/>
                <a:defRPr sz="1600">
                  <a:solidFill>
                    <a:schemeClr val="tx1"/>
                  </a:solidFill>
                  <a:latin typeface="Century Schoolbook" pitchFamily="18" charset="0"/>
                </a:defRPr>
              </a:lvl9pPr>
            </a:lstStyle>
            <a:p>
              <a:pPr eaLnBrk="1" hangingPunct="1"/>
              <a:r>
                <a:rPr lang="en-US" altLang="en-US" sz="1800" b="1" dirty="0">
                  <a:latin typeface="Nyala" pitchFamily="2" charset="0"/>
                </a:rPr>
                <a:t>Learning</a:t>
              </a:r>
            </a:p>
            <a:p>
              <a:pPr eaLnBrk="1" hangingPunct="1"/>
              <a:r>
                <a:rPr lang="en-US" altLang="en-US" sz="1800" b="1" dirty="0">
                  <a:latin typeface="Nyala" pitchFamily="2" charset="0"/>
                </a:rPr>
                <a:t>(KB update)</a:t>
              </a:r>
            </a:p>
          </p:txBody>
        </p:sp>
      </p:grpSp>
    </p:spTree>
    <p:extLst>
      <p:ext uri="{BB962C8B-B14F-4D97-AF65-F5344CB8AC3E}">
        <p14:creationId xmlns:p14="http://schemas.microsoft.com/office/powerpoint/2010/main" val="382408931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Nyala" pitchFamily="2" charset="0"/>
              </a:rPr>
              <a:t>Conti..</a:t>
            </a:r>
            <a:endParaRPr lang="en-US" dirty="0">
              <a:latin typeface="Nyala" pitchFamily="2" charset="0"/>
            </a:endParaRPr>
          </a:p>
        </p:txBody>
      </p:sp>
      <p:sp>
        <p:nvSpPr>
          <p:cNvPr id="3" name="Content Placeholder 2"/>
          <p:cNvSpPr>
            <a:spLocks noGrp="1"/>
          </p:cNvSpPr>
          <p:nvPr>
            <p:ph idx="1"/>
          </p:nvPr>
        </p:nvSpPr>
        <p:spPr>
          <a:xfrm>
            <a:off x="-1" y="1216455"/>
            <a:ext cx="7262038" cy="3511061"/>
          </a:xfrm>
        </p:spPr>
        <p:txBody>
          <a:bodyPr>
            <a:normAutofit fontScale="92500" lnSpcReduction="10000"/>
          </a:bodyPr>
          <a:lstStyle/>
          <a:p>
            <a:pPr marL="0" indent="0">
              <a:buFont typeface="Wingdings" pitchFamily="2" charset="2"/>
              <a:buChar char="q"/>
            </a:pPr>
            <a:r>
              <a:rPr lang="en-GB" dirty="0">
                <a:latin typeface="Nyala" pitchFamily="2" charset="0"/>
              </a:rPr>
              <a:t> The main features of an expert system are:</a:t>
            </a:r>
          </a:p>
          <a:p>
            <a:pPr marL="400050" lvl="1" indent="0">
              <a:buFont typeface="Wingdings" pitchFamily="2" charset="2"/>
              <a:buChar char="§"/>
            </a:pPr>
            <a:r>
              <a:rPr lang="en-GB" dirty="0">
                <a:latin typeface="Nyala" pitchFamily="2" charset="0"/>
              </a:rPr>
              <a:t>   It is limited to a specific domain </a:t>
            </a:r>
            <a:r>
              <a:rPr lang="en-GB" sz="2400" dirty="0">
                <a:latin typeface="Nyala" pitchFamily="2" charset="0"/>
              </a:rPr>
              <a:t>(area of </a:t>
            </a:r>
            <a:r>
              <a:rPr lang="en-GB" sz="2400" dirty="0" smtClean="0">
                <a:latin typeface="Nyala" pitchFamily="2" charset="0"/>
              </a:rPr>
              <a:t>expertise).</a:t>
            </a:r>
            <a:endParaRPr lang="en-GB" sz="2400" dirty="0">
              <a:latin typeface="Nyala" pitchFamily="2" charset="0"/>
            </a:endParaRPr>
          </a:p>
          <a:p>
            <a:pPr marL="400050" lvl="1" indent="0">
              <a:buFont typeface="Wingdings" pitchFamily="2" charset="2"/>
              <a:buChar char="§"/>
            </a:pPr>
            <a:r>
              <a:rPr lang="en-GB" dirty="0">
                <a:latin typeface="Nyala" pitchFamily="2" charset="0"/>
              </a:rPr>
              <a:t>   It is typically rule </a:t>
            </a:r>
            <a:r>
              <a:rPr lang="en-GB" dirty="0" smtClean="0">
                <a:latin typeface="Nyala" pitchFamily="2" charset="0"/>
              </a:rPr>
              <a:t>based.</a:t>
            </a:r>
            <a:endParaRPr lang="en-GB" dirty="0">
              <a:latin typeface="Nyala" pitchFamily="2" charset="0"/>
            </a:endParaRPr>
          </a:p>
          <a:p>
            <a:pPr marL="400050" lvl="1" indent="0">
              <a:buFont typeface="Wingdings" pitchFamily="2" charset="2"/>
              <a:buChar char="§"/>
            </a:pPr>
            <a:r>
              <a:rPr lang="en-GB" dirty="0">
                <a:latin typeface="Nyala" pitchFamily="2" charset="0"/>
              </a:rPr>
              <a:t>   It can reason with uncertain </a:t>
            </a:r>
            <a:r>
              <a:rPr lang="en-GB" dirty="0" smtClean="0">
                <a:latin typeface="Nyala" pitchFamily="2" charset="0"/>
              </a:rPr>
              <a:t>data.</a:t>
            </a:r>
            <a:endParaRPr lang="en-GB" dirty="0">
              <a:latin typeface="Nyala" pitchFamily="2" charset="0"/>
            </a:endParaRPr>
          </a:p>
          <a:p>
            <a:pPr marL="400050" lvl="1" indent="0">
              <a:buFont typeface="Wingdings" pitchFamily="2" charset="2"/>
              <a:buChar char="§"/>
            </a:pPr>
            <a:r>
              <a:rPr lang="en-GB" dirty="0">
                <a:latin typeface="Nyala" pitchFamily="2" charset="0"/>
              </a:rPr>
              <a:t>    It can represent heuristics and uncertain 	information. </a:t>
            </a:r>
          </a:p>
          <a:p>
            <a:pPr marL="400050" lvl="1" indent="0">
              <a:buFont typeface="Wingdings" pitchFamily="2" charset="2"/>
              <a:buChar char="§"/>
            </a:pPr>
            <a:r>
              <a:rPr lang="en-GB" dirty="0">
                <a:latin typeface="Nyala" pitchFamily="2" charset="0"/>
              </a:rPr>
              <a:t>    It delivers </a:t>
            </a:r>
            <a:r>
              <a:rPr lang="en-GB" dirty="0" smtClean="0">
                <a:latin typeface="Nyala" pitchFamily="2" charset="0"/>
              </a:rPr>
              <a:t>advice.</a:t>
            </a:r>
            <a:endParaRPr lang="en-GB" dirty="0">
              <a:latin typeface="Nyala" pitchFamily="2" charset="0"/>
            </a:endParaRPr>
          </a:p>
          <a:p>
            <a:pPr marL="400050" lvl="1" indent="0">
              <a:buFont typeface="Wingdings" pitchFamily="2" charset="2"/>
              <a:buChar char="§"/>
            </a:pPr>
            <a:r>
              <a:rPr lang="en-GB" dirty="0">
                <a:latin typeface="Nyala" pitchFamily="2" charset="0"/>
              </a:rPr>
              <a:t>    It explains its reasoning and results  to the user.</a:t>
            </a:r>
          </a:p>
          <a:p>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90</a:t>
            </a:fld>
            <a:endParaRPr lang="en-US"/>
          </a:p>
        </p:txBody>
      </p:sp>
    </p:spTree>
    <p:extLst>
      <p:ext uri="{BB962C8B-B14F-4D97-AF65-F5344CB8AC3E}">
        <p14:creationId xmlns:p14="http://schemas.microsoft.com/office/powerpoint/2010/main" val="239316536"/>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940659" cy="916230"/>
          </a:xfrm>
        </p:spPr>
        <p:txBody>
          <a:bodyPr>
            <a:normAutofit/>
          </a:bodyPr>
          <a:lstStyle/>
          <a:p>
            <a:r>
              <a:rPr lang="en-US" sz="2800" dirty="0">
                <a:latin typeface="Nyala" pitchFamily="2" charset="0"/>
              </a:rPr>
              <a:t>Why we need Expert Systems?</a:t>
            </a:r>
          </a:p>
        </p:txBody>
      </p:sp>
      <p:pic>
        <p:nvPicPr>
          <p:cNvPr id="6" name="Picture 2"/>
          <p:cNvPicPr>
            <a:picLocks noGrp="1" noChangeAspect="1" noChangeArrowheads="1"/>
          </p:cNvPicPr>
          <p:nvPr>
            <p:ph idx="1"/>
          </p:nvPr>
        </p:nvPicPr>
        <p:blipFill>
          <a:blip r:embed="rId3"/>
          <a:srcRect l="17380" t="35356" r="13171" b="10768"/>
          <a:stretch>
            <a:fillRect/>
          </a:stretch>
        </p:blipFill>
        <p:spPr bwMode="auto">
          <a:xfrm>
            <a:off x="207194" y="1713872"/>
            <a:ext cx="4630619" cy="2945219"/>
          </a:xfrm>
          <a:prstGeom prst="round2DiagRect">
            <a:avLst>
              <a:gd name="adj1" fmla="val 16667"/>
              <a:gd name="adj2" fmla="val 0"/>
            </a:avLst>
          </a:prstGeom>
          <a:ln w="88900" cap="sq">
            <a:noFill/>
            <a:miter lim="800000"/>
          </a:ln>
          <a:effectLst>
            <a:outerShdw blurRad="44450" dist="27940" dir="5400000" algn="ctr">
              <a:srgbClr val="000000">
                <a:alpha val="32000"/>
              </a:srgbClr>
            </a:outerShdw>
          </a:effectLst>
          <a:scene3d>
            <a:camera prst="obliqueTopLeft"/>
            <a:lightRig rig="balanced" dir="t">
              <a:rot lat="0" lon="0" rev="8700000"/>
            </a:lightRig>
          </a:scene3d>
          <a:sp3d>
            <a:bevelT w="190500" h="38100"/>
          </a:sp3d>
        </p:spPr>
      </p:pic>
      <p:sp>
        <p:nvSpPr>
          <p:cNvPr id="4" name="Slide Number Placeholder 3"/>
          <p:cNvSpPr>
            <a:spLocks noGrp="1"/>
          </p:cNvSpPr>
          <p:nvPr>
            <p:ph type="sldNum" sz="quarter" idx="12"/>
          </p:nvPr>
        </p:nvSpPr>
        <p:spPr/>
        <p:txBody>
          <a:bodyPr/>
          <a:lstStyle/>
          <a:p>
            <a:fld id="{7DF45CF8-F4FE-4174-8CC4-9C7FAE3E47D8}" type="slidenum">
              <a:rPr lang="en-US" smtClean="0"/>
              <a:pPr/>
              <a:t>91</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507" y="1713872"/>
            <a:ext cx="4210493" cy="280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032238"/>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randombar(horizontal)">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Nyala" pitchFamily="2" charset="0"/>
              </a:rPr>
              <a:t>Basic concepts</a:t>
            </a:r>
          </a:p>
        </p:txBody>
      </p:sp>
      <p:sp>
        <p:nvSpPr>
          <p:cNvPr id="5" name="Content Placeholder 4"/>
          <p:cNvSpPr>
            <a:spLocks noGrp="1"/>
          </p:cNvSpPr>
          <p:nvPr>
            <p:ph idx="1"/>
          </p:nvPr>
        </p:nvSpPr>
        <p:spPr>
          <a:xfrm>
            <a:off x="463252" y="1188185"/>
            <a:ext cx="8246070" cy="3512213"/>
          </a:xfrm>
        </p:spPr>
        <p:txBody>
          <a:bodyPr/>
          <a:lstStyle/>
          <a:p>
            <a:pPr>
              <a:buFont typeface="Wingdings" pitchFamily="2" charset="2"/>
              <a:buChar char="§"/>
            </a:pPr>
            <a:r>
              <a:rPr lang="en-US" sz="2400" dirty="0" smtClean="0">
                <a:latin typeface="Nyala" pitchFamily="2" charset="0"/>
                <a:cs typeface="AngsanaUPC" pitchFamily="18" charset="-34"/>
              </a:rPr>
              <a:t>Some </a:t>
            </a:r>
            <a:r>
              <a:rPr lang="en-US" sz="2400" dirty="0">
                <a:latin typeface="Nyala" pitchFamily="2" charset="0"/>
                <a:cs typeface="AngsanaUPC" pitchFamily="18" charset="-34"/>
              </a:rPr>
              <a:t>concepts about Expert System (1)</a:t>
            </a:r>
          </a:p>
          <a:p>
            <a:pPr>
              <a:buNone/>
            </a:pPr>
            <a:endParaRPr lang="en-US" dirty="0"/>
          </a:p>
        </p:txBody>
      </p:sp>
      <p:sp>
        <p:nvSpPr>
          <p:cNvPr id="7" name="Slide Number Placeholder 6"/>
          <p:cNvSpPr>
            <a:spLocks noGrp="1"/>
          </p:cNvSpPr>
          <p:nvPr>
            <p:ph type="sldNum" sz="quarter" idx="12"/>
          </p:nvPr>
        </p:nvSpPr>
        <p:spPr/>
        <p:txBody>
          <a:bodyPr/>
          <a:lstStyle/>
          <a:p>
            <a:fld id="{7DF45CF8-F4FE-4174-8CC4-9C7FAE3E47D8}" type="slidenum">
              <a:rPr lang="en-US" smtClean="0"/>
              <a:pPr/>
              <a:t>92</a:t>
            </a:fld>
            <a:endParaRPr lang="en-US"/>
          </a:p>
        </p:txBody>
      </p:sp>
      <p:pic>
        <p:nvPicPr>
          <p:cNvPr id="6" name="Picture 2"/>
          <p:cNvPicPr>
            <a:picLocks noChangeAspect="1" noChangeArrowheads="1"/>
          </p:cNvPicPr>
          <p:nvPr/>
        </p:nvPicPr>
        <p:blipFill>
          <a:blip r:embed="rId3"/>
          <a:srcRect l="31060" t="31989" r="19484" b="16528"/>
          <a:stretch>
            <a:fillRect/>
          </a:stretch>
        </p:blipFill>
        <p:spPr bwMode="auto">
          <a:xfrm>
            <a:off x="1031136" y="1621287"/>
            <a:ext cx="7160734" cy="3437152"/>
          </a:xfrm>
          <a:prstGeom prst="rect">
            <a:avLst/>
          </a:prstGeom>
          <a:ln>
            <a:noFill/>
          </a:ln>
          <a:effectLst>
            <a:outerShdw blurRad="107950" dist="12700" dir="5400000" algn="ctr">
              <a:srgbClr val="000000"/>
            </a:outerShdw>
          </a:effectLst>
          <a:scene3d>
            <a:camera prst="obliqueTopLeft"/>
            <a:lightRig rig="soft" dir="t">
              <a:rot lat="0" lon="0" rev="0"/>
            </a:lightRig>
          </a:scene3d>
          <a:sp3d contourW="44450" prstMaterial="matte">
            <a:bevelT w="63500" h="63500" prst="artDeco"/>
            <a:contourClr>
              <a:srgbClr val="FFFFFF"/>
            </a:contourClr>
          </a:sp3d>
        </p:spPr>
      </p:pic>
      <p:sp>
        <p:nvSpPr>
          <p:cNvPr id="3" name="Cloud Callout 2"/>
          <p:cNvSpPr/>
          <p:nvPr/>
        </p:nvSpPr>
        <p:spPr>
          <a:xfrm>
            <a:off x="4359348" y="3222904"/>
            <a:ext cx="3710763" cy="1084521"/>
          </a:xfrm>
          <a:prstGeom prst="cloudCallout">
            <a:avLst>
              <a:gd name="adj1" fmla="val -71826"/>
              <a:gd name="adj2" fmla="val 291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Nyala" pitchFamily="2" charset="0"/>
              </a:rPr>
              <a:t>It </a:t>
            </a:r>
            <a:r>
              <a:rPr lang="en-US" sz="1200" dirty="0">
                <a:latin typeface="Nyala" pitchFamily="2" charset="0"/>
              </a:rPr>
              <a:t>refers to knowledge about knowledge itself, or </a:t>
            </a:r>
            <a:r>
              <a:rPr lang="en-US" sz="1200" dirty="0" smtClean="0">
                <a:latin typeface="Nyala" pitchFamily="2" charset="0"/>
              </a:rPr>
              <a:t>knowledge about </a:t>
            </a:r>
            <a:r>
              <a:rPr lang="en-US" sz="1200" dirty="0">
                <a:latin typeface="Nyala" pitchFamily="2" charset="0"/>
              </a:rPr>
              <a:t>how we acquire, represent, and reason with knowledge. </a:t>
            </a:r>
          </a:p>
        </p:txBody>
      </p:sp>
    </p:spTree>
    <p:extLst>
      <p:ext uri="{BB962C8B-B14F-4D97-AF65-F5344CB8AC3E}">
        <p14:creationId xmlns:p14="http://schemas.microsoft.com/office/powerpoint/2010/main" val="3854337379"/>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latin typeface="Nyala" pitchFamily="2" charset="0"/>
              </a:rPr>
              <a:t>Conti..</a:t>
            </a:r>
            <a:endParaRPr lang="en-US" sz="4400" dirty="0">
              <a:latin typeface="Nyala" pitchFamily="2" charset="0"/>
            </a:endParaRPr>
          </a:p>
        </p:txBody>
      </p:sp>
      <p:sp>
        <p:nvSpPr>
          <p:cNvPr id="6" name="Content Placeholder 5"/>
          <p:cNvSpPr>
            <a:spLocks noGrp="1"/>
          </p:cNvSpPr>
          <p:nvPr>
            <p:ph idx="1"/>
          </p:nvPr>
        </p:nvSpPr>
        <p:spPr>
          <a:xfrm>
            <a:off x="-104775" y="1161743"/>
            <a:ext cx="7704436" cy="3424354"/>
          </a:xfrm>
        </p:spPr>
        <p:txBody>
          <a:bodyPr/>
          <a:lstStyle/>
          <a:p>
            <a:pPr algn="l">
              <a:buFont typeface="Wingdings" pitchFamily="2" charset="2"/>
              <a:buChar char="q"/>
            </a:pPr>
            <a:r>
              <a:rPr lang="en-US" sz="2000" dirty="0">
                <a:latin typeface="Nyala" pitchFamily="2" charset="0"/>
                <a:cs typeface="AngsanaUPC" pitchFamily="18" charset="-34"/>
              </a:rPr>
              <a:t> Some concepts about Expert System (2)</a:t>
            </a:r>
          </a:p>
          <a:p>
            <a:pPr>
              <a:buNone/>
            </a:pPr>
            <a:endParaRPr lang="en-US" dirty="0"/>
          </a:p>
        </p:txBody>
      </p:sp>
      <p:sp>
        <p:nvSpPr>
          <p:cNvPr id="5" name="Slide Number Placeholder 4"/>
          <p:cNvSpPr>
            <a:spLocks noGrp="1"/>
          </p:cNvSpPr>
          <p:nvPr>
            <p:ph type="sldNum" sz="quarter" idx="12"/>
          </p:nvPr>
        </p:nvSpPr>
        <p:spPr/>
        <p:txBody>
          <a:bodyPr/>
          <a:lstStyle/>
          <a:p>
            <a:fld id="{7DF45CF8-F4FE-4174-8CC4-9C7FAE3E47D8}" type="slidenum">
              <a:rPr lang="en-US" smtClean="0"/>
              <a:pPr/>
              <a:t>93</a:t>
            </a:fld>
            <a:endParaRPr lang="en-US"/>
          </a:p>
        </p:txBody>
      </p:sp>
      <p:pic>
        <p:nvPicPr>
          <p:cNvPr id="7" name="Picture 2"/>
          <p:cNvPicPr>
            <a:picLocks noChangeAspect="1" noChangeArrowheads="1"/>
          </p:cNvPicPr>
          <p:nvPr/>
        </p:nvPicPr>
        <p:blipFill>
          <a:blip r:embed="rId3"/>
          <a:srcRect l="31059" t="25254" r="20537" b="17503"/>
          <a:stretch>
            <a:fillRect/>
          </a:stretch>
        </p:blipFill>
        <p:spPr bwMode="auto">
          <a:xfrm>
            <a:off x="0" y="1742070"/>
            <a:ext cx="5890437" cy="2911997"/>
          </a:xfrm>
          <a:prstGeom prst="snip2DiagRect">
            <a:avLst/>
          </a:prstGeom>
          <a:solidFill>
            <a:srgbClr val="FFFFFF">
              <a:shade val="85000"/>
            </a:srgbClr>
          </a:solidFill>
          <a:ln w="88900" cap="sq">
            <a:noFill/>
            <a:miter lim="800000"/>
          </a:ln>
          <a:effectLst>
            <a:outerShdw blurRad="107950" dist="12700" dir="5400000" algn="ctr">
              <a:srgbClr val="000000"/>
            </a:outerShdw>
          </a:effectLst>
          <a:scene3d>
            <a:camera prst="obliqueTopLeft"/>
            <a:lightRig rig="soft" dir="t">
              <a:rot lat="0" lon="0" rev="0"/>
            </a:lightRig>
          </a:scene3d>
          <a:sp3d contourW="44450" prstMaterial="matte">
            <a:bevelT w="63500" h="63500" prst="artDeco"/>
            <a:contourClr>
              <a:srgbClr val="FFFFFF"/>
            </a:contourClr>
          </a:sp3d>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539" y="2611281"/>
            <a:ext cx="3196324" cy="26199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8646398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94122"/>
          </a:xfrm>
        </p:spPr>
        <p:txBody>
          <a:bodyPr>
            <a:noAutofit/>
          </a:bodyPr>
          <a:lstStyle/>
          <a:p>
            <a:r>
              <a:rPr lang="en-US" sz="4400" b="1" dirty="0" smtClean="0">
                <a:latin typeface="Nyala" pitchFamily="2" charset="0"/>
              </a:rPr>
              <a:t>Conti..</a:t>
            </a:r>
            <a:endParaRPr lang="en-US" sz="4400" b="1" dirty="0">
              <a:latin typeface="Nyala" pitchFamily="2" charset="0"/>
            </a:endParaRPr>
          </a:p>
        </p:txBody>
      </p:sp>
      <p:sp>
        <p:nvSpPr>
          <p:cNvPr id="3" name="Content Placeholder 2"/>
          <p:cNvSpPr>
            <a:spLocks noGrp="1"/>
          </p:cNvSpPr>
          <p:nvPr>
            <p:ph idx="1"/>
          </p:nvPr>
        </p:nvSpPr>
        <p:spPr>
          <a:xfrm>
            <a:off x="1" y="1276351"/>
            <a:ext cx="9048306" cy="3623072"/>
          </a:xfrm>
        </p:spPr>
        <p:txBody>
          <a:bodyPr>
            <a:normAutofit fontScale="92500" lnSpcReduction="20000"/>
          </a:bodyPr>
          <a:lstStyle/>
          <a:p>
            <a:pPr>
              <a:buFont typeface="Wingdings" pitchFamily="2" charset="2"/>
              <a:buChar char="§"/>
            </a:pPr>
            <a:r>
              <a:rPr lang="en-US" sz="3600" dirty="0" smtClean="0">
                <a:latin typeface="Nyala" pitchFamily="2" charset="0"/>
                <a:cs typeface="AngsanaUPC" pitchFamily="18" charset="-34"/>
              </a:rPr>
              <a:t>Some </a:t>
            </a:r>
            <a:r>
              <a:rPr lang="en-US" sz="3600" dirty="0">
                <a:latin typeface="Nyala" pitchFamily="2" charset="0"/>
                <a:cs typeface="AngsanaUPC" pitchFamily="18" charset="-34"/>
              </a:rPr>
              <a:t>concepts about Expert System (3)</a:t>
            </a:r>
          </a:p>
          <a:p>
            <a:pPr lvl="1">
              <a:buBlip>
                <a:blip r:embed="rId3"/>
              </a:buBlip>
            </a:pPr>
            <a:r>
              <a:rPr lang="en-US" sz="3200" b="1" dirty="0">
                <a:solidFill>
                  <a:srgbClr val="FF0000"/>
                </a:solidFill>
                <a:latin typeface="Nyala" pitchFamily="2" charset="0"/>
                <a:cs typeface="AngsanaUPC" pitchFamily="18" charset="-34"/>
              </a:rPr>
              <a:t>Knowledge Engineers </a:t>
            </a:r>
            <a:r>
              <a:rPr lang="en-US" sz="3200" dirty="0">
                <a:latin typeface="Nyala" pitchFamily="2" charset="0"/>
                <a:cs typeface="AngsanaUPC" pitchFamily="18" charset="-34"/>
              </a:rPr>
              <a:t>– the people who build the </a:t>
            </a:r>
            <a:r>
              <a:rPr lang="en-US" sz="3200" dirty="0" smtClean="0">
                <a:latin typeface="Nyala" pitchFamily="2" charset="0"/>
                <a:cs typeface="AngsanaUPC" pitchFamily="18" charset="-34"/>
              </a:rPr>
              <a:t>system.</a:t>
            </a:r>
            <a:endParaRPr lang="en-US" sz="3200" dirty="0">
              <a:latin typeface="Nyala" pitchFamily="2" charset="0"/>
              <a:cs typeface="AngsanaUPC" pitchFamily="18" charset="-34"/>
            </a:endParaRPr>
          </a:p>
          <a:p>
            <a:pPr lvl="1">
              <a:buBlip>
                <a:blip r:embed="rId3"/>
              </a:buBlip>
            </a:pPr>
            <a:r>
              <a:rPr lang="en-US" sz="3200" b="1" dirty="0">
                <a:solidFill>
                  <a:srgbClr val="FF0000"/>
                </a:solidFill>
                <a:latin typeface="Nyala" pitchFamily="2" charset="0"/>
                <a:cs typeface="AngsanaUPC" pitchFamily="18" charset="-34"/>
              </a:rPr>
              <a:t>Knowledge Representation </a:t>
            </a:r>
            <a:r>
              <a:rPr lang="en-US" sz="3200" dirty="0">
                <a:latin typeface="Nyala" pitchFamily="2" charset="0"/>
                <a:cs typeface="AngsanaUPC" pitchFamily="18" charset="-34"/>
              </a:rPr>
              <a:t>– the symbols used to represent the </a:t>
            </a:r>
            <a:r>
              <a:rPr lang="en-US" sz="3200" dirty="0" smtClean="0">
                <a:latin typeface="Nyala" pitchFamily="2" charset="0"/>
                <a:cs typeface="AngsanaUPC" pitchFamily="18" charset="-34"/>
              </a:rPr>
              <a:t>knowledge.</a:t>
            </a:r>
            <a:endParaRPr lang="en-US" sz="3200" dirty="0">
              <a:latin typeface="Nyala" pitchFamily="2" charset="0"/>
              <a:cs typeface="AngsanaUPC" pitchFamily="18" charset="-34"/>
            </a:endParaRPr>
          </a:p>
          <a:p>
            <a:pPr lvl="1">
              <a:buBlip>
                <a:blip r:embed="rId3"/>
              </a:buBlip>
            </a:pPr>
            <a:r>
              <a:rPr lang="en-US" sz="3200" b="1" dirty="0">
                <a:solidFill>
                  <a:srgbClr val="FF0000"/>
                </a:solidFill>
                <a:latin typeface="Nyala" pitchFamily="2" charset="0"/>
                <a:cs typeface="AngsanaUPC" pitchFamily="18" charset="-34"/>
              </a:rPr>
              <a:t>Factual Knowledge </a:t>
            </a:r>
            <a:r>
              <a:rPr lang="en-US" sz="3200" dirty="0">
                <a:latin typeface="Nyala" pitchFamily="2" charset="0"/>
                <a:cs typeface="AngsanaUPC" pitchFamily="18" charset="-34"/>
              </a:rPr>
              <a:t>– knowledge of a particular task domain that is widely </a:t>
            </a:r>
            <a:r>
              <a:rPr lang="en-US" sz="3200" dirty="0" smtClean="0">
                <a:latin typeface="Nyala" pitchFamily="2" charset="0"/>
                <a:cs typeface="AngsanaUPC" pitchFamily="18" charset="-34"/>
              </a:rPr>
              <a:t>shared.</a:t>
            </a:r>
            <a:endParaRPr lang="en-US" sz="3200" dirty="0">
              <a:latin typeface="Nyala" pitchFamily="2" charset="0"/>
              <a:cs typeface="AngsanaUPC" pitchFamily="18" charset="-34"/>
            </a:endParaRPr>
          </a:p>
          <a:p>
            <a:pPr lvl="1">
              <a:buBlip>
                <a:blip r:embed="rId3"/>
              </a:buBlip>
            </a:pPr>
            <a:r>
              <a:rPr lang="en-US" sz="3200" b="1" dirty="0">
                <a:solidFill>
                  <a:srgbClr val="FF0000"/>
                </a:solidFill>
                <a:latin typeface="Nyala" pitchFamily="2" charset="0"/>
                <a:cs typeface="AngsanaUPC" pitchFamily="18" charset="-34"/>
              </a:rPr>
              <a:t>Heuristic Knowledge </a:t>
            </a:r>
            <a:r>
              <a:rPr lang="en-US" sz="3200" dirty="0">
                <a:latin typeface="Nyala" pitchFamily="2" charset="0"/>
                <a:cs typeface="AngsanaUPC" pitchFamily="18" charset="-34"/>
              </a:rPr>
              <a:t>– more judgmental knowledge of performance in a task domain. </a:t>
            </a:r>
          </a:p>
          <a:p>
            <a:endParaRPr lang="en-US" sz="3600" dirty="0"/>
          </a:p>
        </p:txBody>
      </p:sp>
      <p:sp>
        <p:nvSpPr>
          <p:cNvPr id="4" name="Slide Number Placeholder 3"/>
          <p:cNvSpPr>
            <a:spLocks noGrp="1"/>
          </p:cNvSpPr>
          <p:nvPr>
            <p:ph type="sldNum" sz="quarter" idx="12"/>
          </p:nvPr>
        </p:nvSpPr>
        <p:spPr/>
        <p:txBody>
          <a:bodyPr/>
          <a:lstStyle/>
          <a:p>
            <a:fld id="{7DF45CF8-F4FE-4174-8CC4-9C7FAE3E47D8}" type="slidenum">
              <a:rPr lang="en-US" smtClean="0"/>
              <a:pPr/>
              <a:t>94</a:t>
            </a:fld>
            <a:endParaRPr lang="en-US"/>
          </a:p>
        </p:txBody>
      </p:sp>
    </p:spTree>
    <p:extLst>
      <p:ext uri="{BB962C8B-B14F-4D97-AF65-F5344CB8AC3E}">
        <p14:creationId xmlns:p14="http://schemas.microsoft.com/office/powerpoint/2010/main" val="962148879"/>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latin typeface="Nyala" pitchFamily="2" charset="0"/>
              </a:rPr>
              <a:t>Characteristics of Expert system</a:t>
            </a:r>
          </a:p>
        </p:txBody>
      </p:sp>
      <p:sp>
        <p:nvSpPr>
          <p:cNvPr id="3" name="Content Placeholder 2"/>
          <p:cNvSpPr>
            <a:spLocks noGrp="1"/>
          </p:cNvSpPr>
          <p:nvPr>
            <p:ph idx="1"/>
          </p:nvPr>
        </p:nvSpPr>
        <p:spPr>
          <a:xfrm>
            <a:off x="1" y="1012802"/>
            <a:ext cx="6889898" cy="3835645"/>
          </a:xfrm>
        </p:spPr>
        <p:txBody>
          <a:bodyPr>
            <a:normAutofit fontScale="85000" lnSpcReduction="20000"/>
          </a:bodyPr>
          <a:lstStyle/>
          <a:p>
            <a:pPr marL="514350" indent="-514350">
              <a:buFont typeface="+mj-lt"/>
              <a:buAutoNum type="arabicPeriod"/>
            </a:pPr>
            <a:r>
              <a:rPr lang="en-US" sz="2800" dirty="0">
                <a:solidFill>
                  <a:schemeClr val="tx1"/>
                </a:solidFill>
                <a:latin typeface="Nyala" pitchFamily="2" charset="0"/>
                <a:cs typeface="Times New Roman" pitchFamily="18" charset="0"/>
              </a:rPr>
              <a:t>Domain specificity: </a:t>
            </a:r>
            <a:r>
              <a:rPr lang="en-US" dirty="0" smtClean="0">
                <a:latin typeface="Nyala" pitchFamily="2" charset="0"/>
                <a:cs typeface="Times New Roman" pitchFamily="18" charset="0"/>
              </a:rPr>
              <a:t>They</a:t>
            </a:r>
            <a:r>
              <a:rPr lang="en-US" sz="2800" dirty="0" smtClean="0">
                <a:latin typeface="Nyala" pitchFamily="2" charset="0"/>
                <a:cs typeface="Times New Roman" pitchFamily="18" charset="0"/>
              </a:rPr>
              <a:t> </a:t>
            </a:r>
            <a:r>
              <a:rPr lang="en-US" sz="2800" dirty="0">
                <a:latin typeface="Nyala" pitchFamily="2" charset="0"/>
                <a:cs typeface="Times New Roman" pitchFamily="18" charset="0"/>
              </a:rPr>
              <a:t>operates in a micro-world where particular kind of problem solving is required.</a:t>
            </a:r>
          </a:p>
          <a:p>
            <a:pPr marL="514350" indent="-514350">
              <a:buFont typeface="+mj-lt"/>
              <a:buAutoNum type="arabicPeriod"/>
            </a:pPr>
            <a:r>
              <a:rPr lang="en-US" sz="2800" dirty="0">
                <a:solidFill>
                  <a:schemeClr val="tx1"/>
                </a:solidFill>
                <a:latin typeface="Nyala" pitchFamily="2" charset="0"/>
                <a:cs typeface="Times New Roman" pitchFamily="18" charset="0"/>
              </a:rPr>
              <a:t>Special Programming Languages: </a:t>
            </a:r>
            <a:r>
              <a:rPr lang="en-US" sz="2800" dirty="0">
                <a:latin typeface="Nyala" pitchFamily="2" charset="0"/>
                <a:cs typeface="Times New Roman" pitchFamily="18" charset="0"/>
              </a:rPr>
              <a:t>declarative languages such </a:t>
            </a:r>
            <a:r>
              <a:rPr lang="en-US" sz="2800" dirty="0" smtClean="0">
                <a:latin typeface="Nyala" pitchFamily="2" charset="0"/>
                <a:cs typeface="Times New Roman" pitchFamily="18" charset="0"/>
              </a:rPr>
              <a:t>as Python, </a:t>
            </a:r>
            <a:r>
              <a:rPr lang="en-US" sz="2800" dirty="0">
                <a:latin typeface="Nyala" pitchFamily="2" charset="0"/>
                <a:cs typeface="Times New Roman" pitchFamily="18" charset="0"/>
              </a:rPr>
              <a:t>LISP and </a:t>
            </a:r>
            <a:r>
              <a:rPr lang="en-US" sz="2800" dirty="0" smtClean="0">
                <a:latin typeface="Nyala" pitchFamily="2" charset="0"/>
                <a:cs typeface="Times New Roman" pitchFamily="18" charset="0"/>
              </a:rPr>
              <a:t>Prolog which are characterized by:</a:t>
            </a:r>
            <a:endParaRPr lang="en-US" sz="28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Efficient mix of integer and real </a:t>
            </a:r>
            <a:r>
              <a:rPr lang="en-US" sz="2400" dirty="0" smtClean="0">
                <a:latin typeface="Nyala" pitchFamily="2" charset="0"/>
                <a:cs typeface="Times New Roman" pitchFamily="18" charset="0"/>
              </a:rPr>
              <a:t>variables.</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Good memory-management </a:t>
            </a:r>
            <a:r>
              <a:rPr lang="en-US" sz="2400" dirty="0" smtClean="0">
                <a:latin typeface="Nyala" pitchFamily="2" charset="0"/>
                <a:cs typeface="Times New Roman" pitchFamily="18" charset="0"/>
              </a:rPr>
              <a:t>procedures.</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Extensive data-manipulation </a:t>
            </a:r>
            <a:r>
              <a:rPr lang="en-US" sz="2400" dirty="0" smtClean="0">
                <a:latin typeface="Nyala" pitchFamily="2" charset="0"/>
                <a:cs typeface="Times New Roman" pitchFamily="18" charset="0"/>
              </a:rPr>
              <a:t>routines.</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Incremental </a:t>
            </a:r>
            <a:r>
              <a:rPr lang="en-US" sz="2400" dirty="0" smtClean="0">
                <a:latin typeface="Nyala" pitchFamily="2" charset="0"/>
                <a:cs typeface="Times New Roman" pitchFamily="18" charset="0"/>
              </a:rPr>
              <a:t>compilation.</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Tagged memory </a:t>
            </a:r>
            <a:r>
              <a:rPr lang="en-US" sz="2400" dirty="0" smtClean="0">
                <a:latin typeface="Nyala" pitchFamily="2" charset="0"/>
                <a:cs typeface="Times New Roman" pitchFamily="18" charset="0"/>
              </a:rPr>
              <a:t>architecture.</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 Optimization of the systems </a:t>
            </a:r>
            <a:r>
              <a:rPr lang="en-US" sz="2400" dirty="0" smtClean="0">
                <a:latin typeface="Nyala" pitchFamily="2" charset="0"/>
                <a:cs typeface="Times New Roman" pitchFamily="18" charset="0"/>
              </a:rPr>
              <a:t>environment.</a:t>
            </a:r>
            <a:endParaRPr lang="en-US" sz="2400" dirty="0">
              <a:latin typeface="Nyala" pitchFamily="2" charset="0"/>
              <a:cs typeface="Times New Roman" pitchFamily="18" charset="0"/>
            </a:endParaRPr>
          </a:p>
          <a:p>
            <a:pPr lvl="1">
              <a:buFont typeface="Wingdings 2" pitchFamily="18" charset="2"/>
              <a:buChar char="E"/>
            </a:pPr>
            <a:r>
              <a:rPr lang="en-US" sz="2400" dirty="0">
                <a:latin typeface="Nyala" pitchFamily="2" charset="0"/>
                <a:cs typeface="Times New Roman" pitchFamily="18" charset="0"/>
              </a:rPr>
              <a:t> Efficient search </a:t>
            </a:r>
            <a:r>
              <a:rPr lang="en-US" sz="2400" dirty="0" smtClean="0">
                <a:latin typeface="Nyala" pitchFamily="2" charset="0"/>
                <a:cs typeface="Times New Roman" pitchFamily="18" charset="0"/>
              </a:rPr>
              <a:t>procedures</a:t>
            </a:r>
            <a:endParaRPr lang="en-US" sz="2400" dirty="0">
              <a:latin typeface="Nyala" pitchFamily="2" charset="0"/>
              <a:cs typeface="Times New Roman" pitchFamily="18"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95</a:t>
            </a:fld>
            <a:endParaRPr lang="en-US"/>
          </a:p>
        </p:txBody>
      </p:sp>
    </p:spTree>
    <p:extLst>
      <p:ext uri="{BB962C8B-B14F-4D97-AF65-F5344CB8AC3E}">
        <p14:creationId xmlns:p14="http://schemas.microsoft.com/office/powerpoint/2010/main" val="614958517"/>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36972"/>
          </a:xfrm>
        </p:spPr>
        <p:txBody>
          <a:bodyPr>
            <a:normAutofit fontScale="90000"/>
          </a:bodyPr>
          <a:lstStyle/>
          <a:p>
            <a:r>
              <a:rPr lang="en-US" dirty="0" smtClean="0">
                <a:latin typeface="Nyala" pitchFamily="2" charset="0"/>
              </a:rPr>
              <a:t>Conti..</a:t>
            </a:r>
            <a:endParaRPr lang="en-US" dirty="0">
              <a:latin typeface="Nyala" pitchFamily="2" charset="0"/>
            </a:endParaRPr>
          </a:p>
        </p:txBody>
      </p:sp>
      <p:sp>
        <p:nvSpPr>
          <p:cNvPr id="3" name="Content Placeholder 2"/>
          <p:cNvSpPr>
            <a:spLocks noGrp="1"/>
          </p:cNvSpPr>
          <p:nvPr>
            <p:ph idx="1"/>
          </p:nvPr>
        </p:nvSpPr>
        <p:spPr>
          <a:xfrm>
            <a:off x="0" y="1265274"/>
            <a:ext cx="9144000" cy="3773451"/>
          </a:xfrm>
        </p:spPr>
        <p:txBody>
          <a:bodyPr>
            <a:normAutofit fontScale="70000" lnSpcReduction="20000"/>
          </a:bodyPr>
          <a:lstStyle/>
          <a:p>
            <a:pPr marL="514350" indent="-514350">
              <a:buAutoNum type="arabicPeriod" startAt="3"/>
            </a:pPr>
            <a:r>
              <a:rPr lang="en-US" dirty="0">
                <a:latin typeface="Nyala" pitchFamily="2" charset="0"/>
                <a:cs typeface="Times New Roman" pitchFamily="18" charset="0"/>
              </a:rPr>
              <a:t>ES reasons over representation of human knowledge.</a:t>
            </a:r>
          </a:p>
          <a:p>
            <a:pPr marL="514350" indent="-514350">
              <a:buAutoNum type="arabicPeriod" startAt="3"/>
            </a:pPr>
            <a:r>
              <a:rPr lang="en-US" dirty="0">
                <a:latin typeface="Nyala" pitchFamily="2" charset="0"/>
                <a:cs typeface="Times New Roman" pitchFamily="18" charset="0"/>
              </a:rPr>
              <a:t>ES solves problems of genuine scientific or commercial interest through application of heuristic or approximate methods.</a:t>
            </a:r>
          </a:p>
          <a:p>
            <a:pPr marL="514350" indent="-514350">
              <a:buFont typeface="Arial" pitchFamily="34" charset="0"/>
              <a:buAutoNum type="arabicPeriod" startAt="3"/>
            </a:pPr>
            <a:r>
              <a:rPr lang="en-US" sz="3100" dirty="0">
                <a:latin typeface="Nyala" pitchFamily="2" charset="0"/>
                <a:cs typeface="Times New Roman" pitchFamily="18" charset="0"/>
              </a:rPr>
              <a:t>ES, unlike ‘algorithmic’ methods, are not guaranteed to succeed.</a:t>
            </a:r>
          </a:p>
          <a:p>
            <a:pPr marL="514350" indent="-514350">
              <a:buFont typeface="Arial" pitchFamily="34" charset="0"/>
              <a:buAutoNum type="arabicPeriod" startAt="3"/>
            </a:pPr>
            <a:r>
              <a:rPr lang="en-US" sz="3100" dirty="0">
                <a:latin typeface="Nyala" pitchFamily="2" charset="0"/>
                <a:cs typeface="Times New Roman" pitchFamily="18" charset="0"/>
              </a:rPr>
              <a:t>ES presents solutions in a reasonable time.</a:t>
            </a:r>
          </a:p>
          <a:p>
            <a:pPr marL="514350" indent="-514350">
              <a:buFont typeface="Arial" pitchFamily="34" charset="0"/>
              <a:buAutoNum type="arabicPeriod" startAt="3"/>
            </a:pPr>
            <a:r>
              <a:rPr lang="en-US" sz="3100" dirty="0">
                <a:latin typeface="Nyala" pitchFamily="2" charset="0"/>
                <a:cs typeface="Times New Roman" pitchFamily="18" charset="0"/>
              </a:rPr>
              <a:t>ES provide correct solutions most of the time-equal to or better than accuracy rate expected from a human expert.</a:t>
            </a:r>
          </a:p>
          <a:p>
            <a:pPr marL="514350" indent="-514350">
              <a:buFont typeface="Arial" pitchFamily="34" charset="0"/>
              <a:buAutoNum type="arabicPeriod" startAt="3"/>
            </a:pPr>
            <a:r>
              <a:rPr lang="en-US" sz="3100" dirty="0">
                <a:latin typeface="Nyala" pitchFamily="2" charset="0"/>
                <a:cs typeface="Times New Roman" pitchFamily="18" charset="0"/>
              </a:rPr>
              <a:t>Es follow difficult programs as good as or better than human experts.</a:t>
            </a:r>
          </a:p>
          <a:p>
            <a:pPr marL="514350" indent="-514350">
              <a:buFont typeface="Arial" pitchFamily="34" charset="0"/>
              <a:buAutoNum type="arabicPeriod" startAt="3"/>
            </a:pPr>
            <a:r>
              <a:rPr lang="en-US" sz="3100" dirty="0">
                <a:latin typeface="Nyala" pitchFamily="2" charset="0"/>
                <a:cs typeface="Times New Roman" pitchFamily="18" charset="0"/>
              </a:rPr>
              <a:t>ES posses vast quantities of domain specific knowledge to the minute details.</a:t>
            </a:r>
          </a:p>
          <a:p>
            <a:pPr marL="514350" indent="-514350">
              <a:buFont typeface="Arial" pitchFamily="34" charset="0"/>
              <a:buAutoNum type="arabicPeriod" startAt="3"/>
            </a:pPr>
            <a:r>
              <a:rPr lang="en-US" sz="3100" dirty="0">
                <a:latin typeface="Nyala" pitchFamily="2" charset="0"/>
                <a:cs typeface="Times New Roman" pitchFamily="18" charset="0"/>
              </a:rPr>
              <a:t>ES communicates with users in its own natural language.</a:t>
            </a:r>
          </a:p>
          <a:p>
            <a:pPr marL="514350" indent="-514350">
              <a:buFont typeface="Arial" pitchFamily="34" charset="0"/>
              <a:buAutoNum type="arabicPeriod" startAt="3"/>
            </a:pPr>
            <a:r>
              <a:rPr lang="en-US" sz="3100" dirty="0">
                <a:latin typeface="Nyala" pitchFamily="2" charset="0"/>
                <a:cs typeface="Times New Roman" pitchFamily="18" charset="0"/>
              </a:rPr>
              <a:t>ES provides extensive facilities for symbolic process rather than numeric </a:t>
            </a:r>
            <a:r>
              <a:rPr lang="en-US" sz="3100" dirty="0" smtClean="0">
                <a:latin typeface="Nyala" pitchFamily="2" charset="0"/>
                <a:cs typeface="Times New Roman" pitchFamily="18" charset="0"/>
              </a:rPr>
              <a:t>process.</a:t>
            </a:r>
            <a:endParaRPr lang="en-US" sz="3100" dirty="0">
              <a:latin typeface="Nyala" pitchFamily="2" charset="0"/>
              <a:cs typeface="Times New Roman" pitchFamily="18"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96</a:t>
            </a:fld>
            <a:endParaRPr lang="en-US"/>
          </a:p>
        </p:txBody>
      </p:sp>
    </p:spTree>
    <p:extLst>
      <p:ext uri="{BB962C8B-B14F-4D97-AF65-F5344CB8AC3E}">
        <p14:creationId xmlns:p14="http://schemas.microsoft.com/office/powerpoint/2010/main" val="217424943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normAutofit/>
          </a:bodyPr>
          <a:lstStyle/>
          <a:p>
            <a:pPr eaLnBrk="1" hangingPunct="1"/>
            <a:r>
              <a:rPr lang="en-US" b="1" dirty="0">
                <a:latin typeface="Nyala" pitchFamily="2" charset="0"/>
              </a:rPr>
              <a:t>Advantages of Expert Systems</a:t>
            </a:r>
          </a:p>
        </p:txBody>
      </p:sp>
      <p:sp>
        <p:nvSpPr>
          <p:cNvPr id="14340" name="Rectangle 3"/>
          <p:cNvSpPr>
            <a:spLocks noGrp="1" noChangeArrowheads="1"/>
          </p:cNvSpPr>
          <p:nvPr>
            <p:ph idx="1"/>
          </p:nvPr>
        </p:nvSpPr>
        <p:spPr>
          <a:xfrm>
            <a:off x="331870" y="1188804"/>
            <a:ext cx="6594035" cy="3511061"/>
          </a:xfrm>
        </p:spPr>
        <p:txBody>
          <a:bodyPr>
            <a:noAutofit/>
          </a:bodyPr>
          <a:lstStyle/>
          <a:p>
            <a:pPr eaLnBrk="1" hangingPunct="1"/>
            <a:r>
              <a:rPr lang="en-US" sz="1800" dirty="0">
                <a:latin typeface="Nyala" pitchFamily="2" charset="0"/>
                <a:cs typeface="Times New Roman" pitchFamily="18" charset="0"/>
              </a:rPr>
              <a:t>Increase the  availability of the </a:t>
            </a:r>
            <a:r>
              <a:rPr lang="en-US" sz="1800" dirty="0" smtClean="0">
                <a:latin typeface="Nyala" pitchFamily="2" charset="0"/>
                <a:cs typeface="Times New Roman" pitchFamily="18" charset="0"/>
              </a:rPr>
              <a:t>expert.</a:t>
            </a:r>
            <a:endParaRPr lang="en-US" sz="1800" dirty="0">
              <a:latin typeface="Nyala" pitchFamily="2" charset="0"/>
              <a:cs typeface="Times New Roman" pitchFamily="18" charset="0"/>
            </a:endParaRPr>
          </a:p>
          <a:p>
            <a:pPr eaLnBrk="1" hangingPunct="1"/>
            <a:r>
              <a:rPr lang="en-US" sz="1800" dirty="0">
                <a:latin typeface="Nyala" pitchFamily="2" charset="0"/>
                <a:cs typeface="Times New Roman" pitchFamily="18" charset="0"/>
              </a:rPr>
              <a:t>Increase the </a:t>
            </a:r>
            <a:r>
              <a:rPr lang="en-US" sz="1800" u="sng" dirty="0">
                <a:latin typeface="Nyala" pitchFamily="2" charset="0"/>
                <a:cs typeface="Times New Roman" pitchFamily="18" charset="0"/>
              </a:rPr>
              <a:t>probability</a:t>
            </a:r>
            <a:r>
              <a:rPr lang="en-US" sz="1800" dirty="0">
                <a:latin typeface="Nyala" pitchFamily="2" charset="0"/>
                <a:cs typeface="Times New Roman" pitchFamily="18" charset="0"/>
              </a:rPr>
              <a:t>, </a:t>
            </a:r>
            <a:r>
              <a:rPr lang="en-US" sz="1800" u="sng" dirty="0">
                <a:latin typeface="Nyala" pitchFamily="2" charset="0"/>
                <a:cs typeface="Times New Roman" pitchFamily="18" charset="0"/>
              </a:rPr>
              <a:t>frequency</a:t>
            </a:r>
            <a:r>
              <a:rPr lang="en-US" sz="1800" dirty="0">
                <a:latin typeface="Nyala" pitchFamily="2" charset="0"/>
                <a:cs typeface="Times New Roman" pitchFamily="18" charset="0"/>
              </a:rPr>
              <a:t>, and </a:t>
            </a:r>
            <a:r>
              <a:rPr lang="en-US" sz="1800" u="sng" dirty="0">
                <a:latin typeface="Nyala" pitchFamily="2" charset="0"/>
                <a:cs typeface="Times New Roman" pitchFamily="18" charset="0"/>
              </a:rPr>
              <a:t>consistency</a:t>
            </a:r>
            <a:r>
              <a:rPr lang="en-US" sz="1800" dirty="0">
                <a:latin typeface="Nyala" pitchFamily="2" charset="0"/>
                <a:cs typeface="Times New Roman" pitchFamily="18" charset="0"/>
              </a:rPr>
              <a:t> of making good decisions.</a:t>
            </a:r>
          </a:p>
          <a:p>
            <a:r>
              <a:rPr lang="en-US" sz="1800" dirty="0">
                <a:latin typeface="Nyala" pitchFamily="2" charset="0"/>
                <a:cs typeface="Times New Roman" pitchFamily="18" charset="0"/>
              </a:rPr>
              <a:t>Reduce cost and improve decision making: facilitate real-time, low-cost expert-level decisions by the non-expert. </a:t>
            </a:r>
          </a:p>
          <a:p>
            <a:pPr eaLnBrk="1" hangingPunct="1"/>
            <a:r>
              <a:rPr lang="en-US" sz="1800" dirty="0">
                <a:latin typeface="Nyala" pitchFamily="2" charset="0"/>
                <a:cs typeface="Times New Roman" pitchFamily="18" charset="0"/>
              </a:rPr>
              <a:t>Enhance the utilization of most of the available </a:t>
            </a:r>
            <a:r>
              <a:rPr lang="en-US" sz="1800" dirty="0" smtClean="0">
                <a:latin typeface="Nyala" pitchFamily="2" charset="0"/>
                <a:cs typeface="Times New Roman" pitchFamily="18" charset="0"/>
              </a:rPr>
              <a:t>data.</a:t>
            </a:r>
            <a:endParaRPr lang="en-US" sz="1800" dirty="0">
              <a:latin typeface="Nyala" pitchFamily="2" charset="0"/>
              <a:cs typeface="Times New Roman" pitchFamily="18" charset="0"/>
            </a:endParaRPr>
          </a:p>
          <a:p>
            <a:r>
              <a:rPr lang="en-US" sz="1800" dirty="0">
                <a:latin typeface="Nyala" pitchFamily="2" charset="0"/>
                <a:cs typeface="Times New Roman" pitchFamily="18" charset="0"/>
              </a:rPr>
              <a:t>Permit objectivity by weighing evidence without bias and without regard for the user’s personal and emotional </a:t>
            </a:r>
            <a:r>
              <a:rPr lang="en-US" sz="1800" dirty="0" smtClean="0">
                <a:latin typeface="Nyala" pitchFamily="2" charset="0"/>
                <a:cs typeface="Times New Roman" pitchFamily="18" charset="0"/>
              </a:rPr>
              <a:t>reactions.</a:t>
            </a:r>
            <a:endParaRPr lang="en-US" sz="1800" dirty="0">
              <a:latin typeface="Nyala" pitchFamily="2" charset="0"/>
              <a:cs typeface="Times New Roman" pitchFamily="18" charset="0"/>
            </a:endParaRPr>
          </a:p>
          <a:p>
            <a:r>
              <a:rPr lang="en-US" sz="1800" dirty="0">
                <a:latin typeface="Nyala" pitchFamily="2" charset="0"/>
                <a:cs typeface="Times New Roman" pitchFamily="18" charset="0"/>
              </a:rPr>
              <a:t>Permit dynamism through modularity of </a:t>
            </a:r>
            <a:r>
              <a:rPr lang="en-US" sz="1800" dirty="0" smtClean="0">
                <a:latin typeface="Nyala" pitchFamily="2" charset="0"/>
                <a:cs typeface="Times New Roman" pitchFamily="18" charset="0"/>
              </a:rPr>
              <a:t>structure.</a:t>
            </a:r>
            <a:endParaRPr lang="en-US" sz="1800" dirty="0">
              <a:latin typeface="Nyala" pitchFamily="2" charset="0"/>
              <a:cs typeface="Times New Roman" pitchFamily="18" charset="0"/>
            </a:endParaRPr>
          </a:p>
          <a:p>
            <a:r>
              <a:rPr lang="en-US" sz="1800" dirty="0">
                <a:latin typeface="Nyala" pitchFamily="2" charset="0"/>
                <a:cs typeface="Times New Roman" pitchFamily="18" charset="0"/>
              </a:rPr>
              <a:t>Reduce </a:t>
            </a:r>
            <a:r>
              <a:rPr lang="en-US" sz="1800" dirty="0" smtClean="0">
                <a:latin typeface="Nyala" pitchFamily="2" charset="0"/>
                <a:cs typeface="Times New Roman" pitchFamily="18" charset="0"/>
              </a:rPr>
              <a:t>danger.</a:t>
            </a:r>
            <a:endParaRPr lang="en-US" sz="1800" dirty="0">
              <a:latin typeface="Nyala" pitchFamily="2" charset="0"/>
              <a:cs typeface="Times New Roman" pitchFamily="18" charset="0"/>
            </a:endParaRPr>
          </a:p>
          <a:p>
            <a:pPr eaLnBrk="1" hangingPunct="1"/>
            <a:r>
              <a:rPr lang="en-US" sz="1800" dirty="0">
                <a:latin typeface="Nyala" pitchFamily="2" charset="0"/>
                <a:cs typeface="Times New Roman" pitchFamily="18" charset="0"/>
              </a:rPr>
              <a:t>Provides better </a:t>
            </a:r>
            <a:r>
              <a:rPr lang="en-US" sz="1800" dirty="0" smtClean="0">
                <a:latin typeface="Nyala" pitchFamily="2" charset="0"/>
                <a:cs typeface="Times New Roman" pitchFamily="18" charset="0"/>
              </a:rPr>
              <a:t>performance.</a:t>
            </a:r>
            <a:endParaRPr lang="en-US" sz="1800" dirty="0">
              <a:latin typeface="Nyala" pitchFamily="2" charset="0"/>
              <a:cs typeface="Times New Roman" pitchFamily="18" charset="0"/>
            </a:endParaRPr>
          </a:p>
          <a:p>
            <a:r>
              <a:rPr lang="en-US" sz="1800" dirty="0">
                <a:latin typeface="Nyala" pitchFamily="2" charset="0"/>
                <a:cs typeface="Times New Roman" pitchFamily="18" charset="0"/>
              </a:rPr>
              <a:t>Multiple expertise: help distribute human </a:t>
            </a:r>
            <a:r>
              <a:rPr lang="en-US" sz="1800" dirty="0" smtClean="0">
                <a:latin typeface="Nyala" pitchFamily="2" charset="0"/>
                <a:cs typeface="Times New Roman" pitchFamily="18" charset="0"/>
              </a:rPr>
              <a:t>expertise.</a:t>
            </a:r>
            <a:endParaRPr lang="en-US" sz="1800" dirty="0">
              <a:latin typeface="Nyala" pitchFamily="2" charset="0"/>
              <a:cs typeface="Times New Roman" pitchFamily="18"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97</a:t>
            </a:fld>
            <a:endParaRPr lang="en-US"/>
          </a:p>
        </p:txBody>
      </p:sp>
    </p:spTree>
    <p:extLst>
      <p:ext uri="{BB962C8B-B14F-4D97-AF65-F5344CB8AC3E}">
        <p14:creationId xmlns:p14="http://schemas.microsoft.com/office/powerpoint/2010/main" val="3214670420"/>
      </p:ext>
    </p:extLst>
  </p:cSld>
  <p:clrMapOvr>
    <a:masterClrMapping/>
  </p:clrMapOvr>
  <mc:AlternateContent xmlns:mc="http://schemas.openxmlformats.org/markup-compatibility/2006" xmlns:p14="http://schemas.microsoft.com/office/powerpoint/2010/main">
    <mc:Choice Requires="p14">
      <p:transition spd="slow" p14:dur="3900">
        <p14:glitter dir="u" pattern="hexagon"/>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normAutofit/>
          </a:bodyPr>
          <a:lstStyle/>
          <a:p>
            <a:pPr eaLnBrk="1" hangingPunct="1"/>
            <a:r>
              <a:rPr lang="en-US" b="1" dirty="0" smtClean="0">
                <a:latin typeface="Times New Roman" pitchFamily="18" charset="0"/>
              </a:rPr>
              <a:t>Conti..</a:t>
            </a:r>
            <a:endParaRPr lang="en-US" b="1" dirty="0">
              <a:latin typeface="Times New Roman" pitchFamily="18" charset="0"/>
            </a:endParaRPr>
          </a:p>
        </p:txBody>
      </p:sp>
      <p:sp>
        <p:nvSpPr>
          <p:cNvPr id="15364" name="Rectangle 3"/>
          <p:cNvSpPr>
            <a:spLocks noGrp="1" noChangeArrowheads="1"/>
          </p:cNvSpPr>
          <p:nvPr>
            <p:ph idx="1"/>
          </p:nvPr>
        </p:nvSpPr>
        <p:spPr>
          <a:xfrm>
            <a:off x="-74428" y="1197405"/>
            <a:ext cx="7102549" cy="3946095"/>
          </a:xfrm>
        </p:spPr>
        <p:txBody>
          <a:bodyPr>
            <a:normAutofit fontScale="25000" lnSpcReduction="20000"/>
          </a:bodyPr>
          <a:lstStyle/>
          <a:p>
            <a:r>
              <a:rPr lang="en-US" sz="9600" dirty="0">
                <a:latin typeface="Nyala" pitchFamily="2" charset="0"/>
                <a:cs typeface="Times New Roman" pitchFamily="18" charset="0"/>
              </a:rPr>
              <a:t>Increase </a:t>
            </a:r>
            <a:r>
              <a:rPr lang="en-US" sz="9600" dirty="0" smtClean="0">
                <a:latin typeface="Nyala" pitchFamily="2" charset="0"/>
                <a:cs typeface="Times New Roman" pitchFamily="18" charset="0"/>
              </a:rPr>
              <a:t>reliability.</a:t>
            </a:r>
            <a:endParaRPr lang="en-US" sz="9600" dirty="0">
              <a:latin typeface="Nyala" pitchFamily="2" charset="0"/>
              <a:cs typeface="Times New Roman" pitchFamily="18" charset="0"/>
            </a:endParaRPr>
          </a:p>
          <a:p>
            <a:r>
              <a:rPr lang="en-US" sz="9600" dirty="0">
                <a:latin typeface="Nyala" pitchFamily="2" charset="0"/>
                <a:cs typeface="Times New Roman" pitchFamily="18" charset="0"/>
              </a:rPr>
              <a:t>Free up the mind and time of the human expert to enable him or her to concentrate on more creative </a:t>
            </a:r>
            <a:r>
              <a:rPr lang="en-US" sz="9600" dirty="0" smtClean="0">
                <a:latin typeface="Nyala" pitchFamily="2" charset="0"/>
                <a:cs typeface="Times New Roman" pitchFamily="18" charset="0"/>
              </a:rPr>
              <a:t>activities.</a:t>
            </a:r>
            <a:endParaRPr lang="en-US" sz="9600" dirty="0">
              <a:latin typeface="Nyala" pitchFamily="2" charset="0"/>
              <a:cs typeface="Times New Roman" pitchFamily="18" charset="0"/>
            </a:endParaRPr>
          </a:p>
          <a:p>
            <a:pPr eaLnBrk="1" hangingPunct="1"/>
            <a:r>
              <a:rPr lang="en-US" sz="9600" dirty="0">
                <a:latin typeface="Nyala" pitchFamily="2" charset="0"/>
              </a:rPr>
              <a:t>Provides good explanation to the </a:t>
            </a:r>
            <a:r>
              <a:rPr lang="en-US" sz="9600" dirty="0" smtClean="0">
                <a:latin typeface="Nyala" pitchFamily="2" charset="0"/>
              </a:rPr>
              <a:t>user.</a:t>
            </a:r>
            <a:endParaRPr lang="en-US" sz="9600" dirty="0">
              <a:latin typeface="Nyala" pitchFamily="2" charset="0"/>
            </a:endParaRPr>
          </a:p>
          <a:p>
            <a:pPr eaLnBrk="1" hangingPunct="1"/>
            <a:r>
              <a:rPr lang="en-US" sz="9600" dirty="0">
                <a:latin typeface="Nyala" pitchFamily="2" charset="0"/>
              </a:rPr>
              <a:t>Fast </a:t>
            </a:r>
            <a:r>
              <a:rPr lang="en-US" sz="9600" dirty="0" smtClean="0">
                <a:latin typeface="Nyala" pitchFamily="2" charset="0"/>
              </a:rPr>
              <a:t>response.</a:t>
            </a:r>
            <a:endParaRPr lang="en-US" sz="9600" dirty="0">
              <a:latin typeface="Nyala" pitchFamily="2" charset="0"/>
            </a:endParaRPr>
          </a:p>
          <a:p>
            <a:pPr eaLnBrk="1" hangingPunct="1"/>
            <a:r>
              <a:rPr lang="en-US" sz="9600" dirty="0">
                <a:latin typeface="Nyala" pitchFamily="2" charset="0"/>
              </a:rPr>
              <a:t>Steady, unemotional, and complete responses at all </a:t>
            </a:r>
            <a:r>
              <a:rPr lang="en-US" sz="9600" dirty="0" smtClean="0">
                <a:latin typeface="Nyala" pitchFamily="2" charset="0"/>
              </a:rPr>
              <a:t>times.</a:t>
            </a:r>
            <a:endParaRPr lang="en-US" sz="9600" dirty="0">
              <a:latin typeface="Nyala" pitchFamily="2" charset="0"/>
            </a:endParaRPr>
          </a:p>
          <a:p>
            <a:pPr eaLnBrk="1" hangingPunct="1"/>
            <a:r>
              <a:rPr lang="en-US" sz="9600" dirty="0">
                <a:latin typeface="Nyala" pitchFamily="2" charset="0"/>
              </a:rPr>
              <a:t>Intelligent </a:t>
            </a:r>
            <a:r>
              <a:rPr lang="en-US" sz="9600" dirty="0" smtClean="0">
                <a:latin typeface="Nyala" pitchFamily="2" charset="0"/>
              </a:rPr>
              <a:t>tutor.</a:t>
            </a:r>
            <a:endParaRPr lang="en-US" sz="9600" dirty="0">
              <a:latin typeface="Nyala" pitchFamily="2" charset="0"/>
            </a:endParaRPr>
          </a:p>
          <a:p>
            <a:pPr eaLnBrk="1" hangingPunct="1"/>
            <a:r>
              <a:rPr lang="en-US" sz="9600" dirty="0">
                <a:latin typeface="Nyala" pitchFamily="2" charset="0"/>
              </a:rPr>
              <a:t>Intelligent </a:t>
            </a:r>
            <a:r>
              <a:rPr lang="en-US" sz="9600" dirty="0" smtClean="0">
                <a:latin typeface="Nyala" pitchFamily="2" charset="0"/>
              </a:rPr>
              <a:t>database.</a:t>
            </a:r>
            <a:endParaRPr lang="en-US" sz="9600" dirty="0">
              <a:latin typeface="Nyala" pitchFamily="2" charset="0"/>
            </a:endParaRPr>
          </a:p>
          <a:p>
            <a:r>
              <a:rPr lang="en-US" sz="9600" dirty="0">
                <a:latin typeface="Nyala" pitchFamily="2" charset="0"/>
                <a:cs typeface="Times New Roman" pitchFamily="18" charset="0"/>
              </a:rPr>
              <a:t>Encourage investigations into the subtle areas of a </a:t>
            </a:r>
            <a:r>
              <a:rPr lang="en-US" sz="9600" dirty="0" smtClean="0">
                <a:latin typeface="Nyala" pitchFamily="2" charset="0"/>
                <a:cs typeface="Times New Roman" pitchFamily="18" charset="0"/>
              </a:rPr>
              <a:t>problem.</a:t>
            </a:r>
            <a:endParaRPr lang="en-US" sz="9600" dirty="0">
              <a:latin typeface="Nyala" pitchFamily="2" charset="0"/>
              <a:cs typeface="Times New Roman" pitchFamily="18" charset="0"/>
            </a:endParaRPr>
          </a:p>
          <a:p>
            <a:pPr eaLnBrk="1" hangingPunct="1"/>
            <a:endParaRPr lang="en-US" sz="2800" dirty="0">
              <a:latin typeface="Times New Roman" pitchFamily="18" charset="0"/>
            </a:endParaRPr>
          </a:p>
        </p:txBody>
      </p:sp>
      <p:sp>
        <p:nvSpPr>
          <p:cNvPr id="4" name="Slide Number Placeholder 3"/>
          <p:cNvSpPr>
            <a:spLocks noGrp="1"/>
          </p:cNvSpPr>
          <p:nvPr>
            <p:ph type="sldNum" sz="quarter" idx="12"/>
          </p:nvPr>
        </p:nvSpPr>
        <p:spPr/>
        <p:txBody>
          <a:bodyPr/>
          <a:lstStyle/>
          <a:p>
            <a:fld id="{7DF45CF8-F4FE-4174-8CC4-9C7FAE3E47D8}" type="slidenum">
              <a:rPr lang="en-US" smtClean="0"/>
              <a:pPr/>
              <a:t>98</a:t>
            </a:fld>
            <a:endParaRPr lang="en-US"/>
          </a:p>
        </p:txBody>
      </p:sp>
    </p:spTree>
    <p:extLst>
      <p:ext uri="{BB962C8B-B14F-4D97-AF65-F5344CB8AC3E}">
        <p14:creationId xmlns:p14="http://schemas.microsoft.com/office/powerpoint/2010/main" val="3712261232"/>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0" y="98667"/>
            <a:ext cx="8259098" cy="763526"/>
          </a:xfrm>
        </p:spPr>
        <p:txBody>
          <a:bodyPr>
            <a:normAutofit/>
          </a:bodyPr>
          <a:lstStyle/>
          <a:p>
            <a:pPr eaLnBrk="1" hangingPunct="1"/>
            <a:r>
              <a:rPr lang="en-US" sz="2400" b="1" dirty="0">
                <a:latin typeface="Nyala" pitchFamily="2" charset="0"/>
              </a:rPr>
              <a:t>Expert </a:t>
            </a:r>
            <a:r>
              <a:rPr lang="en-US" sz="2400" b="1" dirty="0" smtClean="0">
                <a:latin typeface="Nyala" pitchFamily="2" charset="0"/>
              </a:rPr>
              <a:t>Systems Vs. Conventional </a:t>
            </a:r>
            <a:r>
              <a:rPr lang="en-US" sz="2400" b="1" dirty="0">
                <a:latin typeface="Nyala" pitchFamily="2" charset="0"/>
              </a:rPr>
              <a:t>P</a:t>
            </a:r>
            <a:r>
              <a:rPr lang="en-US" sz="2400" b="1" dirty="0" smtClean="0">
                <a:latin typeface="Nyala" pitchFamily="2" charset="0"/>
              </a:rPr>
              <a:t>rograms </a:t>
            </a:r>
            <a:endParaRPr lang="en-US" sz="2400" b="1" dirty="0">
              <a:latin typeface="Nyala" pitchFamily="2" charset="0"/>
            </a:endParaRPr>
          </a:p>
        </p:txBody>
      </p:sp>
      <p:sp>
        <p:nvSpPr>
          <p:cNvPr id="27650" name="Slide Number Placeholder 4"/>
          <p:cNvSpPr>
            <a:spLocks noGrp="1"/>
          </p:cNvSpPr>
          <p:nvPr>
            <p:ph type="sldNum" sz="quarter" idx="12"/>
          </p:nvPr>
        </p:nvSpPr>
        <p:spPr>
          <a:noFill/>
        </p:spPr>
        <p:txBody>
          <a:bodyPr/>
          <a:lstStyle/>
          <a:p>
            <a:fld id="{9BF6611A-703F-4156-A992-D663B1FA07AE}" type="slidenum">
              <a:rPr lang="en-US"/>
              <a:pPr/>
              <a:t>99</a:t>
            </a:fld>
            <a:endParaRPr lang="en-US"/>
          </a:p>
        </p:txBody>
      </p:sp>
      <p:pic>
        <p:nvPicPr>
          <p:cNvPr id="27654" name="Picture 6"/>
          <p:cNvPicPr>
            <a:picLocks noChangeAspect="1" noChangeArrowheads="1"/>
          </p:cNvPicPr>
          <p:nvPr/>
        </p:nvPicPr>
        <p:blipFill>
          <a:blip r:embed="rId3"/>
          <a:srcRect/>
          <a:stretch>
            <a:fillRect/>
          </a:stretch>
        </p:blipFill>
        <p:spPr bwMode="auto">
          <a:xfrm>
            <a:off x="190501" y="1487766"/>
            <a:ext cx="8812276" cy="3503334"/>
          </a:xfrm>
          <a:prstGeom prst="round2DiagRect">
            <a:avLst>
              <a:gd name="adj1" fmla="val 16667"/>
              <a:gd name="adj2" fmla="val 0"/>
            </a:avLst>
          </a:prstGeom>
          <a:ln w="88900" cap="sq">
            <a:noFill/>
            <a:miter lim="800000"/>
          </a:ln>
          <a:effectLst>
            <a:outerShdw blurRad="44450" dist="27940" dir="5400000" algn="ctr">
              <a:srgbClr val="000000">
                <a:alpha val="32000"/>
              </a:srgbClr>
            </a:outerShdw>
          </a:effectLst>
          <a:scene3d>
            <a:camera prst="perspectiveFront"/>
            <a:lightRig rig="balanced" dir="t">
              <a:rot lat="0" lon="0" rev="8700000"/>
            </a:lightRig>
          </a:scene3d>
          <a:sp3d>
            <a:bevelT w="190500" h="38100"/>
          </a:sp3d>
        </p:spPr>
      </p:pic>
    </p:spTree>
    <p:extLst>
      <p:ext uri="{BB962C8B-B14F-4D97-AF65-F5344CB8AC3E}">
        <p14:creationId xmlns:p14="http://schemas.microsoft.com/office/powerpoint/2010/main" val="1666556670"/>
      </p:ext>
    </p:extLst>
  </p:cSld>
  <p:clrMapOvr>
    <a:masterClrMapping/>
  </p:clrMapOvr>
  <mc:AlternateContent xmlns:mc="http://schemas.openxmlformats.org/markup-compatibility/2006" xmlns:p14="http://schemas.microsoft.com/office/powerpoint/2010/main">
    <mc:Choice Requires="p14">
      <p:transition spd="slow" p14:dur="1100">
        <p14:switch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11811</Words>
  <Application>Microsoft Office PowerPoint</Application>
  <PresentationFormat>On-screen Show (16:9)</PresentationFormat>
  <Paragraphs>1315</Paragraphs>
  <Slides>111</Slides>
  <Notes>64</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111</vt:i4>
      </vt:variant>
    </vt:vector>
  </HeadingPairs>
  <TitlesOfParts>
    <vt:vector size="115" baseType="lpstr">
      <vt:lpstr>Office Theme</vt:lpstr>
      <vt:lpstr>1_Office Theme</vt:lpstr>
      <vt:lpstr>2_Office Theme</vt:lpstr>
      <vt:lpstr>Bitmap Image</vt:lpstr>
      <vt:lpstr>PowerPoint Presentation</vt:lpstr>
      <vt:lpstr>      CHAPTER 4:       Knowledge and Reasoning  </vt:lpstr>
      <vt:lpstr>What is knowledge? </vt:lpstr>
      <vt:lpstr>Knowledge</vt:lpstr>
      <vt:lpstr>Motivation</vt:lpstr>
      <vt:lpstr>Knowledge Based Agent (KBA)</vt:lpstr>
      <vt:lpstr>Components of a KBA</vt:lpstr>
      <vt:lpstr>Knowledge Base (KB)</vt:lpstr>
      <vt:lpstr>Inference Engine</vt:lpstr>
      <vt:lpstr>KB can be viewed at different levels </vt:lpstr>
      <vt:lpstr>Logical reasoning</vt:lpstr>
      <vt:lpstr>Knowledge Representation, Reasoning and Logic</vt:lpstr>
      <vt:lpstr>Knowledge Representation &amp; Reasoning</vt:lpstr>
      <vt:lpstr>Why KR is important ?</vt:lpstr>
      <vt:lpstr>How is Knowledge represented?</vt:lpstr>
      <vt:lpstr>Procedural vs. Declarative Languages </vt:lpstr>
      <vt:lpstr>Requirement for KR languages</vt:lpstr>
      <vt:lpstr>Logic as KR</vt:lpstr>
      <vt:lpstr>Why formal languages (Logic)?</vt:lpstr>
      <vt:lpstr>PowerPoint Presentation</vt:lpstr>
      <vt:lpstr>PowerPoint Presentation</vt:lpstr>
      <vt:lpstr>Knowledge Representation Languages</vt:lpstr>
      <vt:lpstr>Natural languages</vt:lpstr>
      <vt:lpstr>Logics</vt:lpstr>
      <vt:lpstr>Propositional Logic</vt:lpstr>
      <vt:lpstr>First Order Logic</vt:lpstr>
      <vt:lpstr>Propositional Logic</vt:lpstr>
      <vt:lpstr>Propositional Logic (PL)</vt:lpstr>
      <vt:lpstr>Conti..</vt:lpstr>
      <vt:lpstr>Conti..</vt:lpstr>
      <vt:lpstr>Example sentences in PL</vt:lpstr>
      <vt:lpstr>Terminology</vt:lpstr>
      <vt:lpstr>Conti..</vt:lpstr>
      <vt:lpstr>Semantics</vt:lpstr>
      <vt:lpstr>Conti…</vt:lpstr>
      <vt:lpstr> Conti..</vt:lpstr>
      <vt:lpstr>Activity!</vt:lpstr>
      <vt:lpstr>Quiz!</vt:lpstr>
      <vt:lpstr>Logical Equivalence</vt:lpstr>
      <vt:lpstr>|= vs. |-</vt:lpstr>
      <vt:lpstr>Inference Rules</vt:lpstr>
      <vt:lpstr>Conti..</vt:lpstr>
      <vt:lpstr>Common inference rules</vt:lpstr>
      <vt:lpstr>Conti..</vt:lpstr>
      <vt:lpstr>Two important properties of inference      Completeness and Soundness</vt:lpstr>
      <vt:lpstr>PowerPoint Presentation</vt:lpstr>
      <vt:lpstr>Conti..</vt:lpstr>
      <vt:lpstr>PowerPoint Presentation</vt:lpstr>
      <vt:lpstr>Example 1</vt:lpstr>
      <vt:lpstr>Example 2</vt:lpstr>
      <vt:lpstr>Formal Proofs </vt:lpstr>
      <vt:lpstr>Cont..</vt:lpstr>
      <vt:lpstr>Examples 3</vt:lpstr>
      <vt:lpstr>Activity!</vt:lpstr>
      <vt:lpstr>PowerPoint Presentation</vt:lpstr>
      <vt:lpstr>Solution 1</vt:lpstr>
      <vt:lpstr>Solution 2</vt:lpstr>
      <vt:lpstr>Solution 3</vt:lpstr>
      <vt:lpstr>Exercise! </vt:lpstr>
      <vt:lpstr>PL is a weak language    Why?</vt:lpstr>
      <vt:lpstr>Conclusion</vt:lpstr>
      <vt:lpstr>Predicate  (First Order) Logic</vt:lpstr>
      <vt:lpstr>First Order Logic (FOL)</vt:lpstr>
      <vt:lpstr>Conti..</vt:lpstr>
      <vt:lpstr>Syntax of FOL</vt:lpstr>
      <vt:lpstr>Examples of FOL</vt:lpstr>
      <vt:lpstr>More..</vt:lpstr>
      <vt:lpstr>Universal Quantification</vt:lpstr>
      <vt:lpstr>Existential Quantification</vt:lpstr>
      <vt:lpstr>Nested Quantifiers</vt:lpstr>
      <vt:lpstr>Conti..</vt:lpstr>
      <vt:lpstr>Conti..</vt:lpstr>
      <vt:lpstr>Translating English to FOL</vt:lpstr>
      <vt:lpstr>Sentence Structure</vt:lpstr>
      <vt:lpstr>Sentences</vt:lpstr>
      <vt:lpstr>Semantics</vt:lpstr>
      <vt:lpstr>  Inference in First Order Logic</vt:lpstr>
      <vt:lpstr> Sound Inference Rules</vt:lpstr>
      <vt:lpstr>Conti..</vt:lpstr>
      <vt:lpstr>Proofs</vt:lpstr>
      <vt:lpstr>Conclude by Chaining</vt:lpstr>
      <vt:lpstr>Building a KB</vt:lpstr>
      <vt:lpstr>Knowledge Engineer</vt:lpstr>
      <vt:lpstr>Conti..</vt:lpstr>
      <vt:lpstr>Criteria of good KBs</vt:lpstr>
      <vt:lpstr>Common mistake in the KB</vt:lpstr>
      <vt:lpstr>Expert System</vt:lpstr>
      <vt:lpstr>What is an Expert system?</vt:lpstr>
      <vt:lpstr>Conti..</vt:lpstr>
      <vt:lpstr>Conti..</vt:lpstr>
      <vt:lpstr>Why we need Expert Systems?</vt:lpstr>
      <vt:lpstr>Basic concepts</vt:lpstr>
      <vt:lpstr>Conti..</vt:lpstr>
      <vt:lpstr>Conti..</vt:lpstr>
      <vt:lpstr>Characteristics of Expert system</vt:lpstr>
      <vt:lpstr>Conti..</vt:lpstr>
      <vt:lpstr>Advantages of Expert Systems</vt:lpstr>
      <vt:lpstr>Conti..</vt:lpstr>
      <vt:lpstr>Expert Systems Vs. Conventional Programs </vt:lpstr>
      <vt:lpstr>Conti..</vt:lpstr>
      <vt:lpstr>Conti..</vt:lpstr>
      <vt:lpstr>Basic components of Expert systems</vt:lpstr>
      <vt:lpstr>Components of an Expert System</vt:lpstr>
      <vt:lpstr>Development of an Expert System</vt:lpstr>
      <vt:lpstr>Expert System Applications </vt:lpstr>
      <vt:lpstr>   Conti..</vt:lpstr>
      <vt:lpstr>Limitations of Expert system</vt:lpstr>
      <vt:lpstr>Legal and Ethical Issues</vt:lpstr>
      <vt:lpstr>Conti..</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2023-05-04T10:28:24Z</dcterms:modified>
</cp:coreProperties>
</file>